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7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2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6851A-51EA-4900-A051-C470A9C571AC}" type="datetimeFigureOut">
              <a:rPr lang="zh-TW" altLang="en-US" smtClean="0"/>
              <a:t>2015/8/23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37938-4219-4818-B9C8-7D527837EC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571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6851A-51EA-4900-A051-C470A9C571AC}" type="datetimeFigureOut">
              <a:rPr lang="zh-TW" altLang="en-US" smtClean="0"/>
              <a:t>2015/8/23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37938-4219-4818-B9C8-7D527837EC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2858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6851A-51EA-4900-A051-C470A9C571AC}" type="datetimeFigureOut">
              <a:rPr lang="zh-TW" altLang="en-US" smtClean="0"/>
              <a:t>2015/8/23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37938-4219-4818-B9C8-7D527837EC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161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6851A-51EA-4900-A051-C470A9C571AC}" type="datetimeFigureOut">
              <a:rPr lang="zh-TW" altLang="en-US" smtClean="0"/>
              <a:t>2015/8/23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37938-4219-4818-B9C8-7D527837EC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0712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6851A-51EA-4900-A051-C470A9C571AC}" type="datetimeFigureOut">
              <a:rPr lang="zh-TW" altLang="en-US" smtClean="0"/>
              <a:t>2015/8/23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37938-4219-4818-B9C8-7D527837EC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8803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6851A-51EA-4900-A051-C470A9C571AC}" type="datetimeFigureOut">
              <a:rPr lang="zh-TW" altLang="en-US" smtClean="0"/>
              <a:t>2015/8/23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37938-4219-4818-B9C8-7D527837EC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3366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6851A-51EA-4900-A051-C470A9C571AC}" type="datetimeFigureOut">
              <a:rPr lang="zh-TW" altLang="en-US" smtClean="0"/>
              <a:t>2015/8/23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37938-4219-4818-B9C8-7D527837EC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1523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6851A-51EA-4900-A051-C470A9C571AC}" type="datetimeFigureOut">
              <a:rPr lang="zh-TW" altLang="en-US" smtClean="0"/>
              <a:t>2015/8/23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37938-4219-4818-B9C8-7D527837EC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0803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6851A-51EA-4900-A051-C470A9C571AC}" type="datetimeFigureOut">
              <a:rPr lang="zh-TW" altLang="en-US" smtClean="0"/>
              <a:t>2015/8/23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37938-4219-4818-B9C8-7D527837EC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1227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6851A-51EA-4900-A051-C470A9C571AC}" type="datetimeFigureOut">
              <a:rPr lang="zh-TW" altLang="en-US" smtClean="0"/>
              <a:t>2015/8/23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37938-4219-4818-B9C8-7D527837EC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4914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6851A-51EA-4900-A051-C470A9C571AC}" type="datetimeFigureOut">
              <a:rPr lang="zh-TW" altLang="en-US" smtClean="0"/>
              <a:t>2015/8/23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37938-4219-4818-B9C8-7D527837EC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6680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E6851A-51EA-4900-A051-C470A9C571AC}" type="datetimeFigureOut">
              <a:rPr lang="zh-TW" altLang="en-US" smtClean="0"/>
              <a:t>2015/8/23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937938-4219-4818-B9C8-7D527837EC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8858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slide" Target="slide12.xml"/><Relationship Id="rId4" Type="http://schemas.openxmlformats.org/officeDocument/2006/relationships/slide" Target="slide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27584" y="1196752"/>
            <a:ext cx="7735381" cy="2088232"/>
          </a:xfrm>
        </p:spPr>
        <p:txBody>
          <a:bodyPr/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台南市教育產業工會入會宣導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7504" y="3717032"/>
            <a:ext cx="8928992" cy="2376264"/>
          </a:xfrm>
        </p:spPr>
        <p:txBody>
          <a:bodyPr>
            <a:normAutofit/>
          </a:bodyPr>
          <a:lstStyle/>
          <a:p>
            <a:r>
              <a:rPr lang="zh-TW" altLang="en-US" sz="48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工會的任務</a:t>
            </a:r>
            <a:endParaRPr lang="en-US" altLang="zh-TW" sz="2800" b="1" dirty="0" smtClean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4800" b="1" dirty="0" smtClean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l"/>
            <a:r>
              <a:rPr lang="en-US" altLang="zh-TW" sz="28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sz="28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3" action="ppaction://hlinksldjump"/>
              </a:rPr>
              <a:t>教師的權利維護  </a:t>
            </a:r>
            <a:r>
              <a:rPr lang="en-US" altLang="zh-TW" sz="28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28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4" action="ppaction://hlinksldjump"/>
              </a:rPr>
              <a:t>教師</a:t>
            </a:r>
            <a:r>
              <a:rPr lang="zh-TW" altLang="en-US" sz="28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4" action="ppaction://hlinksldjump"/>
              </a:rPr>
              <a:t>的福利</a:t>
            </a:r>
            <a:r>
              <a:rPr lang="zh-TW" altLang="en-US" sz="28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4" action="ppaction://hlinksldjump"/>
              </a:rPr>
              <a:t>開拓 </a:t>
            </a:r>
            <a:r>
              <a:rPr lang="en-US" altLang="zh-TW" sz="28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3.</a:t>
            </a:r>
            <a:r>
              <a:rPr lang="zh-TW" altLang="en-US" sz="28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5" action="ppaction://hlinksldjump"/>
              </a:rPr>
              <a:t>教師</a:t>
            </a:r>
            <a:r>
              <a:rPr lang="zh-TW" altLang="en-US" sz="28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5" action="ppaction://hlinksldjump"/>
              </a:rPr>
              <a:t>的</a:t>
            </a:r>
            <a:r>
              <a:rPr lang="zh-TW" altLang="en-US" sz="28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5" action="ppaction://hlinksldjump"/>
              </a:rPr>
              <a:t>專業發展</a:t>
            </a:r>
            <a:endParaRPr lang="zh-TW" altLang="en-US" sz="28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8027896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zh-TW" altLang="zh-TW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會員福利互助金申請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--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結婚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生產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住院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四天以上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)/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身故均可申請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辦法及申請表載於本會官網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(1).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結婚祝賀金：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2000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元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(2).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生育祝賀金：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2000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元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(3).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住院慰問金：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4~14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1000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元，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15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日以上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2000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元，半年以上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3000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元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(4).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死亡撫恤金：會員死亡者，由受益人提出，發給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5000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元</a:t>
            </a:r>
            <a:endParaRPr lang="zh-TW" altLang="en-US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會員</a:t>
            </a:r>
            <a:r>
              <a:rPr lang="zh-TW" altLang="zh-TW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子女教育獎學金申請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辦法及申請表載於本會官網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endParaRPr lang="zh-TW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28781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46856" y="836712"/>
            <a:ext cx="8229600" cy="1143000"/>
          </a:xfrm>
        </p:spPr>
        <p:txBody>
          <a:bodyPr/>
          <a:lstStyle/>
          <a:p>
            <a:r>
              <a:rPr lang="zh-TW" altLang="zh-TW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參與全教總不定期團購</a:t>
            </a:r>
            <a:endParaRPr lang="zh-TW" altLang="en-US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6856" y="2492897"/>
            <a:ext cx="8229600" cy="3312368"/>
          </a:xfrm>
        </p:spPr>
        <p:txBody>
          <a:bodyPr/>
          <a:lstStyle/>
          <a:p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參與全教總不定期團購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，從汽車機車到衛生紙都可以用低於市場行情的價格入手，例如：舉辦汽車機車團購，價格都低於市價數萬元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汽車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)—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注意本會公告及全教總會員團購區。</a:t>
            </a:r>
          </a:p>
          <a:p>
            <a:endParaRPr lang="zh-TW" altLang="en-US" dirty="0"/>
          </a:p>
        </p:txBody>
      </p:sp>
      <p:sp>
        <p:nvSpPr>
          <p:cNvPr id="4" name="動作按鈕: 首頁 3">
            <a:hlinkClick r:id="" action="ppaction://hlinkshowjump?jump=firstslide" highlightClick="1"/>
          </p:cNvPr>
          <p:cNvSpPr/>
          <p:nvPr/>
        </p:nvSpPr>
        <p:spPr>
          <a:xfrm>
            <a:off x="8676456" y="6453336"/>
            <a:ext cx="432048" cy="40466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218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教師的專業發展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/>
          <a:lstStyle/>
          <a:p>
            <a:r>
              <a:rPr lang="en-US" altLang="zh-TW" b="1" dirty="0" smtClean="0"/>
              <a:t>1.</a:t>
            </a:r>
            <a:r>
              <a:rPr lang="zh-TW" altLang="en-US" b="1" dirty="0" smtClean="0"/>
              <a:t>學習共同體推</a:t>
            </a:r>
            <a:r>
              <a:rPr lang="zh-TW" altLang="en-US" dirty="0" smtClean="0"/>
              <a:t>動</a:t>
            </a:r>
            <a:r>
              <a:rPr lang="en-US" altLang="zh-TW" dirty="0" smtClean="0"/>
              <a:t>---</a:t>
            </a:r>
            <a:r>
              <a:rPr lang="zh-TW" altLang="en-US" dirty="0" smtClean="0"/>
              <a:t>提供老師多元選擇、不獨尊教師專業發展評鑑</a:t>
            </a:r>
            <a:endParaRPr lang="en-US" altLang="zh-TW" dirty="0" smtClean="0"/>
          </a:p>
          <a:p>
            <a:r>
              <a:rPr lang="en-US" altLang="zh-TW" b="1" dirty="0" smtClean="0"/>
              <a:t>2.</a:t>
            </a:r>
            <a:r>
              <a:rPr lang="zh-TW" altLang="en-US" b="1" dirty="0" smtClean="0"/>
              <a:t>動畫教育</a:t>
            </a:r>
            <a:r>
              <a:rPr lang="en-US" altLang="zh-TW" dirty="0" smtClean="0"/>
              <a:t>—</a:t>
            </a:r>
            <a:r>
              <a:rPr lang="zh-TW" altLang="en-US" dirty="0" smtClean="0"/>
              <a:t>搭建</a:t>
            </a:r>
            <a:r>
              <a:rPr lang="en-US" altLang="zh-TW" dirty="0" smtClean="0"/>
              <a:t>Eureka!</a:t>
            </a:r>
            <a:r>
              <a:rPr lang="zh-TW" altLang="en-US" dirty="0" smtClean="0"/>
              <a:t>臺南國際兒童電影節 </a:t>
            </a:r>
            <a:r>
              <a:rPr lang="en-US" altLang="zh-TW" sz="1400" dirty="0" smtClean="0"/>
              <a:t>(http://www.eurekafilm.org.tw/)</a:t>
            </a:r>
          </a:p>
          <a:p>
            <a:r>
              <a:rPr lang="en-US" altLang="zh-TW" b="1" dirty="0" smtClean="0"/>
              <a:t>3.  </a:t>
            </a:r>
            <a:r>
              <a:rPr lang="zh-TW" altLang="en-US" b="1" dirty="0" smtClean="0"/>
              <a:t>辦理</a:t>
            </a:r>
            <a:r>
              <a:rPr lang="en-US" altLang="zh-TW" b="1" dirty="0" smtClean="0">
                <a:solidFill>
                  <a:srgbClr val="FF0000"/>
                </a:solidFill>
              </a:rPr>
              <a:t>SUPER</a:t>
            </a:r>
            <a:r>
              <a:rPr lang="zh-TW" altLang="en-US" b="1" dirty="0" smtClean="0"/>
              <a:t>教師甄選</a:t>
            </a:r>
            <a:r>
              <a:rPr lang="en-US" altLang="zh-TW" dirty="0" smtClean="0"/>
              <a:t>---</a:t>
            </a:r>
            <a:r>
              <a:rPr lang="zh-TW" altLang="en-US" dirty="0"/>
              <a:t>比</a:t>
            </a:r>
            <a:r>
              <a:rPr lang="zh-TW" altLang="en-US" dirty="0" smtClean="0"/>
              <a:t>師</a:t>
            </a:r>
            <a:r>
              <a:rPr lang="zh-TW" altLang="en-US" dirty="0" smtClean="0"/>
              <a:t>鐸</a:t>
            </a:r>
            <a:r>
              <a:rPr lang="zh-TW" altLang="en-US" dirty="0" smtClean="0"/>
              <a:t>獎更嚴格</a:t>
            </a:r>
            <a:r>
              <a:rPr lang="en-US" altLang="zh-TW" dirty="0" smtClean="0"/>
              <a:t>!!</a:t>
            </a:r>
            <a:endParaRPr lang="en-US" altLang="zh-TW" dirty="0" smtClean="0"/>
          </a:p>
          <a:p>
            <a:r>
              <a:rPr lang="en-US" altLang="zh-TW" dirty="0" smtClean="0"/>
              <a:t>4.</a:t>
            </a:r>
            <a:r>
              <a:rPr lang="zh-TW" altLang="en-US" dirty="0" smtClean="0"/>
              <a:t>舉辦</a:t>
            </a:r>
            <a:r>
              <a:rPr lang="zh-TW" altLang="en-US" b="1" dirty="0" smtClean="0"/>
              <a:t>名人講座</a:t>
            </a:r>
            <a:r>
              <a:rPr lang="zh-TW" altLang="en-US" dirty="0" smtClean="0"/>
              <a:t>， 提供教師多元視野</a:t>
            </a:r>
            <a:endParaRPr lang="en-US" altLang="zh-TW" dirty="0" smtClean="0"/>
          </a:p>
          <a:p>
            <a:r>
              <a:rPr lang="en-US" altLang="zh-TW" dirty="0" smtClean="0"/>
              <a:t>5.</a:t>
            </a:r>
            <a:r>
              <a:rPr lang="zh-TW" altLang="en-US" dirty="0" smtClean="0"/>
              <a:t>長年承辦</a:t>
            </a:r>
            <a:r>
              <a:rPr lang="zh-TW" altLang="en-US" b="1" dirty="0" smtClean="0"/>
              <a:t>教師精進計畫</a:t>
            </a:r>
            <a:r>
              <a:rPr lang="zh-TW" altLang="en-US" dirty="0" smtClean="0"/>
              <a:t>提供各項專業研習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27372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已達成教師的權利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7504" y="1600200"/>
            <a:ext cx="8891288" cy="4525963"/>
          </a:xfrm>
        </p:spPr>
        <p:txBody>
          <a:bodyPr>
            <a:normAutofit/>
          </a:bodyPr>
          <a:lstStyle/>
          <a:p>
            <a:r>
              <a:rPr lang="en-US" altLang="zh-TW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sz="3600" dirty="0" smtClean="0">
                <a:latin typeface="微軟正黑體" panose="020B0604030504040204" pitchFamily="34" charset="-120"/>
                <a:ea typeface="微軟正黑體" panose="020B0604030504040204" pitchFamily="34" charset="-120"/>
                <a:hlinkClick r:id="rId2" action="ppaction://hlinksldjump"/>
              </a:rPr>
              <a:t>守住退休</a:t>
            </a:r>
            <a:r>
              <a:rPr lang="en-US" altLang="zh-TW" sz="3600" dirty="0" smtClean="0">
                <a:latin typeface="微軟正黑體" panose="020B0604030504040204" pitchFamily="34" charset="-120"/>
                <a:ea typeface="微軟正黑體" panose="020B0604030504040204" pitchFamily="34" charset="-120"/>
                <a:hlinkClick r:id="rId2" action="ppaction://hlinksldjump"/>
              </a:rPr>
              <a:t>75</a:t>
            </a:r>
            <a:r>
              <a:rPr lang="zh-TW" altLang="en-US" sz="3600" dirty="0" smtClean="0">
                <a:latin typeface="微軟正黑體" panose="020B0604030504040204" pitchFamily="34" charset="-120"/>
                <a:ea typeface="微軟正黑體" panose="020B0604030504040204" pitchFamily="34" charset="-120"/>
                <a:hlinkClick r:id="rId2" action="ppaction://hlinksldjump"/>
              </a:rPr>
              <a:t>制</a:t>
            </a:r>
            <a:endParaRPr lang="en-US" altLang="zh-TW" sz="36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3600" dirty="0" smtClean="0">
                <a:latin typeface="微軟正黑體" panose="020B0604030504040204" pitchFamily="34" charset="-120"/>
                <a:ea typeface="微軟正黑體" panose="020B0604030504040204" pitchFamily="34" charset="-120"/>
                <a:hlinkClick r:id="rId3" action="ppaction://hlinksldjump"/>
              </a:rPr>
              <a:t>教師待遇條例入法通過</a:t>
            </a:r>
            <a:endParaRPr lang="en-US" altLang="zh-TW" sz="36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3.</a:t>
            </a:r>
            <a:r>
              <a:rPr lang="zh-TW" altLang="en-US" sz="3600" dirty="0" smtClean="0">
                <a:latin typeface="微軟正黑體" panose="020B0604030504040204" pitchFamily="34" charset="-120"/>
                <a:ea typeface="微軟正黑體" panose="020B0604030504040204" pitchFamily="34" charset="-120"/>
                <a:hlinkClick r:id="rId4" action="ppaction://hlinksldjump"/>
              </a:rPr>
              <a:t>退休年金攻防</a:t>
            </a:r>
            <a:endParaRPr lang="en-US" altLang="zh-TW" sz="36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4.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私校公保年金化達成、私校薪俸和公校齊一</a:t>
            </a: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5.</a:t>
            </a:r>
            <a:r>
              <a:rPr lang="zh-TW" altLang="en-US" sz="3600" dirty="0" smtClean="0">
                <a:latin typeface="微軟正黑體" panose="020B0604030504040204" pitchFamily="34" charset="-120"/>
                <a:ea typeface="微軟正黑體" panose="020B0604030504040204" pitchFamily="34" charset="-120"/>
                <a:hlinkClick r:id="rId5" action="ppaction://hlinksldjump"/>
              </a:rPr>
              <a:t>教師評鑑入法成功阻擋</a:t>
            </a:r>
            <a:endParaRPr lang="en-US" altLang="zh-TW" sz="36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6.</a:t>
            </a:r>
            <a:r>
              <a:rPr lang="zh-TW" altLang="en-US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教師考績設限已解決</a:t>
            </a:r>
            <a:endParaRPr lang="zh-TW" altLang="en-US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動作按鈕: 首頁 4">
            <a:hlinkClick r:id="" action="ppaction://hlinkshowjump?jump=firstslide" highlightClick="1"/>
          </p:cNvPr>
          <p:cNvSpPr/>
          <p:nvPr/>
        </p:nvSpPr>
        <p:spPr>
          <a:xfrm>
            <a:off x="7956376" y="5733256"/>
            <a:ext cx="1042416" cy="10424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464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退休制度和公務人員差異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1"/>
            <a:ext cx="8291264" cy="1900807"/>
          </a:xfrm>
        </p:spPr>
        <p:txBody>
          <a:bodyPr>
            <a:normAutofit/>
          </a:bodyPr>
          <a:lstStyle/>
          <a:p>
            <a:r>
              <a:rPr lang="en-US" altLang="zh-TW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公務人員已變成</a:t>
            </a:r>
            <a:r>
              <a:rPr lang="en-US" altLang="zh-TW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85</a:t>
            </a:r>
            <a:r>
              <a:rPr lang="zh-TW" altLang="en-US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制；教師</a:t>
            </a:r>
            <a:r>
              <a:rPr lang="zh-TW" altLang="en-US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仍維持</a:t>
            </a:r>
            <a:r>
              <a:rPr lang="en-US" altLang="zh-TW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75</a:t>
            </a:r>
            <a:r>
              <a:rPr lang="zh-TW" altLang="en-US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制</a:t>
            </a:r>
            <a:endParaRPr lang="en-US" altLang="zh-TW" sz="36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en-US" altLang="zh-TW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.</a:t>
            </a:r>
            <a:r>
              <a:rPr lang="zh-TW" altLang="en-US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教師</a:t>
            </a:r>
            <a:r>
              <a:rPr lang="en-US" altLang="zh-TW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55</a:t>
            </a:r>
            <a:r>
              <a:rPr lang="zh-TW" altLang="en-US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專案仍然維持</a:t>
            </a:r>
            <a:endParaRPr lang="zh-TW" altLang="en-US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動作按鈕: 首頁 3">
            <a:hlinkClick r:id="rId2" action="ppaction://hlinksldjump" highlightClick="1"/>
          </p:cNvPr>
          <p:cNvSpPr/>
          <p:nvPr/>
        </p:nvSpPr>
        <p:spPr>
          <a:xfrm>
            <a:off x="8244408" y="5788112"/>
            <a:ext cx="826392" cy="10424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3356992"/>
            <a:ext cx="4536504" cy="339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856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教師待遇條例入法通過之正面影響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1600200"/>
            <a:ext cx="8784976" cy="5141168"/>
          </a:xfrm>
        </p:spPr>
        <p:txBody>
          <a:bodyPr>
            <a:normAutofit/>
          </a:bodyPr>
          <a:lstStyle/>
          <a:p>
            <a:r>
              <a:rPr lang="en-US" altLang="zh-TW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教師月俸 考績獎金 年終獎金 視為薪水</a:t>
            </a:r>
            <a:endParaRPr lang="en-US" altLang="zh-TW" sz="36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導師費由</a:t>
            </a:r>
            <a:r>
              <a:rPr lang="zh-TW" altLang="en-US" sz="36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津貼</a:t>
            </a:r>
            <a:r>
              <a:rPr lang="zh-TW" altLang="en-US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性質改為</a:t>
            </a:r>
            <a:r>
              <a:rPr lang="zh-TW" altLang="en-US" sz="36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加給</a:t>
            </a:r>
            <a:endParaRPr lang="en-US" altLang="zh-TW" sz="3600" dirty="0" smtClean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考績考列乙等以下 需負面表列 。</a:t>
            </a:r>
            <a:endParaRPr lang="en-US" altLang="zh-TW" sz="36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導師</a:t>
            </a:r>
            <a:r>
              <a:rPr lang="zh-TW" altLang="en-US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費改為</a:t>
            </a:r>
            <a:r>
              <a:rPr lang="zh-TW" altLang="en-US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加給之後</a:t>
            </a:r>
            <a:r>
              <a:rPr lang="zh-TW" altLang="en-US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，與行政加給相同， 列入考績獎金。即</a:t>
            </a:r>
            <a:r>
              <a:rPr lang="zh-TW" altLang="en-US" sz="36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導師</a:t>
            </a:r>
            <a:r>
              <a:rPr lang="zh-TW" altLang="en-US" sz="36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薪水至少每年多</a:t>
            </a:r>
            <a:r>
              <a:rPr lang="en-US" altLang="zh-TW" sz="36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3000</a:t>
            </a:r>
            <a:r>
              <a:rPr lang="zh-TW" altLang="en-US" sz="36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元</a:t>
            </a:r>
            <a:r>
              <a:rPr lang="en-US" altLang="zh-TW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年終尚與教育部協調中</a:t>
            </a:r>
            <a:r>
              <a:rPr lang="en-US" altLang="zh-TW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r>
              <a:rPr lang="zh-TW" altLang="en-US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導師請假</a:t>
            </a:r>
            <a:r>
              <a:rPr lang="en-US" altLang="zh-TW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事、病、公</a:t>
            </a:r>
            <a:r>
              <a:rPr lang="en-US" altLang="zh-TW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不再扣當天導師費</a:t>
            </a:r>
            <a:r>
              <a:rPr lang="en-US" altLang="zh-TW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含幼教師</a:t>
            </a:r>
            <a:r>
              <a:rPr lang="en-US" altLang="zh-TW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en-US" altLang="zh-TW" sz="36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dirty="0"/>
          </a:p>
        </p:txBody>
      </p:sp>
      <p:sp>
        <p:nvSpPr>
          <p:cNvPr id="4" name="動作按鈕: 首頁 3">
            <a:hlinkClick r:id="rId2" action="ppaction://hlinksldjump" highlightClick="1"/>
          </p:cNvPr>
          <p:cNvSpPr/>
          <p:nvPr/>
        </p:nvSpPr>
        <p:spPr>
          <a:xfrm>
            <a:off x="8101584" y="5820547"/>
            <a:ext cx="1042416" cy="10424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014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/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年金改革重點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349147" y="1772816"/>
            <a:ext cx="5649645" cy="4236452"/>
          </a:xfrm>
        </p:spPr>
        <p:txBody>
          <a:bodyPr>
            <a:normAutofit/>
          </a:bodyPr>
          <a:lstStyle/>
          <a:p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主張世代正義  兼顧不同世代歷史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背景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即分段改、分段救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!)</a:t>
            </a:r>
          </a:p>
          <a:p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.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推動公校教師公保年金化</a:t>
            </a: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動作按鈕: 首頁 3">
            <a:hlinkClick r:id="rId2" action="ppaction://hlinksldjump" highlightClick="1"/>
          </p:cNvPr>
          <p:cNvSpPr/>
          <p:nvPr/>
        </p:nvSpPr>
        <p:spPr>
          <a:xfrm>
            <a:off x="7956376" y="5733256"/>
            <a:ext cx="1042416" cy="10424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772815"/>
            <a:ext cx="3024336" cy="4536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505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教師評鑑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772817"/>
            <a:ext cx="8208912" cy="3816424"/>
          </a:xfrm>
        </p:spPr>
        <p:txBody>
          <a:bodyPr/>
          <a:lstStyle/>
          <a:p>
            <a:r>
              <a:rPr lang="zh-TW" altLang="en-US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教師評鑑 自</a:t>
            </a:r>
            <a:r>
              <a:rPr lang="en-US" altLang="zh-TW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96</a:t>
            </a:r>
            <a:r>
              <a:rPr lang="zh-TW" altLang="en-US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年度至今尚未入法</a:t>
            </a:r>
            <a:endParaRPr lang="en-US" altLang="zh-TW" sz="36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36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教師專業評鑑採自願原則沒變</a:t>
            </a:r>
            <a:endParaRPr lang="en-US" altLang="zh-TW" sz="36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dirty="0" smtClean="0"/>
          </a:p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請教全家盟、校協即可知道：「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全教總是教育部推動評鑑的最大阻力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!!!!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」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動作按鈕: 首頁 3">
            <a:hlinkClick r:id="rId2" action="ppaction://hlinksldjump" highlightClick="1"/>
          </p:cNvPr>
          <p:cNvSpPr/>
          <p:nvPr/>
        </p:nvSpPr>
        <p:spPr>
          <a:xfrm>
            <a:off x="7884368" y="5589240"/>
            <a:ext cx="1042416" cy="10424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7622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教師的福利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692896"/>
          </a:xfrm>
        </p:spPr>
        <p:txBody>
          <a:bodyPr>
            <a:normAutofit lnSpcReduction="10000"/>
          </a:bodyPr>
          <a:lstStyle/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全國首創雲端合作社、</a:t>
            </a:r>
            <a:r>
              <a:rPr lang="en-US" altLang="zh-TW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</a:t>
            </a:r>
            <a:r>
              <a:rPr lang="zh-TW" altLang="en-US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毛利</a:t>
            </a:r>
            <a:r>
              <a:rPr lang="en-US" altLang="zh-TW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目的是服務而非營利</a:t>
            </a:r>
            <a:r>
              <a:rPr lang="en-US" altLang="zh-TW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!!)</a:t>
            </a:r>
          </a:p>
          <a:p>
            <a:r>
              <a:rPr lang="zh-TW" altLang="en-US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全部回饋給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會員</a:t>
            </a:r>
            <a:r>
              <a:rPr lang="en-US" altLang="zh-TW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如同</a:t>
            </a:r>
            <a:r>
              <a:rPr lang="zh-TW" altLang="en-US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好市多經營</a:t>
            </a:r>
            <a:r>
              <a:rPr lang="zh-TW" altLang="en-US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概念</a:t>
            </a:r>
            <a:r>
              <a:rPr lang="en-US" altLang="zh-TW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每月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上架的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雲端合作社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，搜羅各項優質商品並以低於市價提供給訂購的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會員</a:t>
            </a: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71600" y="4149080"/>
            <a:ext cx="6840760" cy="24331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062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b="1" dirty="0">
                <a:solidFill>
                  <a:srgbClr val="FF0000"/>
                </a:solidFill>
              </a:rPr>
              <a:t>繳交的費用可以折讓回來</a:t>
            </a:r>
            <a:r>
              <a:rPr lang="zh-TW" altLang="zh-TW" dirty="0"/>
              <a:t>，例如：汽機車強制責任險折讓，親戚朋友眷屬只要使用你的會員卡皆可投保享受折讓；會員及眷屬有優惠的團體保險可以投保；部份壽險公司的團體彙繳件可折讓數</a:t>
            </a:r>
            <a:r>
              <a:rPr lang="en-US" altLang="zh-TW" dirty="0"/>
              <a:t>%</a:t>
            </a:r>
            <a:r>
              <a:rPr lang="zh-TW" altLang="zh-TW" dirty="0"/>
              <a:t>保費</a:t>
            </a:r>
            <a:r>
              <a:rPr lang="en-US" altLang="zh-TW" dirty="0"/>
              <a:t>---</a:t>
            </a:r>
            <a:r>
              <a:rPr lang="zh-TW" altLang="zh-TW" dirty="0"/>
              <a:t>注意本會網站公告。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5450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r>
              <a:rPr lang="zh-TW" altLang="zh-TW" b="1" dirty="0" smtClean="0">
                <a:solidFill>
                  <a:srgbClr val="FF0000"/>
                </a:solidFill>
              </a:rPr>
              <a:t>法律諮詢服務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328592"/>
          </a:xfrm>
        </p:spPr>
        <p:txBody>
          <a:bodyPr>
            <a:noAutofit/>
          </a:bodyPr>
          <a:lstStyle/>
          <a:p>
            <a:r>
              <a:rPr lang="zh-TW" altLang="zh-TW" b="1" u="sng" dirty="0"/>
              <a:t>法律諮詢服務</a:t>
            </a:r>
            <a:r>
              <a:rPr lang="en-US" altLang="zh-TW" dirty="0"/>
              <a:t>—</a:t>
            </a:r>
            <a:r>
              <a:rPr lang="zh-TW" altLang="zh-TW" sz="2400" dirty="0"/>
              <a:t>僅提供入會半年以上之會員服務（首次加入之新會員不在此限）</a:t>
            </a:r>
            <a:r>
              <a:rPr lang="en-US" altLang="zh-TW" sz="2400" dirty="0"/>
              <a:t>,</a:t>
            </a:r>
            <a:r>
              <a:rPr lang="zh-TW" altLang="zh-TW" sz="2400" dirty="0"/>
              <a:t>非會員收取每次</a:t>
            </a:r>
            <a:r>
              <a:rPr lang="en-US" altLang="zh-TW" sz="2400" dirty="0"/>
              <a:t>6000</a:t>
            </a:r>
            <a:r>
              <a:rPr lang="zh-TW" altLang="zh-TW" sz="2400" dirty="0"/>
              <a:t>元諮詢費；法律是保障懂法律的人，會內聘有律師為會員免費服務：</a:t>
            </a:r>
          </a:p>
          <a:p>
            <a:r>
              <a:rPr lang="en-US" altLang="zh-TW" u="sng" dirty="0"/>
              <a:t>(a)</a:t>
            </a:r>
            <a:r>
              <a:rPr lang="zh-TW" altLang="zh-TW" b="1" u="sng" dirty="0"/>
              <a:t>網路諮詢</a:t>
            </a:r>
            <a:r>
              <a:rPr lang="zh-TW" altLang="zh-TW" dirty="0"/>
              <a:t>：</a:t>
            </a:r>
            <a:r>
              <a:rPr lang="zh-TW" altLang="zh-TW" sz="2400" dirty="0"/>
              <a:t>上</a:t>
            </a:r>
            <a:r>
              <a:rPr lang="en-US" altLang="zh-TW" sz="2400" dirty="0"/>
              <a:t>TNEU</a:t>
            </a:r>
            <a:r>
              <a:rPr lang="zh-TW" altLang="zh-TW" sz="2400" dirty="0"/>
              <a:t>官網，在左頁框點選</a:t>
            </a:r>
            <a:r>
              <a:rPr lang="en-US" altLang="zh-TW" sz="2400" b="1" dirty="0"/>
              <a:t>”</a:t>
            </a:r>
            <a:r>
              <a:rPr lang="zh-TW" altLang="zh-TW" sz="2400" dirty="0"/>
              <a:t>法律諮詢專區</a:t>
            </a:r>
            <a:r>
              <a:rPr lang="en-US" altLang="zh-TW" sz="2400" dirty="0"/>
              <a:t>”</a:t>
            </a:r>
            <a:r>
              <a:rPr lang="en-US" altLang="zh-TW" sz="2400" dirty="0">
                <a:sym typeface="Wingdings"/>
              </a:rPr>
              <a:t></a:t>
            </a:r>
            <a:r>
              <a:rPr lang="zh-TW" altLang="zh-TW" sz="2400" dirty="0"/>
              <a:t>點選</a:t>
            </a:r>
            <a:r>
              <a:rPr lang="en-US" altLang="zh-TW" sz="2400" dirty="0"/>
              <a:t>”</a:t>
            </a:r>
            <a:r>
              <a:rPr lang="zh-TW" altLang="zh-TW" sz="2400" dirty="0"/>
              <a:t>發表文章</a:t>
            </a:r>
            <a:r>
              <a:rPr lang="en-US" altLang="zh-TW" sz="2400" dirty="0"/>
              <a:t>”</a:t>
            </a:r>
            <a:r>
              <a:rPr lang="en-US" altLang="zh-TW" sz="2400" dirty="0">
                <a:sym typeface="Wingdings"/>
              </a:rPr>
              <a:t></a:t>
            </a:r>
            <a:r>
              <a:rPr lang="zh-TW" altLang="zh-TW" sz="2400" dirty="0"/>
              <a:t>輸入您的會員卡卡號及生日</a:t>
            </a:r>
            <a:r>
              <a:rPr lang="en-US" altLang="zh-TW" sz="2400" dirty="0">
                <a:sym typeface="Wingdings"/>
              </a:rPr>
              <a:t></a:t>
            </a:r>
            <a:r>
              <a:rPr lang="zh-TW" altLang="zh-TW" sz="2400" dirty="0"/>
              <a:t>請您輸入一組帳號密碼及您的</a:t>
            </a:r>
            <a:r>
              <a:rPr lang="en-US" altLang="zh-TW" sz="2400" dirty="0"/>
              <a:t>e-mail</a:t>
            </a:r>
            <a:r>
              <a:rPr lang="en-US" altLang="zh-TW" sz="2400" dirty="0">
                <a:sym typeface="Wingdings"/>
              </a:rPr>
              <a:t></a:t>
            </a:r>
            <a:r>
              <a:rPr lang="zh-TW" altLang="zh-TW" sz="2400" dirty="0"/>
              <a:t>完成註冊</a:t>
            </a:r>
            <a:r>
              <a:rPr lang="en-US" altLang="zh-TW" sz="2400" dirty="0"/>
              <a:t>(</a:t>
            </a:r>
            <a:r>
              <a:rPr lang="zh-TW" altLang="zh-TW" sz="2400" dirty="0"/>
              <a:t>這組帳號密碼日後要用於登入網站用</a:t>
            </a:r>
            <a:r>
              <a:rPr lang="en-US" altLang="zh-TW" sz="2400" dirty="0"/>
              <a:t>)</a:t>
            </a:r>
            <a:r>
              <a:rPr lang="zh-TW" altLang="zh-TW" sz="2400" dirty="0"/>
              <a:t>，接下來就可以發表文章提問了，特約律師會即時為您解惑。</a:t>
            </a:r>
          </a:p>
          <a:p>
            <a:r>
              <a:rPr lang="en-US" altLang="zh-TW" u="sng" dirty="0"/>
              <a:t>(b)</a:t>
            </a:r>
            <a:r>
              <a:rPr lang="zh-TW" altLang="zh-TW" b="1" u="sng" dirty="0"/>
              <a:t>律師駐會</a:t>
            </a:r>
            <a:r>
              <a:rPr lang="zh-TW" altLang="zh-TW" dirty="0"/>
              <a:t>：</a:t>
            </a:r>
            <a:r>
              <a:rPr lang="zh-TW" altLang="zh-TW" sz="2400" dirty="0"/>
              <a:t>可電洽會辦預約諮詢；固定駐會諮詢時間為</a:t>
            </a:r>
            <a:r>
              <a:rPr lang="zh-TW" altLang="zh-TW" sz="2400" b="1" u="sng" dirty="0">
                <a:solidFill>
                  <a:srgbClr val="FF0000"/>
                </a:solidFill>
              </a:rPr>
              <a:t>每週三下午</a:t>
            </a:r>
            <a:r>
              <a:rPr lang="en-US" altLang="zh-TW" sz="2400" b="1" u="sng" dirty="0">
                <a:solidFill>
                  <a:srgbClr val="FF0000"/>
                </a:solidFill>
              </a:rPr>
              <a:t>14</a:t>
            </a:r>
            <a:r>
              <a:rPr lang="zh-TW" altLang="zh-TW" sz="2400" b="1" u="sng" dirty="0">
                <a:solidFill>
                  <a:srgbClr val="FF0000"/>
                </a:solidFill>
              </a:rPr>
              <a:t>：</a:t>
            </a:r>
            <a:r>
              <a:rPr lang="en-US" altLang="zh-TW" sz="2400" b="1" u="sng" dirty="0">
                <a:solidFill>
                  <a:srgbClr val="FF0000"/>
                </a:solidFill>
              </a:rPr>
              <a:t>00~17</a:t>
            </a:r>
            <a:r>
              <a:rPr lang="zh-TW" altLang="zh-TW" sz="2400" b="1" u="sng" dirty="0">
                <a:solidFill>
                  <a:srgbClr val="FF0000"/>
                </a:solidFill>
              </a:rPr>
              <a:t>：</a:t>
            </a:r>
            <a:r>
              <a:rPr lang="en-US" altLang="zh-TW" sz="2400" b="1" u="sng" dirty="0">
                <a:solidFill>
                  <a:srgbClr val="FF0000"/>
                </a:solidFill>
              </a:rPr>
              <a:t>00</a:t>
            </a:r>
            <a:r>
              <a:rPr lang="zh-TW" altLang="zh-TW" sz="2400" dirty="0"/>
              <a:t>，其餘時間地點則需與律師預約</a:t>
            </a:r>
            <a:r>
              <a:rPr lang="zh-TW" altLang="zh-TW" sz="2400" dirty="0" smtClean="0"/>
              <a:t>。</a:t>
            </a:r>
            <a:endParaRPr lang="zh-TW" altLang="zh-TW" sz="2400" dirty="0"/>
          </a:p>
        </p:txBody>
      </p:sp>
    </p:spTree>
    <p:extLst>
      <p:ext uri="{BB962C8B-B14F-4D97-AF65-F5344CB8AC3E}">
        <p14:creationId xmlns:p14="http://schemas.microsoft.com/office/powerpoint/2010/main" val="362383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805</Words>
  <Application>Microsoft Office PowerPoint</Application>
  <PresentationFormat>如螢幕大小 (4:3)</PresentationFormat>
  <Paragraphs>51</Paragraphs>
  <Slides>12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3" baseType="lpstr">
      <vt:lpstr>Office 佈景主題</vt:lpstr>
      <vt:lpstr>台南市教育產業工會入會宣導</vt:lpstr>
      <vt:lpstr>已達成教師的權利</vt:lpstr>
      <vt:lpstr>退休制度和公務人員差異</vt:lpstr>
      <vt:lpstr>教師待遇條例入法通過之正面影響</vt:lpstr>
      <vt:lpstr>年金改革重點</vt:lpstr>
      <vt:lpstr>教師評鑑</vt:lpstr>
      <vt:lpstr>教師的福利</vt:lpstr>
      <vt:lpstr>PowerPoint 簡報</vt:lpstr>
      <vt:lpstr>法律諮詢服務</vt:lpstr>
      <vt:lpstr>PowerPoint 簡報</vt:lpstr>
      <vt:lpstr>參與全教總不定期團購</vt:lpstr>
      <vt:lpstr>教師的專業發展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台南市教育產業工會入會宣導</dc:title>
  <dc:creator>User</dc:creator>
  <cp:lastModifiedBy>USER</cp:lastModifiedBy>
  <cp:revision>13</cp:revision>
  <dcterms:created xsi:type="dcterms:W3CDTF">2015-07-31T05:08:35Z</dcterms:created>
  <dcterms:modified xsi:type="dcterms:W3CDTF">2015-08-23T16:23:05Z</dcterms:modified>
</cp:coreProperties>
</file>