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2" r:id="rId4"/>
    <p:sldId id="260" r:id="rId5"/>
    <p:sldId id="261" r:id="rId6"/>
    <p:sldId id="263" r:id="rId7"/>
    <p:sldId id="265" r:id="rId8"/>
    <p:sldId id="266" r:id="rId9"/>
    <p:sldId id="267" r:id="rId10"/>
    <p:sldId id="285" r:id="rId11"/>
    <p:sldId id="269" r:id="rId12"/>
    <p:sldId id="286" r:id="rId13"/>
    <p:sldId id="270" r:id="rId14"/>
    <p:sldId id="287" r:id="rId15"/>
    <p:sldId id="276" r:id="rId16"/>
    <p:sldId id="280" r:id="rId17"/>
    <p:sldId id="279" r:id="rId18"/>
    <p:sldId id="283" r:id="rId19"/>
    <p:sldId id="282" r:id="rId20"/>
    <p:sldId id="278" r:id="rId21"/>
    <p:sldId id="271" r:id="rId22"/>
    <p:sldId id="288" r:id="rId23"/>
    <p:sldId id="272" r:id="rId24"/>
    <p:sldId id="289" r:id="rId25"/>
    <p:sldId id="273" r:id="rId26"/>
    <p:sldId id="290" r:id="rId27"/>
    <p:sldId id="274" r:id="rId28"/>
    <p:sldId id="291" r:id="rId29"/>
    <p:sldId id="292" r:id="rId30"/>
    <p:sldId id="275" r:id="rId3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F23E2EC-1DD0-4374-B7FC-9638F17B5D9A}" type="datetimeFigureOut">
              <a:rPr lang="zh-TW" altLang="en-US" smtClean="0"/>
              <a:pPr/>
              <a:t>2012/5/7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9FEF0EF-6BDB-4A1E-95ED-DC78B8D3ABF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3E2EC-1DD0-4374-B7FC-9638F17B5D9A}" type="datetimeFigureOut">
              <a:rPr lang="zh-TW" altLang="en-US" smtClean="0"/>
              <a:pPr/>
              <a:t>2012/5/7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EF0EF-6BDB-4A1E-95ED-DC78B8D3ABF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3E2EC-1DD0-4374-B7FC-9638F17B5D9A}" type="datetimeFigureOut">
              <a:rPr lang="zh-TW" altLang="en-US" smtClean="0"/>
              <a:pPr/>
              <a:t>2012/5/7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EF0EF-6BDB-4A1E-95ED-DC78B8D3ABF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F23E2EC-1DD0-4374-B7FC-9638F17B5D9A}" type="datetimeFigureOut">
              <a:rPr lang="zh-TW" altLang="en-US" smtClean="0"/>
              <a:pPr/>
              <a:t>2012/5/7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FEF0EF-6BDB-4A1E-95ED-DC78B8D3ABF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F23E2EC-1DD0-4374-B7FC-9638F17B5D9A}" type="datetimeFigureOut">
              <a:rPr lang="zh-TW" altLang="en-US" smtClean="0"/>
              <a:pPr/>
              <a:t>2012/5/7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9FEF0EF-6BDB-4A1E-95ED-DC78B8D3ABF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3E2EC-1DD0-4374-B7FC-9638F17B5D9A}" type="datetimeFigureOut">
              <a:rPr lang="zh-TW" altLang="en-US" smtClean="0"/>
              <a:pPr/>
              <a:t>2012/5/7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EF0EF-6BDB-4A1E-95ED-DC78B8D3ABF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3E2EC-1DD0-4374-B7FC-9638F17B5D9A}" type="datetimeFigureOut">
              <a:rPr lang="zh-TW" altLang="en-US" smtClean="0"/>
              <a:pPr/>
              <a:t>2012/5/7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EF0EF-6BDB-4A1E-95ED-DC78B8D3ABF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23E2EC-1DD0-4374-B7FC-9638F17B5D9A}" type="datetimeFigureOut">
              <a:rPr lang="zh-TW" altLang="en-US" smtClean="0"/>
              <a:pPr/>
              <a:t>2012/5/7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FEF0EF-6BDB-4A1E-95ED-DC78B8D3ABF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3E2EC-1DD0-4374-B7FC-9638F17B5D9A}" type="datetimeFigureOut">
              <a:rPr lang="zh-TW" altLang="en-US" smtClean="0"/>
              <a:pPr/>
              <a:t>2012/5/7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EF0EF-6BDB-4A1E-95ED-DC78B8D3ABF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F23E2EC-1DD0-4374-B7FC-9638F17B5D9A}" type="datetimeFigureOut">
              <a:rPr lang="zh-TW" altLang="en-US" smtClean="0"/>
              <a:pPr/>
              <a:t>2012/5/7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FEF0EF-6BDB-4A1E-95ED-DC78B8D3ABF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23E2EC-1DD0-4374-B7FC-9638F17B5D9A}" type="datetimeFigureOut">
              <a:rPr lang="zh-TW" altLang="en-US" smtClean="0"/>
              <a:pPr/>
              <a:t>2012/5/7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FEF0EF-6BDB-4A1E-95ED-DC78B8D3ABF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F23E2EC-1DD0-4374-B7FC-9638F17B5D9A}" type="datetimeFigureOut">
              <a:rPr lang="zh-TW" altLang="en-US" smtClean="0"/>
              <a:pPr/>
              <a:t>2012/5/7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9FEF0EF-6BDB-4A1E-95ED-DC78B8D3ABF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8352928" cy="1899642"/>
          </a:xfrm>
        </p:spPr>
        <p:txBody>
          <a:bodyPr>
            <a:noAutofit/>
          </a:bodyPr>
          <a:lstStyle/>
          <a:p>
            <a:r>
              <a:rPr lang="zh-TW" altLang="en-US" sz="5400" dirty="0" smtClean="0">
                <a:solidFill>
                  <a:srgbClr val="FF0000"/>
                </a:solidFill>
                <a:ea typeface="文鼎粗隸" pitchFamily="49" charset="-120"/>
              </a:rPr>
              <a:t>台南市</a:t>
            </a:r>
            <a:r>
              <a:rPr lang="en-US" altLang="zh-TW" sz="5400" dirty="0" smtClean="0">
                <a:solidFill>
                  <a:srgbClr val="FF0000"/>
                </a:solidFill>
                <a:ea typeface="文鼎粗隸" pitchFamily="49" charset="-120"/>
              </a:rPr>
              <a:t>101</a:t>
            </a:r>
            <a:r>
              <a:rPr lang="zh-TW" altLang="en-US" sz="5400" dirty="0" smtClean="0">
                <a:solidFill>
                  <a:srgbClr val="FF0000"/>
                </a:solidFill>
                <a:ea typeface="文鼎粗隸" pitchFamily="49" charset="-120"/>
              </a:rPr>
              <a:t>年度師鐸獎遴選</a:t>
            </a:r>
            <a:endParaRPr lang="zh-TW" altLang="en-US" sz="540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3140968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00B050"/>
                </a:solidFill>
                <a:ea typeface="文鼎粗隸" pitchFamily="49" charset="-120"/>
              </a:rPr>
              <a:t>台南市東區勝利國小</a:t>
            </a:r>
            <a:endParaRPr lang="en-US" altLang="zh-TW" sz="4800" dirty="0" smtClean="0">
              <a:solidFill>
                <a:srgbClr val="00B050"/>
              </a:solidFill>
              <a:ea typeface="文鼎粗隸" pitchFamily="49" charset="-120"/>
            </a:endParaRPr>
          </a:p>
          <a:p>
            <a:r>
              <a:rPr lang="zh-TW" altLang="en-US" sz="4800" dirty="0" smtClean="0">
                <a:solidFill>
                  <a:srgbClr val="0070C0"/>
                </a:solidFill>
                <a:ea typeface="文鼎粗隸" pitchFamily="49" charset="-120"/>
              </a:rPr>
              <a:t>          鄭淑華</a:t>
            </a:r>
            <a:endParaRPr lang="zh-TW" altLang="en-US" sz="4800" dirty="0">
              <a:solidFill>
                <a:srgbClr val="0070C0"/>
              </a:solidFill>
              <a:ea typeface="文鼎粗隸" pitchFamily="49" charset="-12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892480" cy="189964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感謝學生給我的領悟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2636912"/>
            <a:ext cx="6400800" cy="3816424"/>
          </a:xfrm>
        </p:spPr>
        <p:txBody>
          <a:bodyPr>
            <a:normAutofit/>
          </a:bodyPr>
          <a:lstStyle/>
          <a:p>
            <a:r>
              <a:rPr lang="zh-TW" altLang="en-US" sz="66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忍豆班阿翊</a:t>
            </a:r>
            <a:endParaRPr lang="en-US" altLang="zh-TW" sz="66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4800" b="0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波浪 3"/>
          <p:cNvSpPr/>
          <p:nvPr/>
        </p:nvSpPr>
        <p:spPr>
          <a:xfrm>
            <a:off x="2339752" y="4581128"/>
            <a:ext cx="6660232" cy="1634480"/>
          </a:xfrm>
          <a:prstGeom prst="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70C0"/>
                </a:solidFill>
                <a:ea typeface="文鼎古印體" pitchFamily="49" charset="-120"/>
              </a:rPr>
              <a:t>成功</a:t>
            </a:r>
            <a:r>
              <a:rPr lang="zh-TW" altLang="en-US" sz="3600" smtClean="0">
                <a:solidFill>
                  <a:srgbClr val="0070C0"/>
                </a:solidFill>
                <a:ea typeface="文鼎古印體" pitchFamily="49" charset="-120"/>
              </a:rPr>
              <a:t>的經驗是奮起</a:t>
            </a:r>
            <a:r>
              <a:rPr lang="zh-TW" altLang="en-US" sz="3600" dirty="0" smtClean="0">
                <a:solidFill>
                  <a:srgbClr val="0070C0"/>
                </a:solidFill>
                <a:ea typeface="文鼎古印體" pitchFamily="49" charset="-120"/>
              </a:rPr>
              <a:t>的動力</a:t>
            </a:r>
            <a:endParaRPr lang="zh-TW" altLang="en-US" sz="36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1640" y="332656"/>
            <a:ext cx="5976664" cy="117956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期許自己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07704" y="1772816"/>
            <a:ext cx="6400800" cy="1368152"/>
          </a:xfrm>
        </p:spPr>
        <p:txBody>
          <a:bodyPr>
            <a:normAutofit/>
          </a:bodyPr>
          <a:lstStyle/>
          <a:p>
            <a:r>
              <a:rPr lang="zh-TW" altLang="en-US" sz="48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讓孩子感受到愛與溫暖</a:t>
            </a:r>
            <a:endParaRPr lang="en-US" altLang="zh-TW" sz="48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雲朵形 7"/>
          <p:cNvSpPr/>
          <p:nvPr/>
        </p:nvSpPr>
        <p:spPr>
          <a:xfrm>
            <a:off x="2411760" y="3573016"/>
            <a:ext cx="5832648" cy="2592288"/>
          </a:xfrm>
          <a:prstGeom prst="cloud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0070C0"/>
                </a:solidFill>
                <a:ea typeface="文鼎古印體" pitchFamily="49" charset="-120"/>
              </a:rPr>
              <a:t>每天寫日記</a:t>
            </a:r>
            <a:endParaRPr lang="zh-TW" altLang="en-US" sz="54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FF0000"/>
                </a:solidFill>
                <a:ea typeface="文鼎粗隸" pitchFamily="49" charset="-120"/>
              </a:rPr>
              <a:t>在日記裡和孩子搏感情</a:t>
            </a:r>
            <a:endParaRPr lang="zh-TW" altLang="en-US" sz="540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同理孩子的情緒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注意弱勢孩子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的負面想法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增強孩子的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自信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誇大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讚美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愛要讓他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知道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讓他知道老師對他有多大的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期望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我們是最好的朋友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1640" y="332656"/>
            <a:ext cx="5976664" cy="117956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期許自己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07704" y="1772816"/>
            <a:ext cx="6400800" cy="1368152"/>
          </a:xfrm>
        </p:spPr>
        <p:txBody>
          <a:bodyPr>
            <a:normAutofit/>
          </a:bodyPr>
          <a:lstStyle/>
          <a:p>
            <a:r>
              <a:rPr lang="zh-TW" altLang="en-US" sz="48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讓孩子有成功的經驗</a:t>
            </a:r>
            <a:endParaRPr lang="en-US" altLang="zh-TW" sz="48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48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雲朵形 7"/>
          <p:cNvSpPr/>
          <p:nvPr/>
        </p:nvSpPr>
        <p:spPr>
          <a:xfrm>
            <a:off x="2411760" y="3573016"/>
            <a:ext cx="5832648" cy="2592288"/>
          </a:xfrm>
          <a:prstGeom prst="cloud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70C0"/>
                </a:solidFill>
                <a:ea typeface="文鼎古印體" pitchFamily="49" charset="-120"/>
              </a:rPr>
              <a:t>嘗試各種可能</a:t>
            </a:r>
            <a:endParaRPr lang="en-US" altLang="zh-TW" sz="4400" dirty="0" smtClean="0">
              <a:solidFill>
                <a:srgbClr val="0070C0"/>
              </a:solidFill>
              <a:ea typeface="文鼎古印體" pitchFamily="49" charset="-120"/>
            </a:endParaRPr>
          </a:p>
          <a:p>
            <a:pPr algn="ctr"/>
            <a:r>
              <a:rPr lang="zh-TW" altLang="en-US" sz="4400" dirty="0" smtClean="0">
                <a:solidFill>
                  <a:srgbClr val="0070C0"/>
                </a:solidFill>
                <a:ea typeface="文鼎古印體" pitchFamily="49" charset="-120"/>
              </a:rPr>
              <a:t>大大讚賞</a:t>
            </a:r>
            <a:endParaRPr lang="zh-TW" altLang="en-US" sz="44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FF0000"/>
                </a:solidFill>
                <a:ea typeface="文鼎粗隸" pitchFamily="49" charset="-120"/>
              </a:rPr>
              <a:t>發現孩子的多元智慧</a:t>
            </a:r>
            <a:endParaRPr lang="zh-TW" altLang="en-US" sz="540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校內外任何比賽均採全班教學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任何選手均採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PK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產生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鼓勵孩子主動爭取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機會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誇大讚美使孩子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有自信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把身高當智商  相信自己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做得到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享受訓練的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過程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勝不驕  敗不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餒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機會永遠留給準備好的人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smtClean="0">
                <a:solidFill>
                  <a:srgbClr val="FF0000"/>
                </a:solidFill>
                <a:ea typeface="文鼎粗隸" pitchFamily="49" charset="-120"/>
              </a:rPr>
              <a:t>指導獎</a:t>
            </a:r>
            <a:endParaRPr lang="zh-TW" altLang="en-US" sz="600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zh-TW" sz="3500" smtClean="0">
                <a:ea typeface="文鼎粗隸" pitchFamily="49" charset="-120"/>
              </a:rPr>
              <a:t>舞蹈類</a:t>
            </a:r>
          </a:p>
          <a:p>
            <a:r>
              <a:rPr lang="zh-TW" altLang="zh-TW" sz="30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◎全國賽</a:t>
            </a:r>
          </a:p>
          <a:p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指導學生參加台灣區舞蹈比賽榮獲優等兩次</a:t>
            </a:r>
          </a:p>
          <a:p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指導學生參加台灣區舞蹈比賽榮獲甲等兩次</a:t>
            </a:r>
          </a:p>
          <a:p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指導學生參加台灣區舞蹈比賽成績優良</a:t>
            </a:r>
          </a:p>
          <a:p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指導學生參加全國潔牙觀摩活動表演項目特優</a:t>
            </a:r>
          </a:p>
          <a:p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 </a:t>
            </a:r>
            <a:endParaRPr lang="zh-TW" altLang="zh-TW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300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◎市賽</a:t>
            </a:r>
          </a:p>
          <a:p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指導學生參加台南市舞蹈比賽榮獲第一名六次</a:t>
            </a:r>
          </a:p>
          <a:p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指導學生參加台南市舞蹈比賽榮獲第二名一次</a:t>
            </a:r>
          </a:p>
          <a:p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指導學生參加台南市舞蹈比賽獎狀一張</a:t>
            </a:r>
          </a:p>
          <a:p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指導學生參加台南市三合一聯合大會化裝表演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 </a:t>
            </a:r>
            <a:endParaRPr lang="zh-TW" altLang="zh-TW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  <a:ea typeface="文鼎粗隸" pitchFamily="49" charset="-120"/>
              </a:rPr>
              <a:t>指導獎</a:t>
            </a:r>
            <a:endParaRPr lang="zh-TW" altLang="en-US" sz="600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zh-TW" sz="28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◎其他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指導學生參加文康交流表演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指導鼓號花棒隊學生參加各項演出六次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指導學生韻律舞擔任社教表演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編排節目歡迎日本書道協會蒞校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5.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辦理遊藝會兩次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6.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指導校內大會舞多次</a:t>
            </a:r>
          </a:p>
          <a:p>
            <a:endParaRPr lang="zh-TW" alt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  <a:ea typeface="文鼎粗隸" pitchFamily="49" charset="-120"/>
              </a:rPr>
              <a:t>指導獎</a:t>
            </a:r>
            <a:endParaRPr lang="zh-TW" altLang="en-US" sz="600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75240" cy="5421216"/>
          </a:xfrm>
        </p:spPr>
        <p:txBody>
          <a:bodyPr>
            <a:normAutofit fontScale="85000" lnSpcReduction="10000"/>
          </a:bodyPr>
          <a:lstStyle/>
          <a:p>
            <a:r>
              <a:rPr lang="zh-TW" altLang="zh-TW" sz="3800" dirty="0" smtClean="0">
                <a:ea typeface="文鼎粗隸" pitchFamily="49" charset="-120"/>
              </a:rPr>
              <a:t>藝術與人文類</a:t>
            </a:r>
          </a:p>
          <a:p>
            <a:r>
              <a:rPr lang="zh-TW" altLang="zh-TW" dirty="0" smtClean="0"/>
              <a:t>◎</a:t>
            </a:r>
            <a:r>
              <a:rPr lang="zh-TW" altLang="zh-TW" sz="33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全國賽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指導學生參加家扶基金會兒童保護宣導戲劇比賽榮獲全國優勝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指導學生參加「慶祝建國百年父母心祖孫情 家庭教育全國戲劇比賽」表現優異</a:t>
            </a:r>
          </a:p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◎</a:t>
            </a:r>
            <a:r>
              <a:rPr lang="zh-TW" altLang="zh-TW" sz="330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市賽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指導學生參加台南市本土教育語花台「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RAP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」比賽榮獲特優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指導學生參加台南市一百年度資源回收繪畫比賽榮獲佳作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指導學生參加台南市本土教育「魔法語花一頁書」比賽榮獲佳作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指導學生參加台南市一百零一年小黑琵封面徵圖榮獲佳作</a:t>
            </a:r>
          </a:p>
          <a:p>
            <a:r>
              <a:rPr lang="zh-TW" altLang="zh-TW" sz="3300" dirty="0" smtClean="0">
                <a:latin typeface="標楷體" pitchFamily="65" charset="-120"/>
                <a:ea typeface="標楷體" pitchFamily="65" charset="-120"/>
              </a:rPr>
              <a:t>◎</a:t>
            </a:r>
            <a:r>
              <a:rPr lang="zh-TW" altLang="zh-TW" sz="33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校內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指導學生參加校內「台語戲劇比賽 勝利戲棚下」榮獲特優兩次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指導學生參加班際合唱比賽榮獲第一名多次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  <a:ea typeface="文鼎粗隸" pitchFamily="49" charset="-120"/>
              </a:rPr>
              <a:t>指導獎</a:t>
            </a:r>
            <a:endParaRPr lang="zh-TW" altLang="en-US" sz="600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435280" cy="5133184"/>
          </a:xfrm>
        </p:spPr>
        <p:txBody>
          <a:bodyPr>
            <a:normAutofit/>
          </a:bodyPr>
          <a:lstStyle/>
          <a:p>
            <a:r>
              <a:rPr lang="zh-TW" altLang="zh-TW" sz="3500" dirty="0" smtClean="0">
                <a:latin typeface="標楷體" pitchFamily="65" charset="-120"/>
                <a:ea typeface="標楷體" pitchFamily="65" charset="-120"/>
              </a:rPr>
              <a:t>語文類</a:t>
            </a:r>
          </a:p>
          <a:p>
            <a:r>
              <a:rPr lang="zh-TW" altLang="zh-TW" dirty="0" smtClean="0"/>
              <a:t>◎</a:t>
            </a:r>
            <a:r>
              <a:rPr lang="zh-TW" altLang="zh-TW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全國賽</a:t>
            </a:r>
          </a:p>
          <a:p>
            <a:r>
              <a:rPr lang="en-US" altLang="zh-TW" dirty="0" smtClean="0"/>
              <a:t>1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指導學生參加台灣區閩南語朗讀榮獲台灣區第六名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指導學生參加城光盃全國英語說故事比賽榮獲優選</a:t>
            </a:r>
          </a:p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◎</a:t>
            </a:r>
            <a:r>
              <a:rPr lang="zh-TW" altLang="zh-TW" sz="280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市賽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指導學生參加台南市台語朗讀比賽榮獲第一名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指導學生參加台南市午餐營養教育徵文徵畫榮獲第一名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指導學生參加台南市童詩寫作榮獲高年級第一名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2010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創意暑假生活記趣英語文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競賽」榮獲特優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  <a:ea typeface="文鼎粗隸" pitchFamily="49" charset="-120"/>
              </a:rPr>
              <a:t>指導獎</a:t>
            </a:r>
            <a:endParaRPr lang="zh-TW" altLang="en-US" sz="600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99403" y="1600200"/>
            <a:ext cx="7817014" cy="4873752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5.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指導學生參加台南市環保局資源回收台語演講比賽榮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獲第二名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6.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指導學生參加台南市教師節徵文第二名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7.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指導學生參加台南市字音字形比賽榮獲優勝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8.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指導學生參加台南市一百零一年小黑琵徵文－校園故事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榮獲佳作兩件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9.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指導學生參加台南市一百零一年小黑琵徵文－童詩榮獲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佳作兩件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 </a:t>
            </a:r>
            <a:endParaRPr lang="zh-TW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30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◎校內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指導學生參加校內語文競賽榮獲佳績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指導學生閱讀心得寫作成效卓著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教師批閱作業抽查績優嘉獎六次</a:t>
            </a:r>
            <a:endParaRPr lang="zh-TW" altLang="zh-TW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8352928" cy="189964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感謝生命中的貴人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2636912"/>
            <a:ext cx="7056784" cy="3816424"/>
          </a:xfrm>
        </p:spPr>
        <p:txBody>
          <a:bodyPr>
            <a:normAutofit/>
          </a:bodyPr>
          <a:lstStyle/>
          <a:p>
            <a:r>
              <a:rPr lang="zh-TW" altLang="en-US" sz="66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幼稚園李麗嬌老師</a:t>
            </a:r>
            <a:endParaRPr lang="en-US" altLang="zh-TW" sz="66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4800" b="0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波浪 3"/>
          <p:cNvSpPr/>
          <p:nvPr/>
        </p:nvSpPr>
        <p:spPr>
          <a:xfrm>
            <a:off x="2411760" y="4365104"/>
            <a:ext cx="6444208" cy="1634480"/>
          </a:xfrm>
          <a:prstGeom prst="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70C0"/>
                </a:solidFill>
                <a:ea typeface="文鼎古印體" pitchFamily="49" charset="-120"/>
              </a:rPr>
              <a:t>讓學生感到溫暖與幸福</a:t>
            </a:r>
            <a:endParaRPr lang="zh-TW" altLang="en-US" sz="48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  <a:ea typeface="文鼎粗隸" pitchFamily="49" charset="-120"/>
              </a:rPr>
              <a:t>指導獎</a:t>
            </a:r>
            <a:endParaRPr lang="zh-TW" altLang="en-US" sz="600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91264" cy="5661248"/>
          </a:xfrm>
        </p:spPr>
        <p:txBody>
          <a:bodyPr>
            <a:normAutofit fontScale="92500" lnSpcReduction="10000"/>
          </a:bodyPr>
          <a:lstStyle/>
          <a:p>
            <a:r>
              <a:rPr lang="zh-TW" altLang="zh-TW" sz="3500" dirty="0" smtClean="0">
                <a:ea typeface="文鼎粗隸" pitchFamily="49" charset="-120"/>
              </a:rPr>
              <a:t>體育類</a:t>
            </a:r>
          </a:p>
          <a:p>
            <a:r>
              <a:rPr lang="zh-TW" altLang="zh-TW" sz="300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◎市賽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指導學生參加台南市體適能抽測甲組冠軍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指導學生參加台南市躲避球女甲組第三名兩次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指導學生參加台南市中小聯運榮獲精神錦標國小組第一名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2000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公尺大隊接力第三名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5.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指導學生參加台南市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97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學年度國小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2000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公尺大隊接力圓滿完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成任務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 </a:t>
            </a:r>
            <a:endParaRPr lang="zh-TW" altLang="zh-TW" sz="3000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30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◎校內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指導學生參加校內田徑總錦標前三名四次嘉獎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指導學生參加校內運動會精神總錦標第一名五次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指導學生參加小勇士檢測績優，記功一次、嘉獎四次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督促學生體適能達成班級得牌率百分之四十以上</a:t>
            </a:r>
          </a:p>
          <a:p>
            <a:endParaRPr lang="zh-TW" altLang="zh-TW" dirty="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1640" y="332656"/>
            <a:ext cx="5976664" cy="117956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期許自己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07704" y="1772816"/>
            <a:ext cx="6400800" cy="1368152"/>
          </a:xfrm>
        </p:spPr>
        <p:txBody>
          <a:bodyPr>
            <a:normAutofit/>
          </a:bodyPr>
          <a:lstStyle/>
          <a:p>
            <a:r>
              <a:rPr lang="zh-TW" altLang="en-US" sz="48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人人都是重要的力量</a:t>
            </a:r>
            <a:endParaRPr lang="en-US" altLang="zh-TW" sz="48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雲朵形 7"/>
          <p:cNvSpPr/>
          <p:nvPr/>
        </p:nvSpPr>
        <p:spPr>
          <a:xfrm>
            <a:off x="2411760" y="3573016"/>
            <a:ext cx="6732240" cy="2592288"/>
          </a:xfrm>
          <a:prstGeom prst="cloud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70C0"/>
                </a:solidFill>
                <a:ea typeface="文鼎古印體" pitchFamily="49" charset="-120"/>
              </a:rPr>
              <a:t>營造家的感覺</a:t>
            </a:r>
            <a:endParaRPr lang="en-US" altLang="zh-TW" sz="4400" dirty="0" smtClean="0">
              <a:solidFill>
                <a:srgbClr val="0070C0"/>
              </a:solidFill>
              <a:ea typeface="文鼎古印體" pitchFamily="49" charset="-120"/>
            </a:endParaRPr>
          </a:p>
          <a:p>
            <a:pPr algn="ctr"/>
            <a:r>
              <a:rPr lang="zh-TW" altLang="en-US" sz="4000" dirty="0" smtClean="0">
                <a:solidFill>
                  <a:srgbClr val="0070C0"/>
                </a:solidFill>
                <a:ea typeface="文鼎古印體" pitchFamily="49" charset="-120"/>
              </a:rPr>
              <a:t>個個都有重要任務</a:t>
            </a:r>
            <a:endParaRPr lang="zh-TW" altLang="en-US" sz="40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  <a:ea typeface="文鼎粗隸" pitchFamily="49" charset="-120"/>
              </a:rPr>
              <a:t>教室是孩子第二個家</a:t>
            </a:r>
            <a:endParaRPr lang="zh-TW" altLang="en-US" sz="600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4873752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教室布置溫馨可愛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人人都是重要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幹部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人人都有重要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任務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早上中午都要擔任打掃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工作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每個孩子都是鄭家軍最重要的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家人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相親相愛  互助合作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1640" y="332656"/>
            <a:ext cx="5976664" cy="117956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期許自己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07704" y="1772816"/>
            <a:ext cx="6400800" cy="1368152"/>
          </a:xfrm>
        </p:spPr>
        <p:txBody>
          <a:bodyPr>
            <a:normAutofit/>
          </a:bodyPr>
          <a:lstStyle/>
          <a:p>
            <a:r>
              <a:rPr lang="zh-TW" altLang="en-US" sz="48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公平 公正  公開  </a:t>
            </a:r>
            <a:endParaRPr lang="en-US" altLang="zh-TW" sz="48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雲朵形 7"/>
          <p:cNvSpPr/>
          <p:nvPr/>
        </p:nvSpPr>
        <p:spPr>
          <a:xfrm>
            <a:off x="2411760" y="3573016"/>
            <a:ext cx="5832648" cy="2592288"/>
          </a:xfrm>
          <a:prstGeom prst="cloud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70C0"/>
                </a:solidFill>
                <a:ea typeface="文鼎古印體" pitchFamily="49" charset="-120"/>
              </a:rPr>
              <a:t>選角樣樣</a:t>
            </a:r>
            <a:r>
              <a:rPr lang="en-US" altLang="zh-TW" sz="4400" dirty="0" smtClean="0">
                <a:solidFill>
                  <a:srgbClr val="0070C0"/>
                </a:solidFill>
                <a:ea typeface="文鼎古印體" pitchFamily="49" charset="-120"/>
              </a:rPr>
              <a:t>PK</a:t>
            </a:r>
            <a:r>
              <a:rPr lang="zh-TW" altLang="en-US" sz="4400" dirty="0" smtClean="0">
                <a:solidFill>
                  <a:srgbClr val="0070C0"/>
                </a:solidFill>
                <a:ea typeface="文鼎古印體" pitchFamily="49" charset="-120"/>
              </a:rPr>
              <a:t>賽</a:t>
            </a:r>
            <a:endParaRPr lang="zh-TW" altLang="en-US" sz="44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FF0000"/>
                </a:solidFill>
                <a:ea typeface="文鼎粗隸" pitchFamily="49" charset="-120"/>
              </a:rPr>
              <a:t>孩子最在意老師是否公平</a:t>
            </a:r>
            <a:endParaRPr lang="zh-TW" altLang="en-US" sz="480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任何選手均採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PK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產生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由孩子當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裁判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讓孩子學習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當個公正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的人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鼓勵孩子主動爭取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機會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4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1640" y="332656"/>
            <a:ext cx="5976664" cy="117956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期許自己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07704" y="1772816"/>
            <a:ext cx="6400800" cy="1368152"/>
          </a:xfrm>
        </p:spPr>
        <p:txBody>
          <a:bodyPr>
            <a:normAutofit/>
          </a:bodyPr>
          <a:lstStyle/>
          <a:p>
            <a:r>
              <a:rPr lang="zh-TW" altLang="en-US" sz="48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鄭子名言大放送</a:t>
            </a:r>
            <a:endParaRPr lang="en-US" altLang="zh-TW" sz="48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雲朵形 7"/>
          <p:cNvSpPr/>
          <p:nvPr/>
        </p:nvSpPr>
        <p:spPr>
          <a:xfrm>
            <a:off x="2411760" y="3573016"/>
            <a:ext cx="5832648" cy="2592288"/>
          </a:xfrm>
          <a:prstGeom prst="cloud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70C0"/>
                </a:solidFill>
                <a:ea typeface="文鼎古印體" pitchFamily="49" charset="-120"/>
              </a:rPr>
              <a:t>讓孩子充滿正面的力量</a:t>
            </a:r>
            <a:endParaRPr lang="zh-TW" altLang="en-US" sz="48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  <a:ea typeface="文鼎粗隸" pitchFamily="49" charset="-120"/>
              </a:rPr>
              <a:t>鄭子名言錄</a:t>
            </a:r>
            <a:endParaRPr lang="zh-TW" altLang="en-US" sz="600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4873752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人生就是要快樂的活下去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快樂老公公的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故事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撿石頭變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黃金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賣豆漿就要賣那一條街最好喝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的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有呼吸就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有希望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念力會使你美夢成真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生命是父母給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的 結束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它前請和父母商量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1640" y="332656"/>
            <a:ext cx="5976664" cy="117956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期許自己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07704" y="1772816"/>
            <a:ext cx="6400800" cy="1368152"/>
          </a:xfrm>
        </p:spPr>
        <p:txBody>
          <a:bodyPr>
            <a:normAutofit/>
          </a:bodyPr>
          <a:lstStyle/>
          <a:p>
            <a:r>
              <a:rPr lang="zh-TW" altLang="en-US" sz="48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成為別人的重要貴人</a:t>
            </a:r>
            <a:endParaRPr lang="en-US" altLang="zh-TW" sz="48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雲朵形 7"/>
          <p:cNvSpPr/>
          <p:nvPr/>
        </p:nvSpPr>
        <p:spPr>
          <a:xfrm>
            <a:off x="2411760" y="3573016"/>
            <a:ext cx="5832648" cy="2592288"/>
          </a:xfrm>
          <a:prstGeom prst="cloud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70C0"/>
                </a:solidFill>
                <a:ea typeface="文鼎古印體" pitchFamily="49" charset="-120"/>
              </a:rPr>
              <a:t>散播歡樂散播愛</a:t>
            </a:r>
            <a:endParaRPr lang="zh-TW" altLang="en-US" sz="40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FF0000"/>
                </a:solidFill>
                <a:ea typeface="文鼎粗隸" pitchFamily="49" charset="-120"/>
              </a:rPr>
              <a:t>助人為快樂之本</a:t>
            </a:r>
            <a:endParaRPr lang="zh-TW" altLang="en-US" sz="540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4873752"/>
          </a:xfrm>
        </p:spPr>
        <p:txBody>
          <a:bodyPr/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讓每一個孩子因為我而更快樂更努力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讓家長把我當朋友    抒發心中的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壓力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讓行政同仁把我當最佳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幫手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讓同仁把我當諮商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對象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希望帶給別人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溫暖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給得越多  得到的更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多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0"/>
            <a:ext cx="7467600" cy="1143000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FF0000"/>
                </a:solidFill>
                <a:ea typeface="文鼎粗隸" pitchFamily="49" charset="-120"/>
              </a:rPr>
              <a:t>助人為快樂之本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8208912" cy="5616624"/>
          </a:xfrm>
        </p:spPr>
        <p:txBody>
          <a:bodyPr>
            <a:normAutofit/>
          </a:bodyPr>
          <a:lstStyle/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協助行政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◎犧牲晚上休息時間辦理媽媽教室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◎辦理台灣區運動會台南點心城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◎辦理長壽運動會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◎協辦運動會七次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◎擔任實習輔導教師多次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◎擔任教學視導執行小組委員獲本市績優學校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◎協助辦理營養午餐嘉獎五次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◎擔任學年主任多次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◎擔任導護工作</a:t>
            </a: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年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◎辦理「林市長與您同樂」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◎辦理教學觀摩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◎辦理推展主動敏捷行政觀摩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◎辦理「不帶書包回家」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◎協助辦理選舉十四次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◎協助</a:t>
            </a: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96</a:t>
            </a:r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年資訊融入教學與團隊交流成果發表會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◎承辦九十六學年度「未來學校－高互動教室、遠距教學」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◎協助辦理「綠島大象遊台南活動」</a:t>
            </a:r>
          </a:p>
          <a:p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◎協助辦理台南市</a:t>
            </a:r>
            <a:r>
              <a:rPr lang="en-US" altLang="zh-TW" sz="1400" dirty="0" smtClean="0">
                <a:latin typeface="標楷體" pitchFamily="65" charset="-120"/>
                <a:ea typeface="標楷體" pitchFamily="65" charset="-120"/>
              </a:rPr>
              <a:t>2010</a:t>
            </a:r>
            <a:r>
              <a:rPr lang="zh-TW" altLang="zh-TW" sz="1400" dirty="0" smtClean="0">
                <a:latin typeface="標楷體" pitchFamily="65" charset="-120"/>
                <a:ea typeface="標楷體" pitchFamily="65" charset="-120"/>
              </a:rPr>
              <a:t>未來學校「能力扎根迎接未來」活動</a:t>
            </a:r>
          </a:p>
          <a:p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8352928" cy="189964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感謝生命中的貴人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2636912"/>
            <a:ext cx="6400800" cy="3816424"/>
          </a:xfrm>
        </p:spPr>
        <p:txBody>
          <a:bodyPr>
            <a:normAutofit/>
          </a:bodyPr>
          <a:lstStyle/>
          <a:p>
            <a:r>
              <a:rPr lang="zh-TW" altLang="en-US" sz="66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國小林啟通老師</a:t>
            </a:r>
            <a:endParaRPr lang="en-US" altLang="zh-TW" sz="66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4800" b="0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波浪 3"/>
          <p:cNvSpPr/>
          <p:nvPr/>
        </p:nvSpPr>
        <p:spPr>
          <a:xfrm>
            <a:off x="2411760" y="4365104"/>
            <a:ext cx="6444208" cy="1634480"/>
          </a:xfrm>
          <a:prstGeom prst="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70C0"/>
                </a:solidFill>
                <a:ea typeface="文鼎古印體" pitchFamily="49" charset="-120"/>
              </a:rPr>
              <a:t>默默照顧弱勢學生</a:t>
            </a:r>
            <a:endParaRPr lang="zh-TW" altLang="en-US" sz="48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-171400"/>
            <a:ext cx="8352928" cy="1899642"/>
          </a:xfrm>
        </p:spPr>
        <p:txBody>
          <a:bodyPr>
            <a:noAutofit/>
          </a:bodyPr>
          <a:lstStyle/>
          <a:p>
            <a:pPr algn="ctr"/>
            <a:r>
              <a:rPr lang="zh-TW" altLang="en-US" sz="9600" b="0" dirty="0" smtClean="0">
                <a:solidFill>
                  <a:srgbClr val="FF0000"/>
                </a:solidFill>
                <a:ea typeface="文鼎粗隸" pitchFamily="49" charset="-120"/>
              </a:rPr>
              <a:t>謝謝</a:t>
            </a:r>
            <a:endParaRPr lang="zh-TW" altLang="en-US" sz="96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95736" y="4797152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00B050"/>
                </a:solidFill>
                <a:ea typeface="文鼎粗隸" pitchFamily="49" charset="-120"/>
              </a:rPr>
              <a:t>台南市東區勝利國小</a:t>
            </a:r>
            <a:endParaRPr lang="en-US" altLang="zh-TW" sz="4800" dirty="0" smtClean="0">
              <a:solidFill>
                <a:srgbClr val="00B050"/>
              </a:solidFill>
              <a:ea typeface="文鼎粗隸" pitchFamily="49" charset="-120"/>
            </a:endParaRPr>
          </a:p>
          <a:p>
            <a:r>
              <a:rPr lang="zh-TW" altLang="en-US" sz="4800" dirty="0" smtClean="0">
                <a:solidFill>
                  <a:srgbClr val="0070C0"/>
                </a:solidFill>
                <a:ea typeface="文鼎粗隸" pitchFamily="49" charset="-120"/>
              </a:rPr>
              <a:t>          鄭淑華</a:t>
            </a:r>
            <a:endParaRPr lang="zh-TW" altLang="en-US" sz="4800" dirty="0">
              <a:solidFill>
                <a:srgbClr val="0070C0"/>
              </a:solidFill>
              <a:ea typeface="文鼎粗隸" pitchFamily="49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1" y="2204864"/>
            <a:ext cx="3528393" cy="2121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8352928" cy="189964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感謝生命中的貴人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2636912"/>
            <a:ext cx="6400800" cy="3816424"/>
          </a:xfrm>
        </p:spPr>
        <p:txBody>
          <a:bodyPr>
            <a:normAutofit/>
          </a:bodyPr>
          <a:lstStyle/>
          <a:p>
            <a:r>
              <a:rPr lang="zh-TW" altLang="en-US" sz="66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國中林健一老師</a:t>
            </a:r>
            <a:endParaRPr lang="en-US" altLang="zh-TW" sz="66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波浪 3"/>
          <p:cNvSpPr/>
          <p:nvPr/>
        </p:nvSpPr>
        <p:spPr>
          <a:xfrm>
            <a:off x="2411760" y="4365104"/>
            <a:ext cx="6444208" cy="1634480"/>
          </a:xfrm>
          <a:prstGeom prst="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70C0"/>
                </a:solidFill>
                <a:ea typeface="文鼎古印體" pitchFamily="49" charset="-120"/>
              </a:rPr>
              <a:t>同理青春期的孩子</a:t>
            </a:r>
            <a:endParaRPr lang="zh-TW" altLang="en-US" sz="48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8352928" cy="189964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感謝生命中的貴人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2636912"/>
            <a:ext cx="6400800" cy="3816424"/>
          </a:xfrm>
        </p:spPr>
        <p:txBody>
          <a:bodyPr>
            <a:normAutofit/>
          </a:bodyPr>
          <a:lstStyle/>
          <a:p>
            <a:r>
              <a:rPr lang="zh-TW" altLang="en-US" sz="66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師專李老師</a:t>
            </a:r>
            <a:endParaRPr lang="en-US" altLang="zh-TW" sz="66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4800" b="0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波浪 3"/>
          <p:cNvSpPr/>
          <p:nvPr/>
        </p:nvSpPr>
        <p:spPr>
          <a:xfrm>
            <a:off x="2411760" y="4365104"/>
            <a:ext cx="6444208" cy="1634480"/>
          </a:xfrm>
          <a:prstGeom prst="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70C0"/>
                </a:solidFill>
                <a:ea typeface="文鼎古印體" pitchFamily="49" charset="-120"/>
              </a:rPr>
              <a:t>讚美讓人自信滿滿</a:t>
            </a:r>
            <a:endParaRPr lang="zh-TW" altLang="en-US" sz="48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8352928" cy="189964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感謝生命中的貴人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2636912"/>
            <a:ext cx="6400800" cy="3816424"/>
          </a:xfrm>
        </p:spPr>
        <p:txBody>
          <a:bodyPr>
            <a:normAutofit/>
          </a:bodyPr>
          <a:lstStyle/>
          <a:p>
            <a:r>
              <a:rPr lang="zh-TW" altLang="en-US" sz="66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師專廖幼茹老師</a:t>
            </a:r>
            <a:endParaRPr lang="en-US" altLang="zh-TW" sz="66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波浪 3"/>
          <p:cNvSpPr/>
          <p:nvPr/>
        </p:nvSpPr>
        <p:spPr>
          <a:xfrm>
            <a:off x="2051720" y="4365104"/>
            <a:ext cx="7092280" cy="1634480"/>
          </a:xfrm>
          <a:prstGeom prst="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70C0"/>
                </a:solidFill>
                <a:ea typeface="文鼎古印體" pitchFamily="49" charset="-120"/>
              </a:rPr>
              <a:t>嚴格認真學生才有真實力</a:t>
            </a:r>
            <a:endParaRPr lang="zh-TW" altLang="en-US" sz="48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892480" cy="189964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感謝學生給我的領悟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2636912"/>
            <a:ext cx="6400800" cy="3816424"/>
          </a:xfrm>
        </p:spPr>
        <p:txBody>
          <a:bodyPr>
            <a:normAutofit/>
          </a:bodyPr>
          <a:lstStyle/>
          <a:p>
            <a:r>
              <a:rPr lang="zh-TW" altLang="en-US" sz="66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老六乙矮都</a:t>
            </a:r>
            <a:endParaRPr lang="en-US" altLang="zh-TW" sz="66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4800" b="0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波浪 3"/>
          <p:cNvSpPr/>
          <p:nvPr/>
        </p:nvSpPr>
        <p:spPr>
          <a:xfrm>
            <a:off x="2339752" y="4581128"/>
            <a:ext cx="6660232" cy="1634480"/>
          </a:xfrm>
          <a:prstGeom prst="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70C0"/>
                </a:solidFill>
                <a:ea typeface="文鼎古印體" pitchFamily="49" charset="-120"/>
              </a:rPr>
              <a:t>學生回報的永遠比老師付出的多</a:t>
            </a:r>
            <a:endParaRPr lang="zh-TW" altLang="en-US" sz="36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892480" cy="189964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感謝學生給我的領悟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2636912"/>
            <a:ext cx="6400800" cy="3816424"/>
          </a:xfrm>
        </p:spPr>
        <p:txBody>
          <a:bodyPr>
            <a:normAutofit/>
          </a:bodyPr>
          <a:lstStyle/>
          <a:p>
            <a:r>
              <a:rPr lang="zh-TW" altLang="en-US" sz="66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小六乙黑昌</a:t>
            </a:r>
            <a:endParaRPr lang="en-US" altLang="zh-TW" sz="66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4800" b="0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波浪 3"/>
          <p:cNvSpPr/>
          <p:nvPr/>
        </p:nvSpPr>
        <p:spPr>
          <a:xfrm>
            <a:off x="1691680" y="4581128"/>
            <a:ext cx="7452320" cy="1634480"/>
          </a:xfrm>
          <a:prstGeom prst="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smtClean="0">
                <a:solidFill>
                  <a:srgbClr val="0070C0"/>
                </a:solidFill>
                <a:ea typeface="文鼎古印體" pitchFamily="49" charset="-120"/>
              </a:rPr>
              <a:t>老師的一句話可能影響孩子一輩子</a:t>
            </a:r>
            <a:endParaRPr lang="zh-TW" altLang="en-US" sz="36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892480" cy="1899642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0" dirty="0" smtClean="0">
                <a:solidFill>
                  <a:srgbClr val="FF0000"/>
                </a:solidFill>
                <a:ea typeface="文鼎粗隸" pitchFamily="49" charset="-120"/>
              </a:rPr>
              <a:t>感謝學生給我的領悟</a:t>
            </a:r>
            <a:endParaRPr lang="zh-TW" altLang="en-US" sz="7200" b="0" dirty="0">
              <a:solidFill>
                <a:srgbClr val="FF0000"/>
              </a:solidFill>
              <a:ea typeface="文鼎粗隸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2636912"/>
            <a:ext cx="6400800" cy="3816424"/>
          </a:xfrm>
        </p:spPr>
        <p:txBody>
          <a:bodyPr>
            <a:normAutofit/>
          </a:bodyPr>
          <a:lstStyle/>
          <a:p>
            <a:r>
              <a:rPr lang="zh-TW" altLang="en-US" sz="6600" b="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勝利第一班阿良</a:t>
            </a:r>
            <a:endParaRPr lang="en-US" altLang="zh-TW" sz="6600" b="0" dirty="0" smtClean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4800" b="0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波浪 3"/>
          <p:cNvSpPr/>
          <p:nvPr/>
        </p:nvSpPr>
        <p:spPr>
          <a:xfrm>
            <a:off x="2339752" y="4581128"/>
            <a:ext cx="6660232" cy="1634480"/>
          </a:xfrm>
          <a:prstGeom prst="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smtClean="0">
                <a:solidFill>
                  <a:srgbClr val="0070C0"/>
                </a:solidFill>
                <a:ea typeface="文鼎古印體" pitchFamily="49" charset="-120"/>
              </a:rPr>
              <a:t>讓弱勢孩子心中有快樂的一塊</a:t>
            </a:r>
            <a:endParaRPr lang="zh-TW" altLang="en-US" sz="3600" dirty="0">
              <a:solidFill>
                <a:srgbClr val="0070C0"/>
              </a:solidFill>
              <a:ea typeface="文鼎古印體" pitchFamily="49" charset="-12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221</TotalTime>
  <Words>1181</Words>
  <Application>Microsoft Office PowerPoint</Application>
  <PresentationFormat>如螢幕大小 (4:3)</PresentationFormat>
  <Paragraphs>191</Paragraphs>
  <Slides>30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31" baseType="lpstr">
      <vt:lpstr>壁窗</vt:lpstr>
      <vt:lpstr>台南市101年度師鐸獎遴選</vt:lpstr>
      <vt:lpstr>感謝生命中的貴人</vt:lpstr>
      <vt:lpstr>感謝生命中的貴人</vt:lpstr>
      <vt:lpstr>感謝生命中的貴人</vt:lpstr>
      <vt:lpstr>感謝生命中的貴人</vt:lpstr>
      <vt:lpstr>感謝生命中的貴人</vt:lpstr>
      <vt:lpstr>感謝學生給我的領悟</vt:lpstr>
      <vt:lpstr>感謝學生給我的領悟</vt:lpstr>
      <vt:lpstr>感謝學生給我的領悟</vt:lpstr>
      <vt:lpstr>感謝學生給我的領悟</vt:lpstr>
      <vt:lpstr>期許自己</vt:lpstr>
      <vt:lpstr>在日記裡和孩子搏感情</vt:lpstr>
      <vt:lpstr>期許自己</vt:lpstr>
      <vt:lpstr>發現孩子的多元智慧</vt:lpstr>
      <vt:lpstr>指導獎</vt:lpstr>
      <vt:lpstr>指導獎</vt:lpstr>
      <vt:lpstr>指導獎</vt:lpstr>
      <vt:lpstr>指導獎</vt:lpstr>
      <vt:lpstr>指導獎</vt:lpstr>
      <vt:lpstr>指導獎</vt:lpstr>
      <vt:lpstr>期許自己</vt:lpstr>
      <vt:lpstr>教室是孩子第二個家</vt:lpstr>
      <vt:lpstr>期許自己</vt:lpstr>
      <vt:lpstr>孩子最在意老師是否公平</vt:lpstr>
      <vt:lpstr>期許自己</vt:lpstr>
      <vt:lpstr>鄭子名言錄</vt:lpstr>
      <vt:lpstr>期許自己</vt:lpstr>
      <vt:lpstr>助人為快樂之本</vt:lpstr>
      <vt:lpstr>助人為快樂之本</vt:lpstr>
      <vt:lpstr>謝謝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台南市101年度師鐸獎遴選</dc:title>
  <dc:creator>teacher</dc:creator>
  <cp:lastModifiedBy>teacher</cp:lastModifiedBy>
  <cp:revision>24</cp:revision>
  <dcterms:created xsi:type="dcterms:W3CDTF">2012-05-05T01:59:05Z</dcterms:created>
  <dcterms:modified xsi:type="dcterms:W3CDTF">2012-05-07T14:03:49Z</dcterms:modified>
</cp:coreProperties>
</file>