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3"/>
  </p:handoutMasterIdLst>
  <p:sldIdLst>
    <p:sldId id="256" r:id="rId2"/>
    <p:sldId id="257" r:id="rId3"/>
    <p:sldId id="258" r:id="rId4"/>
    <p:sldId id="265" r:id="rId5"/>
    <p:sldId id="260" r:id="rId6"/>
    <p:sldId id="267" r:id="rId7"/>
    <p:sldId id="266" r:id="rId8"/>
    <p:sldId id="259" r:id="rId9"/>
    <p:sldId id="261" r:id="rId10"/>
    <p:sldId id="263" r:id="rId11"/>
    <p:sldId id="262" r:id="rId12"/>
  </p:sldIdLst>
  <p:sldSz cx="9144000" cy="6858000" type="screen4x3"/>
  <p:notesSz cx="6789738" cy="99298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2B94986-6716-4419-B64A-BA19C0AEEBFD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2597145-D79B-4F63-8FE8-7124E64292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5" name="群組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手繪多邊形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7" name="手繪多邊形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8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cxnSp>
          <p:nvCxnSpPr>
            <p:cNvPr id="10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11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23769AE-211F-4D1A-9F23-146F74E8EE73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12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DC84966-D71D-45A6-BB70-5EAA356B72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06E33-C169-4046-A9D8-4CE91F2CAA7C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4C73C-BF58-47BA-B92D-1F46E996A1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AE973-6F8B-4217-8A8E-25E711CEF53A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B442F-52CB-4078-8400-0A6061C49F9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8201A-898D-47B5-9E30-ECD8B640C4C2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5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AA11E-FB55-4A0B-A6F1-1339A97024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＞形箭號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＞形箭號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3905D0-8839-4234-B2F6-18A9FE0FE698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207CD9-70F5-4F26-8B75-1A248D28E2B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A5291C-2F84-478E-9C3C-7A12BF671313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A0E612-EA95-43F2-A1BA-2884D53C7CC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BCC7CF-4E09-4D2A-A895-03BED0D6ED7A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232835-D611-4414-B415-EBE7BB49911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5C5A6B-6AB3-4B87-8AAB-4D51C88C52D1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577A0E-BED5-490B-A84A-77BF7D2AEB3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ABB99-ACB4-4AAE-808F-75CEFD6C67CC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3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349C1-2BF9-4E56-8B33-438AF925DB6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FE6DC2-7009-4A7B-BF28-91BD56EA6916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94E097-8A87-4D19-91B2-1410E01906E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手繪多邊形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手繪多邊形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7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cxnSp>
        <p:nvCxnSpPr>
          <p:cNvPr id="8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＞形箭號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" name="＞形箭號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1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363AB33-AA99-49A2-B1F1-F1BC047B7C3F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12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3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A6D430C-B730-4F06-A362-DB5D1E2A30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33" name="文字版面配置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0C6A2D60-232C-474E-82C1-BD357FEF9D15}" type="datetimeFigureOut">
              <a:rPr lang="zh-TW" altLang="en-US"/>
              <a:pPr>
                <a:defRPr/>
              </a:pPr>
              <a:t>2010/4/8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ea typeface="+mn-ea"/>
              </a:defRPr>
            </a:lvl1pPr>
            <a:extLst/>
          </a:lstStyle>
          <a:p>
            <a:pPr>
              <a:defRPr/>
            </a:pPr>
            <a:fld id="{3A4FB7AB-649C-4CA1-A56E-6E4C97CD0E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6" r:id="rId2"/>
    <p:sldLayoutId id="2147483721" r:id="rId3"/>
    <p:sldLayoutId id="2147483722" r:id="rId4"/>
    <p:sldLayoutId id="2147483723" r:id="rId5"/>
    <p:sldLayoutId id="2147483724" r:id="rId6"/>
    <p:sldLayoutId id="2147483717" r:id="rId7"/>
    <p:sldLayoutId id="2147483725" r:id="rId8"/>
    <p:sldLayoutId id="2147483726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微軟正黑體" pitchFamily="34" charset="-12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&#21488;&#21335;&#24066;&#40670;&#24515;&#21934;.JPG" TargetMode="External"/><Relationship Id="rId5" Type="http://schemas.openxmlformats.org/officeDocument/2006/relationships/hyperlink" Target="&#26032;&#21271;&#40670;&#24515;&#21934;.jpg" TargetMode="Externa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&#39640;&#38596;&#24066;&#24282;&#24037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&#33274;&#21335;&#24066;&#25919;&#24220;&#25945;&#32946;&#23616;&#20844;&#31169;&#31435;&#24188;&#20818;&#22290;&#31293;&#26597;&#32000;&#37636;&#34920;(&#31532;2&#38913;).pdf" TargetMode="External"/><Relationship Id="rId5" Type="http://schemas.openxmlformats.org/officeDocument/2006/relationships/image" Target="../media/image9.jpeg"/><Relationship Id="rId4" Type="http://schemas.openxmlformats.org/officeDocument/2006/relationships/hyperlink" Target="&#38642;&#26519;&#32291;101&#23416;&#24180;&#24230;&#31532;2&#23416;&#26399;&#20844;&#31435;&#24188;&#20818;&#22290;&#22865;&#32004;&#36914;&#29992;&#24282;&#24037;&#29956;&#36984;&#31777;&#31456;(&#20844;&#21578;)1020122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幼兒園廚工遊說</a:t>
            </a:r>
            <a:endParaRPr lang="zh-TW" altLang="en-US" dirty="0"/>
          </a:p>
        </p:txBody>
      </p:sp>
      <p:sp>
        <p:nvSpPr>
          <p:cNvPr id="14338" name="副標題 2"/>
          <p:cNvSpPr>
            <a:spLocks noGrp="1"/>
          </p:cNvSpPr>
          <p:nvPr>
            <p:ph type="subTitle" idx="1"/>
          </p:nvPr>
        </p:nvSpPr>
        <p:spPr>
          <a:xfrm>
            <a:off x="323850" y="3611563"/>
            <a:ext cx="8064500" cy="1200150"/>
          </a:xfrm>
        </p:spPr>
        <p:txBody>
          <a:bodyPr/>
          <a:lstStyle/>
          <a:p>
            <a:pPr marR="0" algn="l"/>
            <a:r>
              <a:rPr lang="zh-TW" altLang="en-US" smtClean="0"/>
              <a:t>工會代表：</a:t>
            </a:r>
            <a:endParaRPr lang="en-US" altLang="zh-TW" smtClean="0"/>
          </a:p>
          <a:p>
            <a:pPr marR="0"/>
            <a:r>
              <a:rPr lang="zh-TW" altLang="en-US" smtClean="0"/>
              <a:t>許又仁、侯俊良、陳杉吉、顏嘉辰</a:t>
            </a:r>
          </a:p>
        </p:txBody>
      </p:sp>
      <p:grpSp>
        <p:nvGrpSpPr>
          <p:cNvPr id="14339" name="群組 5"/>
          <p:cNvGrpSpPr>
            <a:grpSpLocks/>
          </p:cNvGrpSpPr>
          <p:nvPr/>
        </p:nvGrpSpPr>
        <p:grpSpPr bwMode="auto">
          <a:xfrm>
            <a:off x="827088" y="319088"/>
            <a:ext cx="3097212" cy="892175"/>
            <a:chOff x="827584" y="318538"/>
            <a:chExt cx="3096344" cy="892551"/>
          </a:xfrm>
        </p:grpSpPr>
        <p:pic>
          <p:nvPicPr>
            <p:cNvPr id="14340" name="圖片 3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7584" y="318540"/>
              <a:ext cx="1862138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1" name="圖片 4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89722" y="318538"/>
              <a:ext cx="1234206" cy="892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600" b="1" dirty="0" smtClean="0"/>
              <a:t>規模</a:t>
            </a:r>
            <a:r>
              <a:rPr lang="zh-TW" altLang="en-US" sz="3600" dirty="0" smtClean="0"/>
              <a:t>：全校</a:t>
            </a:r>
            <a:r>
              <a:rPr lang="en-US" altLang="zh-TW" sz="3600" dirty="0" smtClean="0"/>
              <a:t>867</a:t>
            </a:r>
            <a:r>
              <a:rPr lang="zh-TW" altLang="en-US" sz="3600" dirty="0" smtClean="0"/>
              <a:t>人，幼兒</a:t>
            </a:r>
            <a:r>
              <a:rPr lang="en-US" altLang="zh-TW" sz="3600" dirty="0" smtClean="0"/>
              <a:t>28</a:t>
            </a:r>
            <a:r>
              <a:rPr lang="zh-TW" altLang="en-US" sz="3600" dirty="0" smtClean="0"/>
              <a:t>人，國小廚工</a:t>
            </a:r>
            <a:r>
              <a:rPr lang="en-US" altLang="zh-TW" sz="3600" dirty="0" smtClean="0"/>
              <a:t>4</a:t>
            </a:r>
            <a:r>
              <a:rPr lang="zh-TW" altLang="en-US" sz="3600" dirty="0" smtClean="0"/>
              <a:t>人。</a:t>
            </a:r>
            <a:endParaRPr lang="en-US" altLang="zh-TW" sz="36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600" b="1" dirty="0" smtClean="0"/>
              <a:t>國小廚工薪資：</a:t>
            </a:r>
            <a:r>
              <a:rPr lang="en-US" altLang="zh-TW" sz="3600" dirty="0" smtClean="0"/>
              <a:t>4*19273=77092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600" b="1" dirty="0"/>
              <a:t>以</a:t>
            </a:r>
            <a:r>
              <a:rPr lang="zh-TW" altLang="en-US" sz="3600" b="1" dirty="0" smtClean="0"/>
              <a:t>部份工時聘幼兒廚工：</a:t>
            </a:r>
            <a:endParaRPr lang="en-US" altLang="zh-TW" sz="3600" b="1" dirty="0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zh-TW" altLang="en-US" sz="3600" dirty="0" smtClean="0"/>
              <a:t>每日</a:t>
            </a:r>
            <a:r>
              <a:rPr lang="en-US" altLang="zh-TW" sz="3600" dirty="0" smtClean="0"/>
              <a:t>6</a:t>
            </a:r>
            <a:r>
              <a:rPr lang="zh-TW" altLang="en-US" sz="3600" dirty="0" smtClean="0"/>
              <a:t>小時</a:t>
            </a:r>
            <a:r>
              <a:rPr lang="en-US" altLang="zh-TW" sz="3600" dirty="0" smtClean="0"/>
              <a:t>(8-10,13-15)*22</a:t>
            </a:r>
            <a:r>
              <a:rPr lang="zh-TW" altLang="en-US" sz="3600" dirty="0" smtClean="0"/>
              <a:t>日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月</a:t>
            </a:r>
            <a:r>
              <a:rPr lang="en-US" altLang="zh-TW" sz="3600" dirty="0" smtClean="0"/>
              <a:t>)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altLang="zh-TW" sz="3600" dirty="0" smtClean="0"/>
              <a:t>(6*115*22=15180)</a:t>
            </a:r>
            <a:endParaRPr lang="zh-TW" altLang="en-US" sz="3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以本市某國小為例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11560" y="2060848"/>
            <a:ext cx="8229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dirty="0" smtClean="0"/>
              <a:t>感謝聆聽，請討論</a:t>
            </a:r>
            <a:endParaRPr lang="zh-TW" altLang="en-US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7388" y="5732463"/>
            <a:ext cx="3097212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b="1" dirty="0" smtClean="0"/>
              <a:t>幼照法第</a:t>
            </a:r>
            <a:r>
              <a:rPr lang="en-US" altLang="zh-TW" b="1" dirty="0" smtClean="0"/>
              <a:t>18</a:t>
            </a:r>
            <a:r>
              <a:rPr lang="zh-TW" altLang="en-US" b="1" dirty="0" smtClean="0"/>
              <a:t>條</a:t>
            </a:r>
            <a:r>
              <a:rPr lang="zh-TW" altLang="en-US" dirty="0" smtClean="0"/>
              <a:t>：「</a:t>
            </a:r>
            <a:r>
              <a:rPr lang="en-US" altLang="zh-TW" dirty="0" smtClean="0"/>
              <a:t>(</a:t>
            </a:r>
            <a:r>
              <a:rPr lang="zh-TW" altLang="en-US" dirty="0" smtClean="0"/>
              <a:t>略</a:t>
            </a:r>
            <a:r>
              <a:rPr lang="en-US" altLang="zh-TW" dirty="0" smtClean="0"/>
              <a:t>)…</a:t>
            </a:r>
            <a:r>
              <a:rPr lang="zh-TW" altLang="en-US" dirty="0" smtClean="0"/>
              <a:t>公立學校附設幼兒園主任，由校長就專任幼兒園教師中聘兼之，</a:t>
            </a:r>
            <a:r>
              <a:rPr lang="en-US" altLang="zh-TW" dirty="0" smtClean="0"/>
              <a:t>…;</a:t>
            </a:r>
            <a:r>
              <a:rPr lang="zh-TW" altLang="en-US" dirty="0" smtClean="0"/>
              <a:t>幼兒園應置廚工。」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走向</a:t>
            </a:r>
            <a:r>
              <a:rPr lang="zh-TW" altLang="en-US" b="1" u="sng" dirty="0" smtClean="0"/>
              <a:t>教學</a:t>
            </a:r>
            <a:r>
              <a:rPr lang="zh-TW" altLang="en-US" b="1" dirty="0" smtClean="0"/>
              <a:t>及</a:t>
            </a:r>
            <a:r>
              <a:rPr lang="zh-TW" altLang="en-US" b="1" u="sng" dirty="0" smtClean="0"/>
              <a:t>雜務分工</a:t>
            </a:r>
            <a:r>
              <a:rPr lang="zh-TW" altLang="en-US" b="1" dirty="0" smtClean="0"/>
              <a:t>的重要一步</a:t>
            </a:r>
            <a:r>
              <a:rPr lang="en-US" altLang="zh-TW" b="1" dirty="0" smtClean="0"/>
              <a:t>)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en-US" altLang="zh-TW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zh-TW" b="1" dirty="0"/>
              <a:t>幼兒園行政組織及員額編制</a:t>
            </a:r>
            <a:r>
              <a:rPr lang="zh-TW" altLang="zh-TW" b="1" dirty="0" smtClean="0"/>
              <a:t>標準</a:t>
            </a:r>
            <a:r>
              <a:rPr lang="zh-TW" altLang="en-US" b="1" dirty="0" smtClean="0"/>
              <a:t>第</a:t>
            </a:r>
            <a:r>
              <a:rPr lang="en-US" altLang="zh-TW" b="1" dirty="0" smtClean="0"/>
              <a:t>7</a:t>
            </a:r>
            <a:r>
              <a:rPr lang="zh-TW" altLang="en-US" b="1" dirty="0" smtClean="0"/>
              <a:t>條</a:t>
            </a:r>
            <a:r>
              <a:rPr lang="zh-TW" altLang="en-US" dirty="0" smtClean="0"/>
              <a:t>：「六、廚</a:t>
            </a:r>
            <a:r>
              <a:rPr lang="zh-TW" altLang="en-US" dirty="0"/>
              <a:t>工： </a:t>
            </a:r>
            <a:r>
              <a:rPr lang="en-US" altLang="zh-TW" dirty="0" smtClean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 </a:t>
            </a:r>
            <a:r>
              <a:rPr lang="zh-TW" altLang="en-US" dirty="0"/>
              <a:t>未滿三十人者，得約定以按時（月）計酬方式置廚工</a:t>
            </a:r>
            <a:r>
              <a:rPr lang="zh-TW" altLang="en-US" dirty="0" smtClean="0"/>
              <a:t>。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 </a:t>
            </a:r>
            <a:r>
              <a:rPr lang="zh-TW" altLang="en-US" dirty="0"/>
              <a:t>滿三十人者，置廚工一人，專任。 </a:t>
            </a:r>
            <a:r>
              <a:rPr lang="en-US" altLang="zh-TW" dirty="0" smtClean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 </a:t>
            </a:r>
            <a:r>
              <a:rPr lang="zh-TW" altLang="en-US" dirty="0"/>
              <a:t>九十人以上者，每滿九十人增置廚工一人，專任。 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zh-TW" alt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廚工之法源及員額標準</a:t>
            </a:r>
            <a:endParaRPr lang="zh-TW" altLang="en-US" dirty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5589588"/>
            <a:ext cx="3097213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468313" y="1196975"/>
          <a:ext cx="8229600" cy="384968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98576"/>
                <a:gridCol w="2736304"/>
                <a:gridCol w="3394721"/>
              </a:tblGrid>
              <a:tr h="734482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國小廚工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幼兒園廚工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7344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聘任</a:t>
                      </a:r>
                      <a:endParaRPr lang="zh-TW" altLang="en-US" sz="280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約聘制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契約制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7344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工作內容</a:t>
                      </a:r>
                      <a:endParaRPr lang="zh-TW" altLang="en-US" sz="280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煮營養午餐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煮上下午點心</a:t>
                      </a:r>
                      <a:r>
                        <a:rPr lang="en-US" altLang="zh-TW" sz="2400" dirty="0" smtClean="0"/>
                        <a:t>+</a:t>
                      </a:r>
                      <a:r>
                        <a:rPr lang="zh-TW" altLang="en-US" sz="2400" dirty="0" smtClean="0"/>
                        <a:t>午餐</a:t>
                      </a:r>
                      <a:r>
                        <a:rPr lang="en-US" altLang="zh-TW" sz="2400" dirty="0" smtClean="0"/>
                        <a:t>+</a:t>
                      </a:r>
                      <a:r>
                        <a:rPr lang="zh-TW" altLang="en-US" sz="2400" dirty="0" smtClean="0"/>
                        <a:t>園內清潔工作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註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7344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薪資來源</a:t>
                      </a:r>
                      <a:endParaRPr lang="zh-TW" altLang="en-US" sz="280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國小學童繳交午餐費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獨立編例人事費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73448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7030A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工作特性</a:t>
                      </a:r>
                      <a:endParaRPr lang="zh-TW" altLang="en-US" sz="2800" dirty="0">
                        <a:solidFill>
                          <a:srgbClr val="7030A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提供大量餐點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針對幼兒餐點需求提供</a:t>
                      </a:r>
                      <a:endParaRPr lang="zh-TW" alt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幼兒園廚工與國小廚工不同處</a:t>
            </a:r>
            <a:endParaRPr lang="zh-TW" altLang="en-US" dirty="0"/>
          </a:p>
        </p:txBody>
      </p:sp>
      <p:pic>
        <p:nvPicPr>
          <p:cNvPr id="164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5589588"/>
            <a:ext cx="3097212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內容版面配置區 1"/>
          <p:cNvSpPr txBox="1">
            <a:spLocks/>
          </p:cNvSpPr>
          <p:nvPr/>
        </p:nvSpPr>
        <p:spPr>
          <a:xfrm>
            <a:off x="457200" y="5013325"/>
            <a:ext cx="8229600" cy="576263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defRPr/>
            </a:pP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註：參考其他縣市之契約內容及現況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60400" y="1196975"/>
            <a:ext cx="5226050" cy="5502275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廚工契約內容</a:t>
            </a:r>
            <a:r>
              <a:rPr lang="en-US" altLang="zh-TW" dirty="0" smtClean="0"/>
              <a:t>(</a:t>
            </a:r>
            <a:r>
              <a:rPr lang="zh-TW" altLang="en-US" dirty="0" smtClean="0"/>
              <a:t>以南投為例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5661025"/>
            <a:ext cx="3097213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內容版面配置區 1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4899025"/>
          </a:xfrm>
        </p:spPr>
        <p:txBody>
          <a:bodyPr/>
          <a:lstStyle/>
          <a:p>
            <a:r>
              <a:rPr lang="zh-TW" altLang="en-US" sz="2400" smtClean="0"/>
              <a:t>全國僅臺南市及嘉義縣未聘幼兒廚工。</a:t>
            </a:r>
            <a:endParaRPr lang="en-US" altLang="zh-TW" sz="2400" smtClean="0"/>
          </a:p>
          <a:p>
            <a:r>
              <a:rPr lang="zh-TW" altLang="en-US" sz="2400" smtClean="0"/>
              <a:t>本市公幼招收</a:t>
            </a:r>
            <a:r>
              <a:rPr lang="en-US" altLang="zh-TW" sz="2400" smtClean="0"/>
              <a:t>2-6</a:t>
            </a:r>
            <a:r>
              <a:rPr lang="zh-TW" altLang="en-US" sz="2400" smtClean="0"/>
              <a:t>歲幼兒</a:t>
            </a:r>
            <a:r>
              <a:rPr lang="en-US" altLang="zh-TW" sz="2400" smtClean="0"/>
              <a:t>7</a:t>
            </a:r>
            <a:r>
              <a:rPr lang="zh-TW" altLang="en-US" sz="2400" smtClean="0"/>
              <a:t>千餘名，其中專設幼兒園</a:t>
            </a:r>
            <a:r>
              <a:rPr lang="en-US" altLang="zh-TW" sz="2400" smtClean="0"/>
              <a:t>71</a:t>
            </a:r>
            <a:r>
              <a:rPr lang="zh-TW" altLang="en-US" sz="2400" smtClean="0"/>
              <a:t>園</a:t>
            </a:r>
            <a:r>
              <a:rPr lang="en-US" altLang="zh-TW" sz="2400" smtClean="0"/>
              <a:t>(</a:t>
            </a:r>
            <a:r>
              <a:rPr lang="zh-TW" altLang="en-US" sz="2400" smtClean="0"/>
              <a:t>含分班</a:t>
            </a:r>
            <a:r>
              <a:rPr lang="en-US" altLang="zh-TW" sz="2400" smtClean="0"/>
              <a:t>)2</a:t>
            </a:r>
            <a:r>
              <a:rPr lang="zh-TW" altLang="en-US" sz="2400" smtClean="0"/>
              <a:t>千多名幼兒。</a:t>
            </a:r>
            <a:endParaRPr lang="en-US" altLang="zh-TW" sz="2400" smtClean="0"/>
          </a:p>
          <a:p>
            <a:r>
              <a:rPr lang="zh-TW" altLang="en-US" sz="2400" smtClean="0"/>
              <a:t>附設幼兒園幼兒與國小學童吃相同午餐餐點，且每名幼兒與國小學童</a:t>
            </a:r>
            <a:r>
              <a:rPr lang="zh-TW" altLang="en-US" sz="2400" b="1" smtClean="0"/>
              <a:t>繳交相同費用</a:t>
            </a:r>
            <a:r>
              <a:rPr lang="zh-TW" altLang="en-US" sz="2400" smtClean="0"/>
              <a:t>。</a:t>
            </a:r>
            <a:endParaRPr lang="en-US" altLang="zh-TW" sz="2400" smtClean="0"/>
          </a:p>
          <a:p>
            <a:r>
              <a:rPr lang="zh-TW" altLang="en-US" sz="2400" b="1" smtClean="0"/>
              <a:t>專設幼兒園</a:t>
            </a:r>
            <a:r>
              <a:rPr lang="zh-TW" altLang="en-US" sz="2400" smtClean="0"/>
              <a:t>分班眾多，由幼兒繳交之點心午餐費中扣除給廚工的人事費用，餘額才採購食材。且</a:t>
            </a:r>
            <a:r>
              <a:rPr lang="zh-TW" altLang="en-US" sz="2400" b="1" smtClean="0"/>
              <a:t>寒暑假托育班就讀人數少</a:t>
            </a:r>
            <a:r>
              <a:rPr lang="zh-TW" altLang="en-US" sz="2400" smtClean="0"/>
              <a:t>，能支用費用亦低，常聘不到廚工。</a:t>
            </a:r>
            <a:endParaRPr lang="en-US" altLang="zh-TW" sz="2400" smtClean="0"/>
          </a:p>
          <a:p>
            <a:r>
              <a:rPr lang="zh-TW" altLang="en-US" sz="2400" smtClean="0"/>
              <a:t>附設幼兒園點心採</a:t>
            </a:r>
            <a:r>
              <a:rPr lang="zh-TW" altLang="en-US" sz="2400" b="1" smtClean="0"/>
              <a:t>外叫或招標，</a:t>
            </a:r>
            <a:r>
              <a:rPr lang="zh-TW" altLang="en-US" sz="2400" smtClean="0"/>
              <a:t>品質難管控</a:t>
            </a:r>
            <a:r>
              <a:rPr lang="en-US" altLang="zh-TW" sz="2400" b="1" smtClean="0"/>
              <a:t>(</a:t>
            </a:r>
            <a:r>
              <a:rPr lang="zh-TW" altLang="en-US" sz="2400" b="1" smtClean="0"/>
              <a:t>以食安風暴為例，廠商用油無法掌控</a:t>
            </a:r>
            <a:r>
              <a:rPr lang="en-US" altLang="zh-TW" sz="2400" b="1" smtClean="0"/>
              <a:t>)</a:t>
            </a:r>
          </a:p>
          <a:p>
            <a:r>
              <a:rPr lang="zh-TW" altLang="en-US" sz="2400" smtClean="0"/>
              <a:t>因</a:t>
            </a:r>
            <a:r>
              <a:rPr lang="zh-TW" altLang="en-US" sz="2400" b="1" smtClean="0"/>
              <a:t>怕廚工管理困難</a:t>
            </a:r>
            <a:r>
              <a:rPr lang="zh-TW" altLang="en-US" sz="2400" smtClean="0"/>
              <a:t>，故學校行政立場多為反對。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未聘幼兒廚工之公幼之現況</a:t>
            </a:r>
            <a:endParaRPr lang="zh-TW" altLang="en-US" dirty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5732463"/>
            <a:ext cx="3097212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937125" y="1276350"/>
            <a:ext cx="4027488" cy="4392613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有無廚工之點心差別</a:t>
            </a:r>
            <a:r>
              <a:rPr lang="en-US" altLang="zh-TW" dirty="0" smtClean="0"/>
              <a:t>(</a:t>
            </a:r>
            <a:r>
              <a:rPr lang="zh-TW" altLang="en-US" dirty="0" smtClean="0"/>
              <a:t>新北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臺南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5661025"/>
            <a:ext cx="3097213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圖片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613" y="1276350"/>
            <a:ext cx="4703762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文字方塊 6"/>
          <p:cNvSpPr txBox="1">
            <a:spLocks noChangeArrowheads="1"/>
          </p:cNvSpPr>
          <p:nvPr/>
        </p:nvSpPr>
        <p:spPr bwMode="auto">
          <a:xfrm>
            <a:off x="684213" y="5689600"/>
            <a:ext cx="58816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sz="2800">
                <a:latin typeface="Lucida Sans Unicode" pitchFamily="34" charset="0"/>
                <a:ea typeface="微軟正黑體" pitchFamily="34" charset="-120"/>
              </a:rPr>
              <a:t> </a:t>
            </a:r>
            <a:r>
              <a:rPr kumimoji="0" lang="zh-TW" altLang="en-US" sz="2800">
                <a:latin typeface="Lucida Sans Unicode" pitchFamily="34" charset="0"/>
                <a:ea typeface="微軟正黑體" pitchFamily="34" charset="-120"/>
                <a:hlinkClick r:id="rId5" action="ppaction://hlinkfile"/>
              </a:rPr>
              <a:t>新北點心                </a:t>
            </a:r>
            <a:r>
              <a:rPr kumimoji="0" lang="zh-TW" altLang="en-US" sz="2800">
                <a:latin typeface="Lucida Sans Unicode" pitchFamily="34" charset="0"/>
                <a:ea typeface="微軟正黑體" pitchFamily="34" charset="-120"/>
                <a:hlinkClick r:id="rId6" action="ppaction://hlinkfile"/>
              </a:rPr>
              <a:t>臺南點心</a:t>
            </a:r>
            <a:endParaRPr kumimoji="0" lang="zh-TW" altLang="en-US" sz="2800">
              <a:latin typeface="Lucida Sans Unicode" pitchFamily="34" charset="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內容版面配置區 3">
            <a:hlinkClick r:id="rId2" action="ppaction://hlinkfile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68538" y="1370013"/>
            <a:ext cx="6119812" cy="1727200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高雄、雲林及大臺南私幼都聘廚工</a:t>
            </a:r>
            <a:endParaRPr lang="zh-TW" altLang="en-US" dirty="0"/>
          </a:p>
        </p:txBody>
      </p:sp>
      <p:pic>
        <p:nvPicPr>
          <p:cNvPr id="20483" name="圖片 4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11413" y="3105150"/>
            <a:ext cx="5905500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內容版面配置區 1"/>
          <p:cNvSpPr txBox="1">
            <a:spLocks/>
          </p:cNvSpPr>
          <p:nvPr/>
        </p:nvSpPr>
        <p:spPr>
          <a:xfrm>
            <a:off x="2794000" y="5311775"/>
            <a:ext cx="5903913" cy="574675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fontAlgn="auto">
              <a:buFont typeface="Wingdings 3"/>
              <a:buNone/>
              <a:defRPr/>
            </a:pP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臺南市幼兒園行政稽核表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見第二頁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)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內容版面配置區 1"/>
          <p:cNvSpPr txBox="1">
            <a:spLocks/>
          </p:cNvSpPr>
          <p:nvPr/>
        </p:nvSpPr>
        <p:spPr>
          <a:xfrm>
            <a:off x="468313" y="1341438"/>
            <a:ext cx="2325687" cy="4824412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fontAlgn="auto">
              <a:buFont typeface="Wingdings 3"/>
              <a:buNone/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2" action="ppaction://hlinkfile"/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2" action="ppaction://hlinkfile"/>
              </a:rPr>
              <a:t>一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2" action="ppaction://hlinkfile"/>
              </a:rPr>
              <a:t>)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2" action="ppaction://hlinkfile"/>
              </a:rPr>
              <a:t>高雄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二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)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雲林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09728" indent="0" fontAlgn="auto">
              <a:buFont typeface="Wingdings 3"/>
              <a:buNone/>
              <a:defRPr/>
            </a:pP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(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三</a:t>
            </a:r>
            <a:r>
              <a:rPr lang="en-US" altLang="zh-TW" sz="2400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)</a:t>
            </a:r>
            <a:r>
              <a:rPr lang="zh-TW" altLang="en-US" sz="2400" dirty="0" smtClean="0">
                <a:solidFill>
                  <a:schemeClr val="accent1">
                    <a:lumMod val="75000"/>
                  </a:schemeClr>
                </a:solidFill>
                <a:hlinkClick r:id="rId6" action="ppaction://hlinkfile"/>
              </a:rPr>
              <a:t>大臺南私幼</a:t>
            </a:r>
            <a:endParaRPr lang="zh-TW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28625" y="1052513"/>
          <a:ext cx="7859713" cy="42814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16224"/>
                <a:gridCol w="3600401"/>
                <a:gridCol w="2242593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優點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缺點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法規落實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落實法令規範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1908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幼托政策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提升本市學前教育之質量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人事費用增加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23772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照顧弱勢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以更精緻的服務照顧全市弱勢幼兒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註</a:t>
                      </a:r>
                      <a:r>
                        <a:rPr lang="en-US" altLang="zh-TW" sz="2400" dirty="0" smtClean="0"/>
                        <a:t>)</a:t>
                      </a:r>
                      <a:endParaRPr lang="zh-TW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無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85492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幼兒園型態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主任、教師、教保員、廚工各司其職、照顧幼兒時間增加，教學邁向專業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增加管理難度</a:t>
                      </a:r>
                      <a:endParaRPr lang="zh-TW" altLang="en-US" sz="2400" dirty="0"/>
                    </a:p>
                  </a:txBody>
                  <a:tcPr anchor="ctr"/>
                </a:tc>
              </a:tr>
              <a:tr h="96132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食材</a:t>
                      </a:r>
                      <a:endParaRPr lang="zh-TW" altLang="en-US" sz="2400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自製點心比例高，油品食材可掌握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招標廠商用油食材品質無法掌握</a:t>
                      </a:r>
                      <a:endParaRPr lang="zh-TW" alt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聘任幼兒園廚工之優缺點</a:t>
            </a:r>
            <a:endParaRPr lang="zh-TW" altLang="en-US" dirty="0"/>
          </a:p>
        </p:txBody>
      </p:sp>
      <p:sp>
        <p:nvSpPr>
          <p:cNvPr id="5" name="內容版面配置區 1"/>
          <p:cNvSpPr txBox="1">
            <a:spLocks/>
          </p:cNvSpPr>
          <p:nvPr/>
        </p:nvSpPr>
        <p:spPr>
          <a:xfrm>
            <a:off x="179388" y="5591175"/>
            <a:ext cx="8229600" cy="966788"/>
          </a:xfrm>
          <a:prstGeom prst="rect">
            <a:avLst/>
          </a:prstGeom>
        </p:spPr>
        <p:txBody>
          <a:bodyPr/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fontAlgn="auto">
              <a:defRPr/>
            </a:pPr>
            <a:r>
              <a:rPr lang="zh-TW" altLang="en-US" sz="2200" dirty="0" smtClean="0">
                <a:solidFill>
                  <a:schemeClr val="accent1">
                    <a:lumMod val="75000"/>
                  </a:schemeClr>
                </a:solidFill>
              </a:rPr>
              <a:t>註：公立幼兒園優先招收不利條件幼兒</a:t>
            </a:r>
            <a:r>
              <a:rPr lang="en-US" altLang="zh-TW" sz="22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TW" altLang="en-US" sz="2200" dirty="0" smtClean="0">
                <a:solidFill>
                  <a:schemeClr val="accent1">
                    <a:lumMod val="75000"/>
                  </a:schemeClr>
                </a:solidFill>
              </a:rPr>
              <a:t>中低收、低收、特殊境遇、原住民、身心障礙子女及身障幼兒</a:t>
            </a:r>
            <a:r>
              <a:rPr lang="en-US" altLang="zh-TW" sz="22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zh-TW" altLang="en-US" sz="2200" dirty="0" smtClean="0">
                <a:solidFill>
                  <a:schemeClr val="accent1">
                    <a:lumMod val="75000"/>
                  </a:schemeClr>
                </a:solidFill>
              </a:rPr>
              <a:t>，且優先安置特殊幼兒。全市弱勢幼兒幾乎全就讀公幼。</a:t>
            </a:r>
            <a:endParaRPr lang="zh-TW" altLang="en-US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200" dirty="0" smtClean="0"/>
              <a:t>一、</a:t>
            </a:r>
            <a:r>
              <a:rPr lang="zh-TW" altLang="en-US" sz="3200" b="1" dirty="0" smtClean="0"/>
              <a:t>聘任鐘點廚工：</a:t>
            </a:r>
            <a:endParaRPr lang="en-US" altLang="zh-TW" sz="3200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200" dirty="0" smtClean="0"/>
              <a:t>早上在幼兒園準備點心，</a:t>
            </a:r>
            <a:r>
              <a:rPr lang="en-US" altLang="zh-TW" sz="3200" dirty="0" smtClean="0"/>
              <a:t>9</a:t>
            </a:r>
            <a:r>
              <a:rPr lang="zh-TW" altLang="en-US" sz="3200" dirty="0" smtClean="0"/>
              <a:t>點進國小午餐廚房協助處理幼兒餐點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切碎、去骨、削皮</a:t>
            </a:r>
            <a:r>
              <a:rPr lang="en-US" altLang="zh-TW" sz="3200" dirty="0" smtClean="0"/>
              <a:t>…)</a:t>
            </a:r>
            <a:r>
              <a:rPr lang="zh-TW" altLang="en-US" sz="3200" dirty="0" smtClean="0"/>
              <a:t>，下午進幼兒園準備下午點心。</a:t>
            </a:r>
            <a:endParaRPr lang="en-US" altLang="zh-TW" sz="32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altLang="zh-TW" sz="3200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200" dirty="0" smtClean="0"/>
              <a:t>二、</a:t>
            </a:r>
            <a:r>
              <a:rPr lang="zh-TW" altLang="en-US" sz="3200" b="1" dirty="0" smtClean="0"/>
              <a:t>逐年補足：</a:t>
            </a:r>
            <a:endParaRPr lang="en-US" altLang="zh-TW" sz="3200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zh-TW" altLang="en-US" sz="3200" dirty="0" smtClean="0"/>
              <a:t>先行解決專設幼兒園及偏遠幼兒園面臨之人手不足問題。</a:t>
            </a:r>
            <a:endParaRPr lang="en-US" altLang="zh-TW" sz="3200" dirty="0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可行之解決方案</a:t>
            </a:r>
            <a:endParaRPr lang="zh-TW" altLang="en-US" dirty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5732463"/>
            <a:ext cx="3097212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匯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208</TotalTime>
  <Words>783</Words>
  <Application>Microsoft Office PowerPoint</Application>
  <PresentationFormat>如螢幕大小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簡報設計範本</vt:lpstr>
      </vt:variant>
      <vt:variant>
        <vt:i4>8</vt:i4>
      </vt:variant>
      <vt:variant>
        <vt:lpstr>投影片標題</vt:lpstr>
      </vt:variant>
      <vt:variant>
        <vt:i4>11</vt:i4>
      </vt:variant>
    </vt:vector>
  </HeadingPairs>
  <TitlesOfParts>
    <vt:vector size="28" baseType="lpstr">
      <vt:lpstr>Lucida Sans Unicode</vt:lpstr>
      <vt:lpstr>微軟正黑體</vt:lpstr>
      <vt:lpstr>新細明體</vt:lpstr>
      <vt:lpstr>Arial</vt:lpstr>
      <vt:lpstr>Wingdings 3</vt:lpstr>
      <vt:lpstr>Verdana</vt:lpstr>
      <vt:lpstr>Wingdings 2</vt:lpstr>
      <vt:lpstr>Calibri</vt:lpstr>
      <vt:lpstr>標楷體</vt:lpstr>
      <vt:lpstr>匯合</vt:lpstr>
      <vt:lpstr>匯合</vt:lpstr>
      <vt:lpstr>匯合</vt:lpstr>
      <vt:lpstr>匯合</vt:lpstr>
      <vt:lpstr>匯合</vt:lpstr>
      <vt:lpstr>匯合</vt:lpstr>
      <vt:lpstr>匯合</vt:lpstr>
      <vt:lpstr>匯合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</cp:revision>
  <cp:lastPrinted>2014-11-07T00:32:56Z</cp:lastPrinted>
  <dcterms:created xsi:type="dcterms:W3CDTF">2014-11-05T13:52:52Z</dcterms:created>
  <dcterms:modified xsi:type="dcterms:W3CDTF">2010-04-08T09:37:30Z</dcterms:modified>
</cp:coreProperties>
</file>