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107"/>
  </p:notesMasterIdLst>
  <p:handoutMasterIdLst>
    <p:handoutMasterId r:id="rId108"/>
  </p:handoutMasterIdLst>
  <p:sldIdLst>
    <p:sldId id="267" r:id="rId2"/>
    <p:sldId id="914" r:id="rId3"/>
    <p:sldId id="869" r:id="rId4"/>
    <p:sldId id="870" r:id="rId5"/>
    <p:sldId id="915" r:id="rId6"/>
    <p:sldId id="871" r:id="rId7"/>
    <p:sldId id="931" r:id="rId8"/>
    <p:sldId id="821" r:id="rId9"/>
    <p:sldId id="823" r:id="rId10"/>
    <p:sldId id="941" r:id="rId11"/>
    <p:sldId id="916" r:id="rId12"/>
    <p:sldId id="715" r:id="rId13"/>
    <p:sldId id="716" r:id="rId14"/>
    <p:sldId id="717" r:id="rId15"/>
    <p:sldId id="718" r:id="rId16"/>
    <p:sldId id="719" r:id="rId17"/>
    <p:sldId id="720" r:id="rId18"/>
    <p:sldId id="589" r:id="rId19"/>
    <p:sldId id="755" r:id="rId20"/>
    <p:sldId id="756" r:id="rId21"/>
    <p:sldId id="932" r:id="rId22"/>
    <p:sldId id="933" r:id="rId23"/>
    <p:sldId id="934" r:id="rId24"/>
    <p:sldId id="935" r:id="rId25"/>
    <p:sldId id="702" r:id="rId26"/>
    <p:sldId id="880" r:id="rId27"/>
    <p:sldId id="703" r:id="rId28"/>
    <p:sldId id="680" r:id="rId29"/>
    <p:sldId id="704" r:id="rId30"/>
    <p:sldId id="681" r:id="rId31"/>
    <p:sldId id="705" r:id="rId32"/>
    <p:sldId id="706" r:id="rId33"/>
    <p:sldId id="881" r:id="rId34"/>
    <p:sldId id="936" r:id="rId35"/>
    <p:sldId id="723" r:id="rId36"/>
    <p:sldId id="724" r:id="rId37"/>
    <p:sldId id="937" r:id="rId38"/>
    <p:sldId id="938" r:id="rId39"/>
    <p:sldId id="939" r:id="rId40"/>
    <p:sldId id="829" r:id="rId41"/>
    <p:sldId id="824" r:id="rId42"/>
    <p:sldId id="825" r:id="rId43"/>
    <p:sldId id="887" r:id="rId44"/>
    <p:sldId id="695" r:id="rId45"/>
    <p:sldId id="917" r:id="rId46"/>
    <p:sldId id="697" r:id="rId47"/>
    <p:sldId id="699" r:id="rId48"/>
    <p:sldId id="918" r:id="rId49"/>
    <p:sldId id="678" r:id="rId50"/>
    <p:sldId id="594" r:id="rId51"/>
    <p:sldId id="673" r:id="rId52"/>
    <p:sldId id="626" r:id="rId53"/>
    <p:sldId id="639" r:id="rId54"/>
    <p:sldId id="725" r:id="rId55"/>
    <p:sldId id="646" r:id="rId56"/>
    <p:sldId id="647" r:id="rId57"/>
    <p:sldId id="707" r:id="rId58"/>
    <p:sldId id="708" r:id="rId59"/>
    <p:sldId id="709" r:id="rId60"/>
    <p:sldId id="919" r:id="rId61"/>
    <p:sldId id="920" r:id="rId62"/>
    <p:sldId id="940" r:id="rId63"/>
    <p:sldId id="656" r:id="rId64"/>
    <p:sldId id="889" r:id="rId65"/>
    <p:sldId id="921" r:id="rId66"/>
    <p:sldId id="890" r:id="rId67"/>
    <p:sldId id="892" r:id="rId68"/>
    <p:sldId id="891" r:id="rId69"/>
    <p:sldId id="893" r:id="rId70"/>
    <p:sldId id="922" r:id="rId71"/>
    <p:sldId id="923" r:id="rId72"/>
    <p:sldId id="875" r:id="rId73"/>
    <p:sldId id="924" r:id="rId74"/>
    <p:sldId id="895" r:id="rId75"/>
    <p:sldId id="683" r:id="rId76"/>
    <p:sldId id="882" r:id="rId77"/>
    <p:sldId id="757" r:id="rId78"/>
    <p:sldId id="888" r:id="rId79"/>
    <p:sldId id="925" r:id="rId80"/>
    <p:sldId id="804" r:id="rId81"/>
    <p:sldId id="926" r:id="rId82"/>
    <p:sldId id="778" r:id="rId83"/>
    <p:sldId id="779" r:id="rId84"/>
    <p:sldId id="927" r:id="rId85"/>
    <p:sldId id="928" r:id="rId86"/>
    <p:sldId id="929" r:id="rId87"/>
    <p:sldId id="898" r:id="rId88"/>
    <p:sldId id="930" r:id="rId89"/>
    <p:sldId id="835" r:id="rId90"/>
    <p:sldId id="836" r:id="rId91"/>
    <p:sldId id="837" r:id="rId92"/>
    <p:sldId id="838" r:id="rId93"/>
    <p:sldId id="839" r:id="rId94"/>
    <p:sldId id="841" r:id="rId95"/>
    <p:sldId id="883" r:id="rId96"/>
    <p:sldId id="842" r:id="rId97"/>
    <p:sldId id="901" r:id="rId98"/>
    <p:sldId id="844" r:id="rId99"/>
    <p:sldId id="845" r:id="rId100"/>
    <p:sldId id="865" r:id="rId101"/>
    <p:sldId id="866" r:id="rId102"/>
    <p:sldId id="913" r:id="rId103"/>
    <p:sldId id="860" r:id="rId104"/>
    <p:sldId id="862" r:id="rId105"/>
    <p:sldId id="876" r:id="rId106"/>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00"/>
    <a:srgbClr val="33CC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1766" autoAdjust="0"/>
  </p:normalViewPr>
  <p:slideViewPr>
    <p:cSldViewPr>
      <p:cViewPr>
        <p:scale>
          <a:sx n="55" d="100"/>
          <a:sy n="55" d="100"/>
        </p:scale>
        <p:origin x="-202"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openxmlformats.org/officeDocument/2006/relationships/image" Target="../media/image2.png"/><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12_&#24120;&#29992;&#22294;&#34920;\&#21508;&#31278;&#36523;&#20998;&#21029;.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pPr>
        <a:noFill/>
        <a:ln w="25400">
          <a:noFill/>
        </a:ln>
      </c:spPr>
    </c:sideWall>
    <c:backWall>
      <c:thickness val="0"/>
      <c:spPr>
        <a:blipFill>
          <a:blip xmlns:r="http://schemas.openxmlformats.org/officeDocument/2006/relationships" r:embed="rId2"/>
          <a:stretch>
            <a:fillRect/>
          </a:stretch>
        </a:blipFill>
        <a:ln w="12700"/>
      </c:spPr>
    </c:backWall>
    <c:plotArea>
      <c:layout/>
      <c:bar3DChart>
        <c:barDir val="col"/>
        <c:grouping val="stacked"/>
        <c:varyColors val="0"/>
        <c:ser>
          <c:idx val="0"/>
          <c:order val="0"/>
          <c:spPr>
            <a:solidFill>
              <a:srgbClr val="008000"/>
            </a:solidFill>
            <a:ln w="76200"/>
          </c:spPr>
          <c:invertIfNegative val="0"/>
          <c:cat>
            <c:strRef>
              <c:f>Sheet1!$A$2:$E$2</c:f>
              <c:strCache>
                <c:ptCount val="5"/>
                <c:pt idx="0">
                  <c:v>A</c:v>
                </c:pt>
                <c:pt idx="1">
                  <c:v>B</c:v>
                </c:pt>
                <c:pt idx="2">
                  <c:v>C</c:v>
                </c:pt>
                <c:pt idx="3">
                  <c:v>D</c:v>
                </c:pt>
                <c:pt idx="4">
                  <c:v>E</c:v>
                </c:pt>
              </c:strCache>
            </c:strRef>
          </c:cat>
          <c:val>
            <c:numRef>
              <c:f>Sheet1!$A$3:$E$3</c:f>
              <c:numCache>
                <c:formatCode>General</c:formatCode>
                <c:ptCount val="5"/>
                <c:pt idx="0">
                  <c:v>40</c:v>
                </c:pt>
                <c:pt idx="1">
                  <c:v>25</c:v>
                </c:pt>
                <c:pt idx="2">
                  <c:v>25</c:v>
                </c:pt>
                <c:pt idx="3">
                  <c:v>35</c:v>
                </c:pt>
                <c:pt idx="4">
                  <c:v>20</c:v>
                </c:pt>
              </c:numCache>
            </c:numRef>
          </c:val>
        </c:ser>
        <c:ser>
          <c:idx val="1"/>
          <c:order val="1"/>
          <c:spPr>
            <a:solidFill>
              <a:srgbClr val="FF6600"/>
            </a:solidFill>
            <a:ln w="76200"/>
          </c:spPr>
          <c:invertIfNegative val="0"/>
          <c:cat>
            <c:strRef>
              <c:f>Sheet1!$A$2:$E$2</c:f>
              <c:strCache>
                <c:ptCount val="5"/>
                <c:pt idx="0">
                  <c:v>A</c:v>
                </c:pt>
                <c:pt idx="1">
                  <c:v>B</c:v>
                </c:pt>
                <c:pt idx="2">
                  <c:v>C</c:v>
                </c:pt>
                <c:pt idx="3">
                  <c:v>D</c:v>
                </c:pt>
                <c:pt idx="4">
                  <c:v>E</c:v>
                </c:pt>
              </c:strCache>
            </c:strRef>
          </c:cat>
          <c:val>
            <c:numRef>
              <c:f>Sheet1!$A$4:$E$4</c:f>
              <c:numCache>
                <c:formatCode>General</c:formatCode>
                <c:ptCount val="5"/>
                <c:pt idx="0">
                  <c:v>50</c:v>
                </c:pt>
                <c:pt idx="1">
                  <c:v>40</c:v>
                </c:pt>
                <c:pt idx="2">
                  <c:v>20</c:v>
                </c:pt>
                <c:pt idx="3">
                  <c:v>25</c:v>
                </c:pt>
              </c:numCache>
            </c:numRef>
          </c:val>
        </c:ser>
        <c:dLbls>
          <c:showLegendKey val="0"/>
          <c:showVal val="0"/>
          <c:showCatName val="0"/>
          <c:showSerName val="0"/>
          <c:showPercent val="0"/>
          <c:showBubbleSize val="0"/>
        </c:dLbls>
        <c:gapWidth val="41"/>
        <c:gapDepth val="0"/>
        <c:shape val="box"/>
        <c:axId val="40950784"/>
        <c:axId val="40956672"/>
        <c:axId val="0"/>
      </c:bar3DChart>
      <c:catAx>
        <c:axId val="40950784"/>
        <c:scaling>
          <c:orientation val="minMax"/>
        </c:scaling>
        <c:delete val="1"/>
        <c:axPos val="b"/>
        <c:majorTickMark val="out"/>
        <c:minorTickMark val="none"/>
        <c:tickLblPos val="none"/>
        <c:crossAx val="40956672"/>
        <c:crosses val="autoZero"/>
        <c:auto val="1"/>
        <c:lblAlgn val="ctr"/>
        <c:lblOffset val="100"/>
        <c:noMultiLvlLbl val="0"/>
      </c:catAx>
      <c:valAx>
        <c:axId val="40956672"/>
        <c:scaling>
          <c:orientation val="minMax"/>
        </c:scaling>
        <c:delete val="1"/>
        <c:axPos val="l"/>
        <c:numFmt formatCode="General" sourceLinked="1"/>
        <c:majorTickMark val="out"/>
        <c:minorTickMark val="none"/>
        <c:tickLblPos val="none"/>
        <c:crossAx val="40950784"/>
        <c:crosses val="autoZero"/>
        <c:crossBetween val="between"/>
      </c:valAx>
    </c:plotArea>
    <c:plotVisOnly val="1"/>
    <c:dispBlanksAs val="gap"/>
    <c:showDLblsOverMax val="0"/>
  </c:chart>
  <c:spPr>
    <a:ln w="19050"/>
    <a:scene3d>
      <a:camera prst="orthographicFront"/>
      <a:lightRig rig="threePt" dir="t"/>
    </a:scene3d>
    <a:sp3d>
      <a:bevelT w="38100"/>
    </a:sp3d>
  </c:sp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pPr>
        <a:noFill/>
        <a:ln w="25400">
          <a:noFill/>
        </a:ln>
      </c:spPr>
    </c:sideWall>
    <c:backWall>
      <c:thickness val="0"/>
      <c:spPr>
        <a:noFill/>
        <a:ln w="25400">
          <a:noFill/>
        </a:ln>
      </c:spPr>
    </c:backWall>
    <c:plotArea>
      <c:layout/>
      <c:bar3DChart>
        <c:barDir val="col"/>
        <c:grouping val="stacked"/>
        <c:varyColors val="0"/>
        <c:ser>
          <c:idx val="0"/>
          <c:order val="0"/>
          <c:spPr>
            <a:solidFill>
              <a:srgbClr val="008000"/>
            </a:solidFill>
          </c:spPr>
          <c:invertIfNegative val="0"/>
          <c:val>
            <c:numRef>
              <c:f>Sheet1!$A$3:$E$3</c:f>
              <c:numCache>
                <c:formatCode>General</c:formatCode>
                <c:ptCount val="5"/>
                <c:pt idx="0">
                  <c:v>40</c:v>
                </c:pt>
                <c:pt idx="1">
                  <c:v>25</c:v>
                </c:pt>
                <c:pt idx="2">
                  <c:v>28</c:v>
                </c:pt>
                <c:pt idx="3">
                  <c:v>35</c:v>
                </c:pt>
                <c:pt idx="4">
                  <c:v>20</c:v>
                </c:pt>
              </c:numCache>
            </c:numRef>
          </c:val>
        </c:ser>
        <c:ser>
          <c:idx val="1"/>
          <c:order val="1"/>
          <c:spPr>
            <a:solidFill>
              <a:srgbClr val="FF6600"/>
            </a:solidFill>
          </c:spPr>
          <c:invertIfNegative val="0"/>
          <c:val>
            <c:numRef>
              <c:f>Sheet1!$A$4:$E$4</c:f>
              <c:numCache>
                <c:formatCode>General</c:formatCode>
                <c:ptCount val="5"/>
                <c:pt idx="0">
                  <c:v>60</c:v>
                </c:pt>
                <c:pt idx="1">
                  <c:v>50</c:v>
                </c:pt>
                <c:pt idx="2">
                  <c:v>40</c:v>
                </c:pt>
                <c:pt idx="3">
                  <c:v>25</c:v>
                </c:pt>
              </c:numCache>
            </c:numRef>
          </c:val>
        </c:ser>
        <c:dLbls>
          <c:showLegendKey val="0"/>
          <c:showVal val="0"/>
          <c:showCatName val="0"/>
          <c:showSerName val="0"/>
          <c:showPercent val="0"/>
          <c:showBubbleSize val="0"/>
        </c:dLbls>
        <c:gapWidth val="52"/>
        <c:gapDepth val="97"/>
        <c:shape val="box"/>
        <c:axId val="114049408"/>
        <c:axId val="114050944"/>
        <c:axId val="0"/>
      </c:bar3DChart>
      <c:catAx>
        <c:axId val="114049408"/>
        <c:scaling>
          <c:orientation val="minMax"/>
        </c:scaling>
        <c:delete val="1"/>
        <c:axPos val="b"/>
        <c:majorTickMark val="out"/>
        <c:minorTickMark val="none"/>
        <c:tickLblPos val="none"/>
        <c:crossAx val="114050944"/>
        <c:crosses val="autoZero"/>
        <c:auto val="1"/>
        <c:lblAlgn val="ctr"/>
        <c:lblOffset val="100"/>
        <c:noMultiLvlLbl val="0"/>
      </c:catAx>
      <c:valAx>
        <c:axId val="114050944"/>
        <c:scaling>
          <c:orientation val="minMax"/>
        </c:scaling>
        <c:delete val="1"/>
        <c:axPos val="l"/>
        <c:numFmt formatCode="General" sourceLinked="1"/>
        <c:majorTickMark val="out"/>
        <c:minorTickMark val="none"/>
        <c:tickLblPos val="none"/>
        <c:crossAx val="114049408"/>
        <c:crosses val="autoZero"/>
        <c:crossBetween val="between"/>
      </c:valAx>
      <c:spPr>
        <a:noFill/>
        <a:ln w="25400">
          <a:noFill/>
        </a:ln>
      </c:spPr>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DB16B2-E2B5-4250-BFE6-20C55CC42633}" type="doc">
      <dgm:prSet loTypeId="urn:microsoft.com/office/officeart/2005/8/layout/pyramid2" loCatId="pyramid" qsTypeId="urn:microsoft.com/office/officeart/2005/8/quickstyle/simple1#1" qsCatId="simple" csTypeId="urn:microsoft.com/office/officeart/2005/8/colors/accent1_2#1" csCatId="accent1" phldr="1"/>
      <dgm:spPr/>
    </dgm:pt>
    <dgm:pt modelId="{69FCB8C9-3584-4E52-8B5B-0B065C234E7A}">
      <dgm:prSet phldrT="[文字]" custT="1"/>
      <dgm:spPr/>
      <dgm:t>
        <a:bodyPr/>
        <a:lstStyle/>
        <a:p>
          <a:r>
            <a:rPr lang="zh-TW" altLang="en-US" sz="2400" dirty="0" smtClean="0">
              <a:solidFill>
                <a:srgbClr val="FF0000"/>
              </a:solidFill>
              <a:latin typeface="標楷體" pitchFamily="65" charset="-120"/>
              <a:ea typeface="標楷體" pitchFamily="65" charset="-120"/>
            </a:rPr>
            <a:t>第一層</a:t>
          </a:r>
          <a:r>
            <a:rPr lang="zh-TW" altLang="en-US" sz="2400" dirty="0" smtClean="0">
              <a:solidFill>
                <a:schemeClr val="tx1"/>
              </a:solidFill>
              <a:latin typeface="標楷體" pitchFamily="65" charset="-120"/>
              <a:ea typeface="標楷體" pitchFamily="65" charset="-120"/>
            </a:rPr>
            <a:t>是「強制性」的</a:t>
          </a:r>
          <a:r>
            <a:rPr lang="zh-TW" altLang="en-US" sz="2400" dirty="0" smtClean="0">
              <a:solidFill>
                <a:srgbClr val="FF0000"/>
              </a:solidFill>
              <a:latin typeface="標楷體" pitchFamily="65" charset="-120"/>
              <a:ea typeface="標楷體" pitchFamily="65" charset="-120"/>
            </a:rPr>
            <a:t>社會保險年金制度</a:t>
          </a:r>
          <a:r>
            <a:rPr lang="zh-TW" altLang="en-US" sz="2400" dirty="0" smtClean="0">
              <a:latin typeface="標楷體" pitchFamily="65" charset="-120"/>
              <a:ea typeface="標楷體" pitchFamily="65" charset="-120"/>
            </a:rPr>
            <a:t>，屬傳統的公共年金制度，由社會保險費作為其主要的保險財源，目標在保障國民的基本生存權利；</a:t>
          </a:r>
          <a:r>
            <a:rPr lang="en-US" altLang="zh-TW" sz="2400" dirty="0" smtClean="0">
              <a:latin typeface="標楷體" pitchFamily="65" charset="-120"/>
              <a:ea typeface="標楷體" pitchFamily="65" charset="-120"/>
              <a:sym typeface="Wingdings" pitchFamily="2" charset="2"/>
            </a:rPr>
            <a:t></a:t>
          </a:r>
          <a:r>
            <a:rPr lang="zh-TW" altLang="en-US" sz="2400" dirty="0" smtClean="0">
              <a:latin typeface="標楷體" pitchFamily="65" charset="-120"/>
              <a:ea typeface="標楷體" pitchFamily="65" charset="-120"/>
            </a:rPr>
            <a:t>強調的是</a:t>
          </a:r>
          <a:r>
            <a:rPr lang="zh-TW" altLang="en-US" sz="2400" dirty="0" smtClean="0">
              <a:solidFill>
                <a:srgbClr val="FF0000"/>
              </a:solidFill>
              <a:latin typeface="標楷體" pitchFamily="65" charset="-120"/>
              <a:ea typeface="標楷體" pitchFamily="65" charset="-120"/>
            </a:rPr>
            <a:t>「政府責任」</a:t>
          </a:r>
          <a:endParaRPr lang="zh-TW" altLang="en-US" sz="2400" dirty="0"/>
        </a:p>
      </dgm:t>
    </dgm:pt>
    <dgm:pt modelId="{FAF6CA05-1212-4EE7-9E3F-284D3AC3389C}" type="parTrans" cxnId="{6D9B1126-6B5C-4AD9-A621-50B281D9F0B9}">
      <dgm:prSet/>
      <dgm:spPr/>
      <dgm:t>
        <a:bodyPr/>
        <a:lstStyle/>
        <a:p>
          <a:endParaRPr lang="zh-TW" altLang="en-US"/>
        </a:p>
      </dgm:t>
    </dgm:pt>
    <dgm:pt modelId="{ABFDD8CC-EC63-4AFC-8940-5A8D5D597222}" type="sibTrans" cxnId="{6D9B1126-6B5C-4AD9-A621-50B281D9F0B9}">
      <dgm:prSet/>
      <dgm:spPr/>
      <dgm:t>
        <a:bodyPr/>
        <a:lstStyle/>
        <a:p>
          <a:endParaRPr lang="zh-TW" altLang="en-US"/>
        </a:p>
      </dgm:t>
    </dgm:pt>
    <dgm:pt modelId="{9EF3AA83-2B50-499B-90DA-E1475764AFAC}">
      <dgm:prSet phldrT="[文字]" custT="1"/>
      <dgm:spPr/>
      <dgm:t>
        <a:bodyPr/>
        <a:lstStyle/>
        <a:p>
          <a:pPr>
            <a:lnSpc>
              <a:spcPct val="90000"/>
            </a:lnSpc>
          </a:pPr>
          <a:r>
            <a:rPr lang="zh-TW" altLang="en-US" sz="2400" dirty="0" smtClean="0">
              <a:solidFill>
                <a:srgbClr val="FF0000"/>
              </a:solidFill>
              <a:latin typeface="標楷體" pitchFamily="65" charset="-120"/>
              <a:ea typeface="標楷體" pitchFamily="65" charset="-120"/>
            </a:rPr>
            <a:t>第二層</a:t>
          </a:r>
          <a:r>
            <a:rPr lang="zh-TW" altLang="en-US" sz="2400" dirty="0" smtClean="0">
              <a:solidFill>
                <a:schemeClr val="tx1"/>
              </a:solidFill>
              <a:latin typeface="標楷體" pitchFamily="65" charset="-120"/>
              <a:ea typeface="標楷體" pitchFamily="65" charset="-120"/>
            </a:rPr>
            <a:t>是以個人薪資為主的強制提存</a:t>
          </a:r>
          <a:r>
            <a:rPr lang="zh-TW" altLang="en-US" sz="2400" dirty="0" smtClean="0">
              <a:solidFill>
                <a:srgbClr val="FF0000"/>
              </a:solidFill>
              <a:latin typeface="標楷體" pitchFamily="65" charset="-120"/>
              <a:ea typeface="標楷體" pitchFamily="65" charset="-120"/>
            </a:rPr>
            <a:t>職業年金</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a:lnSpc>
              <a:spcPct val="90000"/>
            </a:lnSpc>
          </a:pPr>
          <a:r>
            <a:rPr lang="en-US" altLang="zh-TW" sz="2400" dirty="0" smtClean="0">
              <a:latin typeface="標楷體" pitchFamily="65" charset="-120"/>
              <a:ea typeface="標楷體" pitchFamily="65" charset="-120"/>
              <a:sym typeface="Wingdings" pitchFamily="2" charset="2"/>
            </a:rPr>
            <a:t></a:t>
          </a:r>
          <a:r>
            <a:rPr lang="zh-TW" altLang="en-US" sz="2400" dirty="0" smtClean="0">
              <a:latin typeface="標楷體" pitchFamily="65" charset="-120"/>
              <a:ea typeface="標楷體" pitchFamily="65" charset="-120"/>
            </a:rPr>
            <a:t>強調</a:t>
          </a:r>
          <a:r>
            <a:rPr lang="zh-TW" altLang="en-US" sz="2400" dirty="0" smtClean="0">
              <a:solidFill>
                <a:srgbClr val="FF0000"/>
              </a:solidFill>
              <a:latin typeface="標楷體" pitchFamily="65" charset="-120"/>
              <a:ea typeface="標楷體" pitchFamily="65" charset="-120"/>
            </a:rPr>
            <a:t>「雇主責任」</a:t>
          </a:r>
          <a:endParaRPr lang="zh-TW" altLang="en-US" sz="2400" dirty="0"/>
        </a:p>
      </dgm:t>
    </dgm:pt>
    <dgm:pt modelId="{A5B473AF-0A41-4A51-B666-522B436D1CA4}" type="parTrans" cxnId="{1C9BE381-1C3C-4EAD-94D4-C49C5AA0D181}">
      <dgm:prSet/>
      <dgm:spPr/>
      <dgm:t>
        <a:bodyPr/>
        <a:lstStyle/>
        <a:p>
          <a:endParaRPr lang="zh-TW" altLang="en-US"/>
        </a:p>
      </dgm:t>
    </dgm:pt>
    <dgm:pt modelId="{836A15B2-A883-44ED-AB6D-DCC0EF705379}" type="sibTrans" cxnId="{1C9BE381-1C3C-4EAD-94D4-C49C5AA0D181}">
      <dgm:prSet/>
      <dgm:spPr/>
      <dgm:t>
        <a:bodyPr/>
        <a:lstStyle/>
        <a:p>
          <a:endParaRPr lang="zh-TW" altLang="en-US"/>
        </a:p>
      </dgm:t>
    </dgm:pt>
    <dgm:pt modelId="{3956AF8D-5257-4B48-B666-C45E889BAC3E}">
      <dgm:prSet phldrT="[文字]" custT="1"/>
      <dgm:spPr/>
      <dgm:t>
        <a:bodyPr/>
        <a:lstStyle/>
        <a:p>
          <a:r>
            <a:rPr lang="zh-TW" altLang="en-US" sz="2400" dirty="0" smtClean="0">
              <a:solidFill>
                <a:srgbClr val="FF0000"/>
              </a:solidFill>
              <a:latin typeface="標楷體" pitchFamily="65" charset="-120"/>
              <a:ea typeface="標楷體" pitchFamily="65" charset="-120"/>
            </a:rPr>
            <a:t>第三層</a:t>
          </a:r>
          <a:r>
            <a:rPr lang="zh-TW" altLang="en-US" sz="2400" dirty="0" smtClean="0">
              <a:solidFill>
                <a:schemeClr val="tx1"/>
              </a:solidFill>
              <a:latin typeface="標楷體" pitchFamily="65" charset="-120"/>
              <a:ea typeface="標楷體" pitchFamily="65" charset="-120"/>
            </a:rPr>
            <a:t>則以個人自願性的</a:t>
          </a:r>
          <a:r>
            <a:rPr lang="zh-TW" altLang="en-US" sz="2400" dirty="0" smtClean="0">
              <a:solidFill>
                <a:srgbClr val="FF0000"/>
              </a:solidFill>
              <a:latin typeface="標楷體" pitchFamily="65" charset="-120"/>
              <a:ea typeface="標楷體" pitchFamily="65" charset="-120"/>
            </a:rPr>
            <a:t>商業年金</a:t>
          </a:r>
          <a:r>
            <a:rPr lang="zh-TW" altLang="en-US" sz="2400" dirty="0" smtClean="0">
              <a:solidFill>
                <a:schemeClr val="tx1"/>
              </a:solidFill>
              <a:latin typeface="標楷體" pitchFamily="65" charset="-120"/>
              <a:ea typeface="標楷體" pitchFamily="65" charset="-120"/>
            </a:rPr>
            <a:t>及</a:t>
          </a:r>
          <a:r>
            <a:rPr lang="zh-TW" altLang="en-US" sz="2400" dirty="0" smtClean="0">
              <a:solidFill>
                <a:srgbClr val="FF0000"/>
              </a:solidFill>
              <a:latin typeface="標楷體" pitchFamily="65" charset="-120"/>
              <a:ea typeface="標楷體" pitchFamily="65" charset="-120"/>
            </a:rPr>
            <a:t>儲蓄為財源</a:t>
          </a:r>
          <a:r>
            <a:rPr lang="zh-TW" altLang="en-US" sz="2400" dirty="0" smtClean="0">
              <a:latin typeface="標楷體" pitchFamily="65" charset="-120"/>
              <a:ea typeface="標楷體" pitchFamily="65" charset="-120"/>
            </a:rPr>
            <a:t>，目標在提高個人退休後的生活水準</a:t>
          </a:r>
          <a:r>
            <a:rPr lang="en-US" altLang="zh-TW" sz="2400" dirty="0" smtClean="0">
              <a:latin typeface="標楷體" pitchFamily="65" charset="-120"/>
              <a:ea typeface="標楷體" pitchFamily="65" charset="-120"/>
              <a:sym typeface="Wingdings" pitchFamily="2" charset="2"/>
            </a:rPr>
            <a:t></a:t>
          </a:r>
          <a:r>
            <a:rPr lang="zh-TW" altLang="en-US" sz="2400" dirty="0" smtClean="0">
              <a:latin typeface="標楷體" pitchFamily="65" charset="-120"/>
              <a:ea typeface="標楷體" pitchFamily="65" charset="-120"/>
            </a:rPr>
            <a:t>強調</a:t>
          </a:r>
          <a:r>
            <a:rPr lang="zh-TW" altLang="en-US" sz="2400" dirty="0" smtClean="0">
              <a:solidFill>
                <a:srgbClr val="FF0000"/>
              </a:solidFill>
              <a:latin typeface="標楷體" pitchFamily="65" charset="-120"/>
              <a:ea typeface="標楷體" pitchFamily="65" charset="-120"/>
            </a:rPr>
            <a:t>「個人責任」</a:t>
          </a:r>
          <a:endParaRPr lang="zh-TW" altLang="en-US" sz="2400" dirty="0"/>
        </a:p>
      </dgm:t>
    </dgm:pt>
    <dgm:pt modelId="{DB14E10B-46ED-45BD-829F-2C68A51E508C}" type="parTrans" cxnId="{E0D82E5B-44C7-4BCC-9941-A374CDA42A23}">
      <dgm:prSet/>
      <dgm:spPr/>
      <dgm:t>
        <a:bodyPr/>
        <a:lstStyle/>
        <a:p>
          <a:endParaRPr lang="zh-TW" altLang="en-US"/>
        </a:p>
      </dgm:t>
    </dgm:pt>
    <dgm:pt modelId="{D0FFADFC-9B59-4E63-A561-28247E098E06}" type="sibTrans" cxnId="{E0D82E5B-44C7-4BCC-9941-A374CDA42A23}">
      <dgm:prSet/>
      <dgm:spPr/>
      <dgm:t>
        <a:bodyPr/>
        <a:lstStyle/>
        <a:p>
          <a:endParaRPr lang="zh-TW" altLang="en-US"/>
        </a:p>
      </dgm:t>
    </dgm:pt>
    <dgm:pt modelId="{AD9D3463-547D-4B4E-A33C-F4ACDD9A84F2}" type="pres">
      <dgm:prSet presAssocID="{50DB16B2-E2B5-4250-BFE6-20C55CC42633}" presName="compositeShape" presStyleCnt="0">
        <dgm:presLayoutVars>
          <dgm:dir/>
          <dgm:resizeHandles/>
        </dgm:presLayoutVars>
      </dgm:prSet>
      <dgm:spPr/>
    </dgm:pt>
    <dgm:pt modelId="{E8B8BE95-C23D-4679-9AD0-7DAB2D5F6AE2}" type="pres">
      <dgm:prSet presAssocID="{50DB16B2-E2B5-4250-BFE6-20C55CC42633}" presName="pyramid" presStyleLbl="node1" presStyleIdx="0" presStyleCnt="1" custScaleX="138804" custLinFactNeighborX="33734"/>
      <dgm:spPr>
        <a:solidFill>
          <a:schemeClr val="accent4">
            <a:lumMod val="75000"/>
          </a:schemeClr>
        </a:solidFill>
      </dgm:spPr>
    </dgm:pt>
    <dgm:pt modelId="{5F2A7E13-B4CC-4926-BE47-0F6025E210CF}" type="pres">
      <dgm:prSet presAssocID="{50DB16B2-E2B5-4250-BFE6-20C55CC42633}" presName="theList" presStyleCnt="0"/>
      <dgm:spPr/>
    </dgm:pt>
    <dgm:pt modelId="{753B9C0B-2CDC-47A0-8C39-9B87BC759FEE}" type="pres">
      <dgm:prSet presAssocID="{69FCB8C9-3584-4E52-8B5B-0B065C234E7A}" presName="aNode" presStyleLbl="fgAcc1" presStyleIdx="0" presStyleCnt="3" custScaleX="304339" custScaleY="482358" custLinFactY="810929" custLinFactNeighborX="4677" custLinFactNeighborY="900000">
        <dgm:presLayoutVars>
          <dgm:bulletEnabled val="1"/>
        </dgm:presLayoutVars>
      </dgm:prSet>
      <dgm:spPr/>
      <dgm:t>
        <a:bodyPr/>
        <a:lstStyle/>
        <a:p>
          <a:endParaRPr lang="zh-TW" altLang="en-US"/>
        </a:p>
      </dgm:t>
    </dgm:pt>
    <dgm:pt modelId="{C24980EA-38F5-4418-989B-404B786A642F}" type="pres">
      <dgm:prSet presAssocID="{69FCB8C9-3584-4E52-8B5B-0B065C234E7A}" presName="aSpace" presStyleCnt="0"/>
      <dgm:spPr/>
    </dgm:pt>
    <dgm:pt modelId="{D049976E-3168-4402-BEDB-13CC2166C121}" type="pres">
      <dgm:prSet presAssocID="{9EF3AA83-2B50-499B-90DA-E1475764AFAC}" presName="aNode" presStyleLbl="fgAcc1" presStyleIdx="1" presStyleCnt="3" custScaleX="304339" custScaleY="378586" custLinFactY="-23417" custLinFactNeighborX="4677" custLinFactNeighborY="-100000">
        <dgm:presLayoutVars>
          <dgm:bulletEnabled val="1"/>
        </dgm:presLayoutVars>
      </dgm:prSet>
      <dgm:spPr/>
      <dgm:t>
        <a:bodyPr/>
        <a:lstStyle/>
        <a:p>
          <a:endParaRPr lang="zh-TW" altLang="en-US"/>
        </a:p>
      </dgm:t>
    </dgm:pt>
    <dgm:pt modelId="{721A16C4-D3E1-47B4-8EEE-E40C41DDD2B1}" type="pres">
      <dgm:prSet presAssocID="{9EF3AA83-2B50-499B-90DA-E1475764AFAC}" presName="aSpace" presStyleCnt="0"/>
      <dgm:spPr/>
    </dgm:pt>
    <dgm:pt modelId="{96E4FDFD-B8BF-44DF-9942-8C952216F78F}" type="pres">
      <dgm:prSet presAssocID="{3956AF8D-5257-4B48-B666-C45E889BAC3E}" presName="aNode" presStyleLbl="fgAcc1" presStyleIdx="2" presStyleCnt="3" custScaleX="304339" custScaleY="410644" custLinFactY="-804701" custLinFactNeighborX="4677" custLinFactNeighborY="-900000">
        <dgm:presLayoutVars>
          <dgm:bulletEnabled val="1"/>
        </dgm:presLayoutVars>
      </dgm:prSet>
      <dgm:spPr/>
      <dgm:t>
        <a:bodyPr/>
        <a:lstStyle/>
        <a:p>
          <a:endParaRPr lang="zh-TW" altLang="en-US"/>
        </a:p>
      </dgm:t>
    </dgm:pt>
    <dgm:pt modelId="{00AB1155-7694-4C69-8BC3-EEC2369D1B03}" type="pres">
      <dgm:prSet presAssocID="{3956AF8D-5257-4B48-B666-C45E889BAC3E}" presName="aSpace" presStyleCnt="0"/>
      <dgm:spPr/>
    </dgm:pt>
  </dgm:ptLst>
  <dgm:cxnLst>
    <dgm:cxn modelId="{F804FCB1-0CCC-4AF6-B7DD-C6A9B02D5F83}" type="presOf" srcId="{69FCB8C9-3584-4E52-8B5B-0B065C234E7A}" destId="{753B9C0B-2CDC-47A0-8C39-9B87BC759FEE}" srcOrd="0" destOrd="0" presId="urn:microsoft.com/office/officeart/2005/8/layout/pyramid2"/>
    <dgm:cxn modelId="{6D9B1126-6B5C-4AD9-A621-50B281D9F0B9}" srcId="{50DB16B2-E2B5-4250-BFE6-20C55CC42633}" destId="{69FCB8C9-3584-4E52-8B5B-0B065C234E7A}" srcOrd="0" destOrd="0" parTransId="{FAF6CA05-1212-4EE7-9E3F-284D3AC3389C}" sibTransId="{ABFDD8CC-EC63-4AFC-8940-5A8D5D597222}"/>
    <dgm:cxn modelId="{B87CE572-9BFA-426E-ABBC-43244E6155B3}" type="presOf" srcId="{50DB16B2-E2B5-4250-BFE6-20C55CC42633}" destId="{AD9D3463-547D-4B4E-A33C-F4ACDD9A84F2}" srcOrd="0" destOrd="0" presId="urn:microsoft.com/office/officeart/2005/8/layout/pyramid2"/>
    <dgm:cxn modelId="{1C9BE381-1C3C-4EAD-94D4-C49C5AA0D181}" srcId="{50DB16B2-E2B5-4250-BFE6-20C55CC42633}" destId="{9EF3AA83-2B50-499B-90DA-E1475764AFAC}" srcOrd="1" destOrd="0" parTransId="{A5B473AF-0A41-4A51-B666-522B436D1CA4}" sibTransId="{836A15B2-A883-44ED-AB6D-DCC0EF705379}"/>
    <dgm:cxn modelId="{27A1E097-3808-4E5B-873C-685A769B95D1}" type="presOf" srcId="{3956AF8D-5257-4B48-B666-C45E889BAC3E}" destId="{96E4FDFD-B8BF-44DF-9942-8C952216F78F}" srcOrd="0" destOrd="0" presId="urn:microsoft.com/office/officeart/2005/8/layout/pyramid2"/>
    <dgm:cxn modelId="{5A537E39-8EBF-48E0-90D3-A0A159B17701}" type="presOf" srcId="{9EF3AA83-2B50-499B-90DA-E1475764AFAC}" destId="{D049976E-3168-4402-BEDB-13CC2166C121}" srcOrd="0" destOrd="0" presId="urn:microsoft.com/office/officeart/2005/8/layout/pyramid2"/>
    <dgm:cxn modelId="{E0D82E5B-44C7-4BCC-9941-A374CDA42A23}" srcId="{50DB16B2-E2B5-4250-BFE6-20C55CC42633}" destId="{3956AF8D-5257-4B48-B666-C45E889BAC3E}" srcOrd="2" destOrd="0" parTransId="{DB14E10B-46ED-45BD-829F-2C68A51E508C}" sibTransId="{D0FFADFC-9B59-4E63-A561-28247E098E06}"/>
    <dgm:cxn modelId="{B1246B67-BF32-4602-9505-4BA42E74137C}" type="presParOf" srcId="{AD9D3463-547D-4B4E-A33C-F4ACDD9A84F2}" destId="{E8B8BE95-C23D-4679-9AD0-7DAB2D5F6AE2}" srcOrd="0" destOrd="0" presId="urn:microsoft.com/office/officeart/2005/8/layout/pyramid2"/>
    <dgm:cxn modelId="{5BDBD9CE-F9A1-4384-B2B0-6045666F6E37}" type="presParOf" srcId="{AD9D3463-547D-4B4E-A33C-F4ACDD9A84F2}" destId="{5F2A7E13-B4CC-4926-BE47-0F6025E210CF}" srcOrd="1" destOrd="0" presId="urn:microsoft.com/office/officeart/2005/8/layout/pyramid2"/>
    <dgm:cxn modelId="{03935BB2-DBDE-4924-9906-EE2D9BE84DCF}" type="presParOf" srcId="{5F2A7E13-B4CC-4926-BE47-0F6025E210CF}" destId="{753B9C0B-2CDC-47A0-8C39-9B87BC759FEE}" srcOrd="0" destOrd="0" presId="urn:microsoft.com/office/officeart/2005/8/layout/pyramid2"/>
    <dgm:cxn modelId="{5021660A-E3AF-4972-A564-AAEBFBF34825}" type="presParOf" srcId="{5F2A7E13-B4CC-4926-BE47-0F6025E210CF}" destId="{C24980EA-38F5-4418-989B-404B786A642F}" srcOrd="1" destOrd="0" presId="urn:microsoft.com/office/officeart/2005/8/layout/pyramid2"/>
    <dgm:cxn modelId="{A2B6245B-0C95-43FA-81A8-BFC85327FA63}" type="presParOf" srcId="{5F2A7E13-B4CC-4926-BE47-0F6025E210CF}" destId="{D049976E-3168-4402-BEDB-13CC2166C121}" srcOrd="2" destOrd="0" presId="urn:microsoft.com/office/officeart/2005/8/layout/pyramid2"/>
    <dgm:cxn modelId="{C4ED1853-186D-4603-A127-71DEED7DF865}" type="presParOf" srcId="{5F2A7E13-B4CC-4926-BE47-0F6025E210CF}" destId="{721A16C4-D3E1-47B4-8EEE-E40C41DDD2B1}" srcOrd="3" destOrd="0" presId="urn:microsoft.com/office/officeart/2005/8/layout/pyramid2"/>
    <dgm:cxn modelId="{DF608029-07C8-4B78-9A1F-D07D47630B5E}" type="presParOf" srcId="{5F2A7E13-B4CC-4926-BE47-0F6025E210CF}" destId="{96E4FDFD-B8BF-44DF-9942-8C952216F78F}" srcOrd="4" destOrd="0" presId="urn:microsoft.com/office/officeart/2005/8/layout/pyramid2"/>
    <dgm:cxn modelId="{9CBA9DD5-A108-4455-9A22-D08500BC9300}" type="presParOf" srcId="{5F2A7E13-B4CC-4926-BE47-0F6025E210CF}" destId="{00AB1155-7694-4C69-8BC3-EEC2369D1B0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8BE95-C23D-4679-9AD0-7DAB2D5F6AE2}">
      <dsp:nvSpPr>
        <dsp:cNvPr id="0" name=""/>
        <dsp:cNvSpPr/>
      </dsp:nvSpPr>
      <dsp:spPr>
        <a:xfrm>
          <a:off x="1645443" y="0"/>
          <a:ext cx="5719046" cy="4120231"/>
        </a:xfrm>
        <a:prstGeom prst="triangl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3B9C0B-2CDC-47A0-8C39-9B87BC759FEE}">
      <dsp:nvSpPr>
        <dsp:cNvPr id="0" name=""/>
        <dsp:cNvSpPr/>
      </dsp:nvSpPr>
      <dsp:spPr>
        <a:xfrm>
          <a:off x="504051" y="2736305"/>
          <a:ext cx="8150657" cy="121302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rgbClr val="FF0000"/>
              </a:solidFill>
              <a:latin typeface="標楷體" pitchFamily="65" charset="-120"/>
              <a:ea typeface="標楷體" pitchFamily="65" charset="-120"/>
            </a:rPr>
            <a:t>第一層</a:t>
          </a:r>
          <a:r>
            <a:rPr lang="zh-TW" altLang="en-US" sz="2400" kern="1200" dirty="0" smtClean="0">
              <a:solidFill>
                <a:schemeClr val="tx1"/>
              </a:solidFill>
              <a:latin typeface="標楷體" pitchFamily="65" charset="-120"/>
              <a:ea typeface="標楷體" pitchFamily="65" charset="-120"/>
            </a:rPr>
            <a:t>是「強制性」的</a:t>
          </a:r>
          <a:r>
            <a:rPr lang="zh-TW" altLang="en-US" sz="2400" kern="1200" dirty="0" smtClean="0">
              <a:solidFill>
                <a:srgbClr val="FF0000"/>
              </a:solidFill>
              <a:latin typeface="標楷體" pitchFamily="65" charset="-120"/>
              <a:ea typeface="標楷體" pitchFamily="65" charset="-120"/>
            </a:rPr>
            <a:t>社會保險年金制度</a:t>
          </a:r>
          <a:r>
            <a:rPr lang="zh-TW" altLang="en-US" sz="2400" kern="1200" dirty="0" smtClean="0">
              <a:latin typeface="標楷體" pitchFamily="65" charset="-120"/>
              <a:ea typeface="標楷體" pitchFamily="65" charset="-120"/>
            </a:rPr>
            <a:t>，屬傳統的公共年金制度，由社會保險費作為其主要的保險財源，目標在保障國民的基本生存權利；</a:t>
          </a:r>
          <a:r>
            <a:rPr lang="en-US" altLang="zh-TW" sz="2400" kern="1200" dirty="0" smtClean="0">
              <a:latin typeface="標楷體" pitchFamily="65" charset="-120"/>
              <a:ea typeface="標楷體" pitchFamily="65" charset="-120"/>
              <a:sym typeface="Wingdings" pitchFamily="2" charset="2"/>
            </a:rPr>
            <a:t></a:t>
          </a:r>
          <a:r>
            <a:rPr lang="zh-TW" altLang="en-US" sz="2400" kern="1200" dirty="0" smtClean="0">
              <a:latin typeface="標楷體" pitchFamily="65" charset="-120"/>
              <a:ea typeface="標楷體" pitchFamily="65" charset="-120"/>
            </a:rPr>
            <a:t>強調的是</a:t>
          </a:r>
          <a:r>
            <a:rPr lang="zh-TW" altLang="en-US" sz="2400" kern="1200" dirty="0" smtClean="0">
              <a:solidFill>
                <a:srgbClr val="FF0000"/>
              </a:solidFill>
              <a:latin typeface="標楷體" pitchFamily="65" charset="-120"/>
              <a:ea typeface="標楷體" pitchFamily="65" charset="-120"/>
            </a:rPr>
            <a:t>「政府責任」</a:t>
          </a:r>
          <a:endParaRPr lang="zh-TW" altLang="en-US" sz="2400" kern="1200" dirty="0"/>
        </a:p>
      </dsp:txBody>
      <dsp:txXfrm>
        <a:off x="563266" y="2795520"/>
        <a:ext cx="8032227" cy="1094599"/>
      </dsp:txXfrm>
    </dsp:sp>
    <dsp:sp modelId="{D049976E-3168-4402-BEDB-13CC2166C121}">
      <dsp:nvSpPr>
        <dsp:cNvPr id="0" name=""/>
        <dsp:cNvSpPr/>
      </dsp:nvSpPr>
      <dsp:spPr>
        <a:xfrm>
          <a:off x="504051" y="1568215"/>
          <a:ext cx="8150657" cy="95206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rgbClr val="FF0000"/>
              </a:solidFill>
              <a:latin typeface="標楷體" pitchFamily="65" charset="-120"/>
              <a:ea typeface="標楷體" pitchFamily="65" charset="-120"/>
            </a:rPr>
            <a:t>第二層</a:t>
          </a:r>
          <a:r>
            <a:rPr lang="zh-TW" altLang="en-US" sz="2400" kern="1200" dirty="0" smtClean="0">
              <a:solidFill>
                <a:schemeClr val="tx1"/>
              </a:solidFill>
              <a:latin typeface="標楷體" pitchFamily="65" charset="-120"/>
              <a:ea typeface="標楷體" pitchFamily="65" charset="-120"/>
            </a:rPr>
            <a:t>是以個人薪資為主的強制提存</a:t>
          </a:r>
          <a:r>
            <a:rPr lang="zh-TW" altLang="en-US" sz="2400" kern="1200" dirty="0" smtClean="0">
              <a:solidFill>
                <a:srgbClr val="FF0000"/>
              </a:solidFill>
              <a:latin typeface="標楷體" pitchFamily="65" charset="-120"/>
              <a:ea typeface="標楷體" pitchFamily="65" charset="-120"/>
            </a:rPr>
            <a:t>職業年金</a:t>
          </a:r>
          <a:r>
            <a:rPr lang="zh-TW" altLang="en-US" sz="2400" kern="1200" dirty="0" smtClean="0">
              <a:latin typeface="標楷體" pitchFamily="65" charset="-120"/>
              <a:ea typeface="標楷體" pitchFamily="65" charset="-120"/>
            </a:rPr>
            <a:t>；</a:t>
          </a:r>
          <a:endParaRPr lang="en-US" altLang="zh-TW" sz="2400" kern="1200" dirty="0" smtClean="0">
            <a:latin typeface="標楷體" pitchFamily="65" charset="-120"/>
            <a:ea typeface="標楷體" pitchFamily="65" charset="-120"/>
          </a:endParaRPr>
        </a:p>
        <a:p>
          <a:pPr lvl="0" algn="ctr" defTabSz="1066800">
            <a:lnSpc>
              <a:spcPct val="90000"/>
            </a:lnSpc>
            <a:spcBef>
              <a:spcPct val="0"/>
            </a:spcBef>
            <a:spcAft>
              <a:spcPct val="35000"/>
            </a:spcAft>
          </a:pPr>
          <a:r>
            <a:rPr lang="en-US" altLang="zh-TW" sz="2400" kern="1200" dirty="0" smtClean="0">
              <a:latin typeface="標楷體" pitchFamily="65" charset="-120"/>
              <a:ea typeface="標楷體" pitchFamily="65" charset="-120"/>
              <a:sym typeface="Wingdings" pitchFamily="2" charset="2"/>
            </a:rPr>
            <a:t></a:t>
          </a:r>
          <a:r>
            <a:rPr lang="zh-TW" altLang="en-US" sz="2400" kern="1200" dirty="0" smtClean="0">
              <a:latin typeface="標楷體" pitchFamily="65" charset="-120"/>
              <a:ea typeface="標楷體" pitchFamily="65" charset="-120"/>
            </a:rPr>
            <a:t>強調</a:t>
          </a:r>
          <a:r>
            <a:rPr lang="zh-TW" altLang="en-US" sz="2400" kern="1200" dirty="0" smtClean="0">
              <a:solidFill>
                <a:srgbClr val="FF0000"/>
              </a:solidFill>
              <a:latin typeface="標楷體" pitchFamily="65" charset="-120"/>
              <a:ea typeface="標楷體" pitchFamily="65" charset="-120"/>
            </a:rPr>
            <a:t>「雇主責任」</a:t>
          </a:r>
          <a:endParaRPr lang="zh-TW" altLang="en-US" sz="2400" kern="1200" dirty="0"/>
        </a:p>
      </dsp:txBody>
      <dsp:txXfrm>
        <a:off x="550527" y="1614691"/>
        <a:ext cx="8057705" cy="859112"/>
      </dsp:txXfrm>
    </dsp:sp>
    <dsp:sp modelId="{96E4FDFD-B8BF-44DF-9942-8C952216F78F}">
      <dsp:nvSpPr>
        <dsp:cNvPr id="0" name=""/>
        <dsp:cNvSpPr/>
      </dsp:nvSpPr>
      <dsp:spPr>
        <a:xfrm>
          <a:off x="504051" y="335470"/>
          <a:ext cx="8150657" cy="103268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rgbClr val="FF0000"/>
              </a:solidFill>
              <a:latin typeface="標楷體" pitchFamily="65" charset="-120"/>
              <a:ea typeface="標楷體" pitchFamily="65" charset="-120"/>
            </a:rPr>
            <a:t>第三層</a:t>
          </a:r>
          <a:r>
            <a:rPr lang="zh-TW" altLang="en-US" sz="2400" kern="1200" dirty="0" smtClean="0">
              <a:solidFill>
                <a:schemeClr val="tx1"/>
              </a:solidFill>
              <a:latin typeface="標楷體" pitchFamily="65" charset="-120"/>
              <a:ea typeface="標楷體" pitchFamily="65" charset="-120"/>
            </a:rPr>
            <a:t>則以個人自願性的</a:t>
          </a:r>
          <a:r>
            <a:rPr lang="zh-TW" altLang="en-US" sz="2400" kern="1200" dirty="0" smtClean="0">
              <a:solidFill>
                <a:srgbClr val="FF0000"/>
              </a:solidFill>
              <a:latin typeface="標楷體" pitchFamily="65" charset="-120"/>
              <a:ea typeface="標楷體" pitchFamily="65" charset="-120"/>
            </a:rPr>
            <a:t>商業年金</a:t>
          </a:r>
          <a:r>
            <a:rPr lang="zh-TW" altLang="en-US" sz="2400" kern="1200" dirty="0" smtClean="0">
              <a:solidFill>
                <a:schemeClr val="tx1"/>
              </a:solidFill>
              <a:latin typeface="標楷體" pitchFamily="65" charset="-120"/>
              <a:ea typeface="標楷體" pitchFamily="65" charset="-120"/>
            </a:rPr>
            <a:t>及</a:t>
          </a:r>
          <a:r>
            <a:rPr lang="zh-TW" altLang="en-US" sz="2400" kern="1200" dirty="0" smtClean="0">
              <a:solidFill>
                <a:srgbClr val="FF0000"/>
              </a:solidFill>
              <a:latin typeface="標楷體" pitchFamily="65" charset="-120"/>
              <a:ea typeface="標楷體" pitchFamily="65" charset="-120"/>
            </a:rPr>
            <a:t>儲蓄為財源</a:t>
          </a:r>
          <a:r>
            <a:rPr lang="zh-TW" altLang="en-US" sz="2400" kern="1200" dirty="0" smtClean="0">
              <a:latin typeface="標楷體" pitchFamily="65" charset="-120"/>
              <a:ea typeface="標楷體" pitchFamily="65" charset="-120"/>
            </a:rPr>
            <a:t>，目標在提高個人退休後的生活水準</a:t>
          </a:r>
          <a:r>
            <a:rPr lang="en-US" altLang="zh-TW" sz="2400" kern="1200" dirty="0" smtClean="0">
              <a:latin typeface="標楷體" pitchFamily="65" charset="-120"/>
              <a:ea typeface="標楷體" pitchFamily="65" charset="-120"/>
              <a:sym typeface="Wingdings" pitchFamily="2" charset="2"/>
            </a:rPr>
            <a:t></a:t>
          </a:r>
          <a:r>
            <a:rPr lang="zh-TW" altLang="en-US" sz="2400" kern="1200" dirty="0" smtClean="0">
              <a:latin typeface="標楷體" pitchFamily="65" charset="-120"/>
              <a:ea typeface="標楷體" pitchFamily="65" charset="-120"/>
            </a:rPr>
            <a:t>強調</a:t>
          </a:r>
          <a:r>
            <a:rPr lang="zh-TW" altLang="en-US" sz="2400" kern="1200" dirty="0" smtClean="0">
              <a:solidFill>
                <a:srgbClr val="FF0000"/>
              </a:solidFill>
              <a:latin typeface="標楷體" pitchFamily="65" charset="-120"/>
              <a:ea typeface="標楷體" pitchFamily="65" charset="-120"/>
            </a:rPr>
            <a:t>「個人責任」</a:t>
          </a:r>
          <a:endParaRPr lang="zh-TW" altLang="en-US" sz="2400" kern="1200" dirty="0"/>
        </a:p>
      </dsp:txBody>
      <dsp:txXfrm>
        <a:off x="554462" y="385881"/>
        <a:ext cx="8049835" cy="9318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1843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1843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1843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lgn="r">
              <a:defRPr sz="1200">
                <a:latin typeface="Arial" charset="0"/>
                <a:ea typeface="新細明體" pitchFamily="18" charset="-120"/>
              </a:defRPr>
            </a:lvl1pPr>
          </a:lstStyle>
          <a:p>
            <a:pPr>
              <a:defRPr/>
            </a:pPr>
            <a:fld id="{3FE7F7D5-200E-4921-9E7E-986FB3E48D46}" type="slidenum">
              <a:rPr lang="en-US" altLang="zh-TW"/>
              <a:pPr>
                <a:defRPr/>
              </a:pPr>
              <a:t>‹#›</a:t>
            </a:fld>
            <a:endParaRPr lang="en-US" altLang="zh-TW"/>
          </a:p>
        </p:txBody>
      </p:sp>
    </p:spTree>
    <p:extLst>
      <p:ext uri="{BB962C8B-B14F-4D97-AF65-F5344CB8AC3E}">
        <p14:creationId xmlns:p14="http://schemas.microsoft.com/office/powerpoint/2010/main" val="303944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5017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1167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018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5018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lgn="r">
              <a:defRPr sz="1200">
                <a:latin typeface="Arial" charset="0"/>
                <a:ea typeface="新細明體" pitchFamily="18" charset="-120"/>
              </a:defRPr>
            </a:lvl1pPr>
          </a:lstStyle>
          <a:p>
            <a:pPr>
              <a:defRPr/>
            </a:pPr>
            <a:fld id="{A4E6126F-0889-41B6-8679-DE19F6DA0019}" type="slidenum">
              <a:rPr lang="en-US" altLang="zh-TW"/>
              <a:pPr>
                <a:defRPr/>
              </a:pPr>
              <a:t>‹#›</a:t>
            </a:fld>
            <a:endParaRPr lang="en-US" altLang="zh-TW"/>
          </a:p>
        </p:txBody>
      </p:sp>
    </p:spTree>
    <p:extLst>
      <p:ext uri="{BB962C8B-B14F-4D97-AF65-F5344CB8AC3E}">
        <p14:creationId xmlns:p14="http://schemas.microsoft.com/office/powerpoint/2010/main" val="4194577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r" eaLnBrk="1" hangingPunct="1"/>
            <a:fld id="{7B673D6F-7226-4975-831A-A7F9C4A636A8}" type="slidenum">
              <a:rPr lang="en-US" altLang="zh-TW" sz="1200"/>
              <a:pPr algn="r" eaLnBrk="1" hangingPunct="1"/>
              <a:t>21</a:t>
            </a:fld>
            <a:endParaRPr lang="en-US" altLang="zh-TW"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3DB23B85-C7F4-487E-8233-B98E1FBE2938}" type="slidenum">
              <a:rPr lang="en-US" altLang="zh-TW" smtClean="0"/>
              <a:pPr eaLnBrk="1" hangingPunct="1"/>
              <a:t>34</a:t>
            </a:fld>
            <a:endParaRPr lang="en-US" altLang="zh-TW"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5012B0C8-0750-4D49-A8BA-643878A65084}" type="slidenum">
              <a:rPr lang="en-US" altLang="zh-TW" sz="1200"/>
              <a:pPr algn="r" eaLnBrk="1" hangingPunct="1"/>
              <a:t>35</a:t>
            </a:fld>
            <a:endParaRPr lang="en-US" altLang="zh-TW"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1F4DF197-1DE1-49DF-ACBD-48B97068D321}" type="slidenum">
              <a:rPr lang="en-US" altLang="zh-TW" sz="1200"/>
              <a:pPr algn="r" eaLnBrk="1" hangingPunct="1"/>
              <a:t>36</a:t>
            </a:fld>
            <a:endParaRPr lang="en-US" altLang="zh-TW"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1" y="232"/>
              <a:ext cx="1856" cy="3627"/>
              <a:chOff x="3010" y="776"/>
              <a:chExt cx="1856" cy="3627"/>
            </a:xfrm>
          </p:grpSpPr>
          <p:sp>
            <p:nvSpPr>
              <p:cNvPr id="39" name="Freeform 4"/>
              <p:cNvSpPr>
                <a:spLocks/>
              </p:cNvSpPr>
              <p:nvPr userDrawn="1"/>
            </p:nvSpPr>
            <p:spPr bwMode="ltGray">
              <a:xfrm rot="12185230" flipV="1">
                <a:off x="3533" y="773"/>
                <a:ext cx="1333" cy="1485"/>
              </a:xfrm>
              <a:custGeom>
                <a:avLst/>
                <a:gdLst>
                  <a:gd name="T0" fmla="*/ 253576 w 596"/>
                  <a:gd name="T1" fmla="*/ 5589692 h 666"/>
                  <a:gd name="T2" fmla="*/ 90780 w 596"/>
                  <a:gd name="T3" fmla="*/ 5148091 h 666"/>
                  <a:gd name="T4" fmla="*/ 0 w 596"/>
                  <a:gd name="T5" fmla="*/ 4362214 h 666"/>
                  <a:gd name="T6" fmla="*/ 63179 w 596"/>
                  <a:gd name="T7" fmla="*/ 3354129 h 666"/>
                  <a:gd name="T8" fmla="*/ 391938 w 596"/>
                  <a:gd name="T9" fmla="*/ 2281948 h 666"/>
                  <a:gd name="T10" fmla="*/ 1077010 w 596"/>
                  <a:gd name="T11" fmla="*/ 1267010 h 666"/>
                  <a:gd name="T12" fmla="*/ 2226428 w 596"/>
                  <a:gd name="T13" fmla="*/ 467487 h 666"/>
                  <a:gd name="T14" fmla="*/ 3867552 w 596"/>
                  <a:gd name="T15" fmla="*/ 27394 h 666"/>
                  <a:gd name="T16" fmla="*/ 5954600 w 596"/>
                  <a:gd name="T17" fmla="*/ 136194 h 666"/>
                  <a:gd name="T18" fmla="*/ 7586235 w 596"/>
                  <a:gd name="T19" fmla="*/ 1030091 h 666"/>
                  <a:gd name="T20" fmla="*/ 8679456 w 596"/>
                  <a:gd name="T21" fmla="*/ 2494512 h 666"/>
                  <a:gd name="T22" fmla="*/ 9262482 w 596"/>
                  <a:gd name="T23" fmla="*/ 4285978 h 666"/>
                  <a:gd name="T24" fmla="*/ 9323841 w 596"/>
                  <a:gd name="T25" fmla="*/ 6178102 h 666"/>
                  <a:gd name="T26" fmla="*/ 8869728 w 596"/>
                  <a:gd name="T27" fmla="*/ 7930892 h 666"/>
                  <a:gd name="T28" fmla="*/ 7943105 w 596"/>
                  <a:gd name="T29" fmla="*/ 9285366 h 666"/>
                  <a:gd name="T30" fmla="*/ 6536927 w 596"/>
                  <a:gd name="T31" fmla="*/ 10011159 h 666"/>
                  <a:gd name="T32" fmla="*/ 6094975 w 596"/>
                  <a:gd name="T33" fmla="*/ 9947119 h 666"/>
                  <a:gd name="T34" fmla="*/ 6907089 w 596"/>
                  <a:gd name="T35" fmla="*/ 9319655 h 666"/>
                  <a:gd name="T36" fmla="*/ 7551168 w 596"/>
                  <a:gd name="T37" fmla="*/ 8216099 h 666"/>
                  <a:gd name="T38" fmla="*/ 7971380 w 596"/>
                  <a:gd name="T39" fmla="*/ 6852646 h 666"/>
                  <a:gd name="T40" fmla="*/ 8146088 w 596"/>
                  <a:gd name="T41" fmla="*/ 5364832 h 666"/>
                  <a:gd name="T42" fmla="*/ 8055377 w 596"/>
                  <a:gd name="T43" fmla="*/ 3895124 h 666"/>
                  <a:gd name="T44" fmla="*/ 7601390 w 596"/>
                  <a:gd name="T45" fmla="*/ 2627714 h 666"/>
                  <a:gd name="T46" fmla="*/ 6781002 w 596"/>
                  <a:gd name="T47" fmla="*/ 1691654 h 666"/>
                  <a:gd name="T48" fmla="*/ 5346544 w 596"/>
                  <a:gd name="T49" fmla="*/ 1129227 h 666"/>
                  <a:gd name="T50" fmla="*/ 3852759 w 596"/>
                  <a:gd name="T51" fmla="*/ 920689 h 666"/>
                  <a:gd name="T52" fmla="*/ 2725135 w 596"/>
                  <a:gd name="T53" fmla="*/ 1069169 h 666"/>
                  <a:gd name="T54" fmla="*/ 1897850 w 596"/>
                  <a:gd name="T55" fmla="*/ 1524337 h 666"/>
                  <a:gd name="T56" fmla="*/ 1314899 w 596"/>
                  <a:gd name="T57" fmla="*/ 2247659 h 666"/>
                  <a:gd name="T58" fmla="*/ 889064 w 596"/>
                  <a:gd name="T59" fmla="*/ 3107264 h 666"/>
                  <a:gd name="T60" fmla="*/ 622844 w 596"/>
                  <a:gd name="T61" fmla="*/ 4103298 h 666"/>
                  <a:gd name="T62" fmla="*/ 441456 w 596"/>
                  <a:gd name="T63" fmla="*/ 512129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p:spPr>
            <p:txBody>
              <a:bodyPr/>
              <a:lstStyle/>
              <a:p>
                <a:pPr>
                  <a:defRPr/>
                </a:pPr>
                <a:endParaRPr lang="zh-TW" altLang="en-US">
                  <a:latin typeface="Arial" charset="0"/>
                </a:endParaRPr>
              </a:p>
            </p:txBody>
          </p:sp>
          <p:sp>
            <p:nvSpPr>
              <p:cNvPr id="40" name="Freeform 5"/>
              <p:cNvSpPr>
                <a:spLocks/>
              </p:cNvSpPr>
              <p:nvPr userDrawn="1"/>
            </p:nvSpPr>
            <p:spPr bwMode="ltGray">
              <a:xfrm rot="12185230" flipV="1">
                <a:off x="4028" y="1797"/>
                <a:ext cx="571" cy="531"/>
              </a:xfrm>
              <a:custGeom>
                <a:avLst/>
                <a:gdLst>
                  <a:gd name="T0" fmla="*/ 0 w 257"/>
                  <a:gd name="T1" fmla="*/ 0 h 237"/>
                  <a:gd name="T2" fmla="*/ 0 w 257"/>
                  <a:gd name="T3" fmla="*/ 398192 h 237"/>
                  <a:gd name="T4" fmla="*/ 47542 w 257"/>
                  <a:gd name="T5" fmla="*/ 799464 h 237"/>
                  <a:gd name="T6" fmla="*/ 84184 w 257"/>
                  <a:gd name="T7" fmla="*/ 1198292 h 237"/>
                  <a:gd name="T8" fmla="*/ 155539 w 257"/>
                  <a:gd name="T9" fmla="*/ 1572087 h 237"/>
                  <a:gd name="T10" fmla="*/ 261389 w 257"/>
                  <a:gd name="T11" fmla="*/ 1906261 h 237"/>
                  <a:gd name="T12" fmla="*/ 388887 w 257"/>
                  <a:gd name="T13" fmla="*/ 2256327 h 237"/>
                  <a:gd name="T14" fmla="*/ 547294 w 257"/>
                  <a:gd name="T15" fmla="*/ 2579374 h 237"/>
                  <a:gd name="T16" fmla="*/ 736297 w 257"/>
                  <a:gd name="T17" fmla="*/ 2849689 h 237"/>
                  <a:gd name="T18" fmla="*/ 969627 w 257"/>
                  <a:gd name="T19" fmla="*/ 3107143 h 237"/>
                  <a:gd name="T20" fmla="*/ 1242676 w 257"/>
                  <a:gd name="T21" fmla="*/ 3327842 h 237"/>
                  <a:gd name="T22" fmla="*/ 1535575 w 257"/>
                  <a:gd name="T23" fmla="*/ 3506986 h 237"/>
                  <a:gd name="T24" fmla="*/ 1895869 w 257"/>
                  <a:gd name="T25" fmla="*/ 3649249 h 237"/>
                  <a:gd name="T26" fmla="*/ 2286040 w 257"/>
                  <a:gd name="T27" fmla="*/ 3741861 h 237"/>
                  <a:gd name="T28" fmla="*/ 2723055 w 257"/>
                  <a:gd name="T29" fmla="*/ 3793014 h 237"/>
                  <a:gd name="T30" fmla="*/ 3183261 w 257"/>
                  <a:gd name="T31" fmla="*/ 3777646 h 237"/>
                  <a:gd name="T32" fmla="*/ 3718805 w 257"/>
                  <a:gd name="T33" fmla="*/ 3713292 h 237"/>
                  <a:gd name="T34" fmla="*/ 3241498 w 257"/>
                  <a:gd name="T35" fmla="*/ 3633362 h 237"/>
                  <a:gd name="T36" fmla="*/ 2819249 w 257"/>
                  <a:gd name="T37" fmla="*/ 3522271 h 237"/>
                  <a:gd name="T38" fmla="*/ 2461881 w 257"/>
                  <a:gd name="T39" fmla="*/ 3391593 h 237"/>
                  <a:gd name="T40" fmla="*/ 2142296 w 257"/>
                  <a:gd name="T41" fmla="*/ 3263884 h 237"/>
                  <a:gd name="T42" fmla="*/ 1849620 w 257"/>
                  <a:gd name="T43" fmla="*/ 3086154 h 237"/>
                  <a:gd name="T44" fmla="*/ 1621680 w 257"/>
                  <a:gd name="T45" fmla="*/ 2914119 h 237"/>
                  <a:gd name="T46" fmla="*/ 1406060 w 257"/>
                  <a:gd name="T47" fmla="*/ 2705725 h 237"/>
                  <a:gd name="T48" fmla="*/ 1215972 w 257"/>
                  <a:gd name="T49" fmla="*/ 2477075 h 237"/>
                  <a:gd name="T50" fmla="*/ 1040929 w 257"/>
                  <a:gd name="T51" fmla="*/ 2256327 h 237"/>
                  <a:gd name="T52" fmla="*/ 885443 w 257"/>
                  <a:gd name="T53" fmla="*/ 1998872 h 237"/>
                  <a:gd name="T54" fmla="*/ 755784 w 257"/>
                  <a:gd name="T55" fmla="*/ 1714420 h 237"/>
                  <a:gd name="T56" fmla="*/ 624074 w 257"/>
                  <a:gd name="T57" fmla="*/ 1405759 h 237"/>
                  <a:gd name="T58" fmla="*/ 474925 w 257"/>
                  <a:gd name="T59" fmla="*/ 1105587 h 237"/>
                  <a:gd name="T60" fmla="*/ 331398 w 257"/>
                  <a:gd name="T61" fmla="*/ 749873 h 237"/>
                  <a:gd name="T62" fmla="*/ 175033 w 257"/>
                  <a:gd name="T63" fmla="*/ 385446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p:spPr>
            <p:txBody>
              <a:bodyPr/>
              <a:lstStyle/>
              <a:p>
                <a:pPr>
                  <a:defRPr/>
                </a:pPr>
                <a:endParaRPr lang="zh-TW" altLang="en-US">
                  <a:latin typeface="Arial" charset="0"/>
                </a:endParaRPr>
              </a:p>
            </p:txBody>
          </p:sp>
          <p:sp>
            <p:nvSpPr>
              <p:cNvPr id="41" name="Freeform 6"/>
              <p:cNvSpPr>
                <a:spLocks/>
              </p:cNvSpPr>
              <p:nvPr userDrawn="1"/>
            </p:nvSpPr>
            <p:spPr bwMode="ltGray">
              <a:xfrm rot="12185230" flipV="1">
                <a:off x="3636" y="2162"/>
                <a:ext cx="277" cy="249"/>
              </a:xfrm>
              <a:custGeom>
                <a:avLst/>
                <a:gdLst>
                  <a:gd name="T0" fmla="*/ 1188591 w 124"/>
                  <a:gd name="T1" fmla="*/ 0 h 110"/>
                  <a:gd name="T2" fmla="*/ 1915426 w 124"/>
                  <a:gd name="T3" fmla="*/ 1950915 h 110"/>
                  <a:gd name="T4" fmla="*/ 1853528 w 124"/>
                  <a:gd name="T5" fmla="*/ 1935036 h 110"/>
                  <a:gd name="T6" fmla="*/ 1652459 w 124"/>
                  <a:gd name="T7" fmla="*/ 1903974 h 110"/>
                  <a:gd name="T8" fmla="*/ 1376625 w 124"/>
                  <a:gd name="T9" fmla="*/ 1830275 h 110"/>
                  <a:gd name="T10" fmla="*/ 1052928 w 124"/>
                  <a:gd name="T11" fmla="*/ 1791623 h 110"/>
                  <a:gd name="T12" fmla="*/ 699467 w 124"/>
                  <a:gd name="T13" fmla="*/ 1758825 h 110"/>
                  <a:gd name="T14" fmla="*/ 386449 w 124"/>
                  <a:gd name="T15" fmla="*/ 1777369 h 110"/>
                  <a:gd name="T16" fmla="*/ 140169 w 124"/>
                  <a:gd name="T17" fmla="*/ 1847625 h 110"/>
                  <a:gd name="T18" fmla="*/ 0 w 124"/>
                  <a:gd name="T19" fmla="*/ 1992881 h 110"/>
                  <a:gd name="T20" fmla="*/ 62747 w 124"/>
                  <a:gd name="T21" fmla="*/ 1777369 h 110"/>
                  <a:gd name="T22" fmla="*/ 123493 w 124"/>
                  <a:gd name="T23" fmla="*/ 1607675 h 110"/>
                  <a:gd name="T24" fmla="*/ 248152 w 124"/>
                  <a:gd name="T25" fmla="*/ 1487026 h 110"/>
                  <a:gd name="T26" fmla="*/ 386449 w 124"/>
                  <a:gd name="T27" fmla="*/ 1374700 h 110"/>
                  <a:gd name="T28" fmla="*/ 554340 w 124"/>
                  <a:gd name="T29" fmla="*/ 1302845 h 110"/>
                  <a:gd name="T30" fmla="*/ 727333 w 124"/>
                  <a:gd name="T31" fmla="*/ 1285804 h 110"/>
                  <a:gd name="T32" fmla="*/ 912728 w 124"/>
                  <a:gd name="T33" fmla="*/ 1285804 h 110"/>
                  <a:gd name="T34" fmla="*/ 1113658 w 124"/>
                  <a:gd name="T35" fmla="*/ 1342117 h 110"/>
                  <a:gd name="T36" fmla="*/ 1126233 w 124"/>
                  <a:gd name="T37" fmla="*/ 1285804 h 110"/>
                  <a:gd name="T38" fmla="*/ 1076507 w 124"/>
                  <a:gd name="T39" fmla="*/ 1014111 h 110"/>
                  <a:gd name="T40" fmla="*/ 1036241 w 124"/>
                  <a:gd name="T41" fmla="*/ 688005 h 110"/>
                  <a:gd name="T42" fmla="*/ 1002698 w 124"/>
                  <a:gd name="T43" fmla="*/ 544466 h 110"/>
                  <a:gd name="T44" fmla="*/ 975476 w 124"/>
                  <a:gd name="T45" fmla="*/ 544466 h 110"/>
                  <a:gd name="T46" fmla="*/ 940819 w 124"/>
                  <a:gd name="T47" fmla="*/ 525933 h 110"/>
                  <a:gd name="T48" fmla="*/ 912728 w 124"/>
                  <a:gd name="T49" fmla="*/ 472923 h 110"/>
                  <a:gd name="T50" fmla="*/ 878092 w 124"/>
                  <a:gd name="T51" fmla="*/ 416287 h 110"/>
                  <a:gd name="T52" fmla="*/ 878092 w 124"/>
                  <a:gd name="T53" fmla="*/ 343249 h 110"/>
                  <a:gd name="T54" fmla="*/ 912728 w 124"/>
                  <a:gd name="T55" fmla="*/ 254261 h 110"/>
                  <a:gd name="T56" fmla="*/ 1015107 w 124"/>
                  <a:gd name="T57" fmla="*/ 145570 h 110"/>
                  <a:gd name="T58" fmla="*/ 1188591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p:spPr>
            <p:txBody>
              <a:bodyPr/>
              <a:lstStyle/>
              <a:p>
                <a:pPr>
                  <a:defRPr/>
                </a:pPr>
                <a:endParaRPr lang="zh-TW" altLang="en-US">
                  <a:latin typeface="Arial" charset="0"/>
                </a:endParaRPr>
              </a:p>
            </p:txBody>
          </p:sp>
          <p:sp>
            <p:nvSpPr>
              <p:cNvPr id="42" name="Freeform 7"/>
              <p:cNvSpPr>
                <a:spLocks/>
              </p:cNvSpPr>
              <p:nvPr userDrawn="1"/>
            </p:nvSpPr>
            <p:spPr bwMode="ltGray">
              <a:xfrm rot="12185230" flipV="1">
                <a:off x="3977" y="972"/>
                <a:ext cx="245" cy="347"/>
              </a:xfrm>
              <a:custGeom>
                <a:avLst/>
                <a:gdLst>
                  <a:gd name="T0" fmla="*/ 0 w 109"/>
                  <a:gd name="T1" fmla="*/ 0 h 156"/>
                  <a:gd name="T2" fmla="*/ 82032 w 109"/>
                  <a:gd name="T3" fmla="*/ 11874 h 156"/>
                  <a:gd name="T4" fmla="*/ 295704 w 109"/>
                  <a:gd name="T5" fmla="*/ 70626 h 156"/>
                  <a:gd name="T6" fmla="*/ 615143 w 109"/>
                  <a:gd name="T7" fmla="*/ 177313 h 156"/>
                  <a:gd name="T8" fmla="*/ 960339 w 109"/>
                  <a:gd name="T9" fmla="*/ 349442 h 156"/>
                  <a:gd name="T10" fmla="*/ 1293283 w 109"/>
                  <a:gd name="T11" fmla="*/ 646579 h 156"/>
                  <a:gd name="T12" fmla="*/ 1598789 w 109"/>
                  <a:gd name="T13" fmla="*/ 1041031 h 156"/>
                  <a:gd name="T14" fmla="*/ 1783683 w 109"/>
                  <a:gd name="T15" fmla="*/ 1583930 h 156"/>
                  <a:gd name="T16" fmla="*/ 1813016 w 109"/>
                  <a:gd name="T17" fmla="*/ 2288732 h 156"/>
                  <a:gd name="T18" fmla="*/ 1743993 w 109"/>
                  <a:gd name="T19" fmla="*/ 2288732 h 156"/>
                  <a:gd name="T20" fmla="*/ 1648911 w 109"/>
                  <a:gd name="T21" fmla="*/ 2288732 h 156"/>
                  <a:gd name="T22" fmla="*/ 1546685 w 109"/>
                  <a:gd name="T23" fmla="*/ 2288732 h 156"/>
                  <a:gd name="T24" fmla="*/ 1450993 w 109"/>
                  <a:gd name="T25" fmla="*/ 2262360 h 156"/>
                  <a:gd name="T26" fmla="*/ 1346064 w 109"/>
                  <a:gd name="T27" fmla="*/ 2241900 h 156"/>
                  <a:gd name="T28" fmla="*/ 1227529 w 109"/>
                  <a:gd name="T29" fmla="*/ 2203615 h 156"/>
                  <a:gd name="T30" fmla="*/ 1095112 w 109"/>
                  <a:gd name="T31" fmla="*/ 2128749 h 156"/>
                  <a:gd name="T32" fmla="*/ 960339 w 109"/>
                  <a:gd name="T33" fmla="*/ 2037043 h 156"/>
                  <a:gd name="T34" fmla="*/ 878817 w 109"/>
                  <a:gd name="T35" fmla="*/ 1847755 h 156"/>
                  <a:gd name="T36" fmla="*/ 878817 w 109"/>
                  <a:gd name="T37" fmla="*/ 1627555 h 156"/>
                  <a:gd name="T38" fmla="*/ 931542 w 109"/>
                  <a:gd name="T39" fmla="*/ 1412074 h 156"/>
                  <a:gd name="T40" fmla="*/ 983821 w 109"/>
                  <a:gd name="T41" fmla="*/ 1174675 h 156"/>
                  <a:gd name="T42" fmla="*/ 931542 w 109"/>
                  <a:gd name="T43" fmla="*/ 910350 h 156"/>
                  <a:gd name="T44" fmla="*/ 799428 w 109"/>
                  <a:gd name="T45" fmla="*/ 634823 h 156"/>
                  <a:gd name="T46" fmla="*/ 516464 w 109"/>
                  <a:gd name="T47" fmla="*/ 334286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p:spPr>
            <p:txBody>
              <a:bodyPr/>
              <a:lstStyle/>
              <a:p>
                <a:pPr>
                  <a:defRPr/>
                </a:pPr>
                <a:endParaRPr lang="zh-TW" altLang="en-US">
                  <a:latin typeface="Arial" charset="0"/>
                </a:endParaRPr>
              </a:p>
            </p:txBody>
          </p:sp>
          <p:sp>
            <p:nvSpPr>
              <p:cNvPr id="43" name="Freeform 8"/>
              <p:cNvSpPr>
                <a:spLocks/>
              </p:cNvSpPr>
              <p:nvPr userDrawn="1"/>
            </p:nvSpPr>
            <p:spPr bwMode="ltGray">
              <a:xfrm rot="12185230" flipV="1">
                <a:off x="3840" y="2207"/>
                <a:ext cx="103" cy="209"/>
              </a:xfrm>
              <a:custGeom>
                <a:avLst/>
                <a:gdLst>
                  <a:gd name="T0" fmla="*/ 491028 w 46"/>
                  <a:gd name="T1" fmla="*/ 0 h 94"/>
                  <a:gd name="T2" fmla="*/ 319770 w 46"/>
                  <a:gd name="T3" fmla="*/ 552607 h 94"/>
                  <a:gd name="T4" fmla="*/ 240738 w 46"/>
                  <a:gd name="T5" fmla="*/ 907038 h 94"/>
                  <a:gd name="T6" fmla="*/ 176958 w 46"/>
                  <a:gd name="T7" fmla="*/ 1154002 h 94"/>
                  <a:gd name="T8" fmla="*/ 0 w 46"/>
                  <a:gd name="T9" fmla="*/ 1373154 h 94"/>
                  <a:gd name="T10" fmla="*/ 189679 w 46"/>
                  <a:gd name="T11" fmla="*/ 1286419 h 94"/>
                  <a:gd name="T12" fmla="*/ 367750 w 46"/>
                  <a:gd name="T13" fmla="*/ 1168724 h 94"/>
                  <a:gd name="T14" fmla="*/ 510560 w 46"/>
                  <a:gd name="T15" fmla="*/ 1004080 h 94"/>
                  <a:gd name="T16" fmla="*/ 639462 w 46"/>
                  <a:gd name="T17" fmla="*/ 832371 h 94"/>
                  <a:gd name="T18" fmla="*/ 716007 w 46"/>
                  <a:gd name="T19" fmla="*/ 643958 h 94"/>
                  <a:gd name="T20" fmla="*/ 731721 w 46"/>
                  <a:gd name="T21" fmla="*/ 439425 h 94"/>
                  <a:gd name="T22" fmla="*/ 664778 w 46"/>
                  <a:gd name="T23" fmla="*/ 214914 h 94"/>
                  <a:gd name="T24" fmla="*/ 491028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p:spPr>
            <p:txBody>
              <a:bodyPr/>
              <a:lstStyle/>
              <a:p>
                <a:pPr>
                  <a:defRPr/>
                </a:pPr>
                <a:endParaRPr lang="zh-TW" altLang="en-US">
                  <a:latin typeface="Arial" charset="0"/>
                </a:endParaRPr>
              </a:p>
            </p:txBody>
          </p:sp>
          <p:sp>
            <p:nvSpPr>
              <p:cNvPr id="44" name="Freeform 9"/>
              <p:cNvSpPr>
                <a:spLocks/>
              </p:cNvSpPr>
              <p:nvPr userDrawn="1"/>
            </p:nvSpPr>
            <p:spPr bwMode="ltGray">
              <a:xfrm rot="12185230" flipV="1">
                <a:off x="3890" y="1323"/>
                <a:ext cx="120" cy="90"/>
              </a:xfrm>
              <a:custGeom>
                <a:avLst/>
                <a:gdLst>
                  <a:gd name="T0" fmla="*/ 0 w 54"/>
                  <a:gd name="T1" fmla="*/ 0 h 40"/>
                  <a:gd name="T2" fmla="*/ 11807 w 54"/>
                  <a:gd name="T3" fmla="*/ 16382 h 40"/>
                  <a:gd name="T4" fmla="*/ 84542 w 54"/>
                  <a:gd name="T5" fmla="*/ 53228 h 40"/>
                  <a:gd name="T6" fmla="*/ 187871 w 54"/>
                  <a:gd name="T7" fmla="*/ 136096 h 40"/>
                  <a:gd name="T8" fmla="*/ 305051 w 54"/>
                  <a:gd name="T9" fmla="*/ 202289 h 40"/>
                  <a:gd name="T10" fmla="*/ 417491 w 54"/>
                  <a:gd name="T11" fmla="*/ 255470 h 40"/>
                  <a:gd name="T12" fmla="*/ 549398 w 54"/>
                  <a:gd name="T13" fmla="*/ 286999 h 40"/>
                  <a:gd name="T14" fmla="*/ 666073 w 54"/>
                  <a:gd name="T15" fmla="*/ 306216 h 40"/>
                  <a:gd name="T16" fmla="*/ 783838 w 54"/>
                  <a:gd name="T17" fmla="*/ 269467 h 40"/>
                  <a:gd name="T18" fmla="*/ 768836 w 54"/>
                  <a:gd name="T19" fmla="*/ 419859 h 40"/>
                  <a:gd name="T20" fmla="*/ 725476 w 54"/>
                  <a:gd name="T21" fmla="*/ 555842 h 40"/>
                  <a:gd name="T22" fmla="*/ 639858 w 54"/>
                  <a:gd name="T23" fmla="*/ 645748 h 40"/>
                  <a:gd name="T24" fmla="*/ 534231 w 54"/>
                  <a:gd name="T25" fmla="*/ 675191 h 40"/>
                  <a:gd name="T26" fmla="*/ 405738 w 54"/>
                  <a:gd name="T27" fmla="*/ 659507 h 40"/>
                  <a:gd name="T28" fmla="*/ 273516 w 54"/>
                  <a:gd name="T29" fmla="*/ 539233 h 40"/>
                  <a:gd name="T30" fmla="*/ 144053 w 54"/>
                  <a:gd name="T31" fmla="*/ 33579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p:spPr>
            <p:txBody>
              <a:bodyPr/>
              <a:lstStyle/>
              <a:p>
                <a:pPr>
                  <a:defRPr/>
                </a:pPr>
                <a:endParaRPr lang="zh-TW" altLang="en-US">
                  <a:latin typeface="Arial" charset="0"/>
                </a:endParaRPr>
              </a:p>
            </p:txBody>
          </p:sp>
          <p:sp>
            <p:nvSpPr>
              <p:cNvPr id="45" name="Freeform 10"/>
              <p:cNvSpPr>
                <a:spLocks/>
              </p:cNvSpPr>
              <p:nvPr userDrawn="1"/>
            </p:nvSpPr>
            <p:spPr bwMode="ltGray">
              <a:xfrm rot="12185230" flipV="1">
                <a:off x="3007" y="2344"/>
                <a:ext cx="330" cy="2059"/>
              </a:xfrm>
              <a:custGeom>
                <a:avLst/>
                <a:gdLst>
                  <a:gd name="T0" fmla="*/ 0 w 149"/>
                  <a:gd name="T1" fmla="*/ 0 h 704"/>
                  <a:gd name="T2" fmla="*/ 82019 w 149"/>
                  <a:gd name="T3" fmla="*/ 2425315 h 704"/>
                  <a:gd name="T4" fmla="*/ 221620 w 149"/>
                  <a:gd name="T5" fmla="*/ 5499188 h 704"/>
                  <a:gd name="T6" fmla="*/ 388412 w 149"/>
                  <a:gd name="T7" fmla="*/ 9396606 h 704"/>
                  <a:gd name="T8" fmla="*/ 573230 w 149"/>
                  <a:gd name="T9" fmla="*/ 14467011 h 704"/>
                  <a:gd name="T10" fmla="*/ 804088 w 149"/>
                  <a:gd name="T11" fmla="*/ 20746054 h 704"/>
                  <a:gd name="T12" fmla="*/ 1019483 w 149"/>
                  <a:gd name="T13" fmla="*/ 27482403 h 704"/>
                  <a:gd name="T14" fmla="*/ 1227199 w 149"/>
                  <a:gd name="T15" fmla="*/ 35218540 h 704"/>
                  <a:gd name="T16" fmla="*/ 1388766 w 149"/>
                  <a:gd name="T17" fmla="*/ 44191913 h 704"/>
                  <a:gd name="T18" fmla="*/ 1558971 w 149"/>
                  <a:gd name="T19" fmla="*/ 53726964 h 704"/>
                  <a:gd name="T20" fmla="*/ 1671889 w 149"/>
                  <a:gd name="T21" fmla="*/ 64717736 h 704"/>
                  <a:gd name="T22" fmla="*/ 1729882 w 149"/>
                  <a:gd name="T23" fmla="*/ 76759210 h 704"/>
                  <a:gd name="T24" fmla="*/ 1755237 w 149"/>
                  <a:gd name="T25" fmla="*/ 89346617 h 704"/>
                  <a:gd name="T26" fmla="*/ 1671889 w 149"/>
                  <a:gd name="T27" fmla="*/ 103410614 h 704"/>
                  <a:gd name="T28" fmla="*/ 1516820 w 149"/>
                  <a:gd name="T29" fmla="*/ 118300702 h 704"/>
                  <a:gd name="T30" fmla="*/ 1283352 w 149"/>
                  <a:gd name="T31" fmla="*/ 133959213 h 704"/>
                  <a:gd name="T32" fmla="*/ 930866 w 149"/>
                  <a:gd name="T33" fmla="*/ 151215762 h 704"/>
                  <a:gd name="T34" fmla="*/ 539488 w 149"/>
                  <a:gd name="T35" fmla="*/ 170773817 h 704"/>
                  <a:gd name="T36" fmla="*/ 294570 w 149"/>
                  <a:gd name="T37" fmla="*/ 188874149 h 704"/>
                  <a:gd name="T38" fmla="*/ 139621 w 149"/>
                  <a:gd name="T39" fmla="*/ 205583692 h 704"/>
                  <a:gd name="T40" fmla="*/ 82019 w 149"/>
                  <a:gd name="T41" fmla="*/ 221661627 h 704"/>
                  <a:gd name="T42" fmla="*/ 82019 w 149"/>
                  <a:gd name="T43" fmla="*/ 236946746 h 704"/>
                  <a:gd name="T44" fmla="*/ 113972 w 149"/>
                  <a:gd name="T45" fmla="*/ 251150114 h 704"/>
                  <a:gd name="T46" fmla="*/ 170690 w 149"/>
                  <a:gd name="T47" fmla="*/ 263614916 h 704"/>
                  <a:gd name="T48" fmla="*/ 196266 w 149"/>
                  <a:gd name="T49" fmla="*/ 275795487 h 704"/>
                  <a:gd name="T50" fmla="*/ 573230 w 149"/>
                  <a:gd name="T51" fmla="*/ 269514490 h 704"/>
                  <a:gd name="T52" fmla="*/ 539488 w 149"/>
                  <a:gd name="T53" fmla="*/ 266398810 h 704"/>
                  <a:gd name="T54" fmla="*/ 502419 w 149"/>
                  <a:gd name="T55" fmla="*/ 257425285 h 704"/>
                  <a:gd name="T56" fmla="*/ 460312 w 149"/>
                  <a:gd name="T57" fmla="*/ 243633714 h 704"/>
                  <a:gd name="T58" fmla="*/ 490836 w 149"/>
                  <a:gd name="T59" fmla="*/ 225280621 h 704"/>
                  <a:gd name="T60" fmla="*/ 573230 w 149"/>
                  <a:gd name="T61" fmla="*/ 203341108 h 704"/>
                  <a:gd name="T62" fmla="*/ 804088 w 149"/>
                  <a:gd name="T63" fmla="*/ 178290228 h 704"/>
                  <a:gd name="T64" fmla="*/ 1194839 w 149"/>
                  <a:gd name="T65" fmla="*/ 151215762 h 704"/>
                  <a:gd name="T66" fmla="*/ 1797607 w 149"/>
                  <a:gd name="T67" fmla="*/ 122562346 h 704"/>
                  <a:gd name="T68" fmla="*/ 1993869 w 149"/>
                  <a:gd name="T69" fmla="*/ 109310266 h 704"/>
                  <a:gd name="T70" fmla="*/ 2076046 w 149"/>
                  <a:gd name="T71" fmla="*/ 92011773 h 704"/>
                  <a:gd name="T72" fmla="*/ 2007829 w 149"/>
                  <a:gd name="T73" fmla="*/ 72047484 h 704"/>
                  <a:gd name="T74" fmla="*/ 1822973 w 149"/>
                  <a:gd name="T75" fmla="*/ 52489426 h 704"/>
                  <a:gd name="T76" fmla="*/ 1516820 w 149"/>
                  <a:gd name="T77" fmla="*/ 33338369 h 704"/>
                  <a:gd name="T78" fmla="*/ 1124288 w 149"/>
                  <a:gd name="T79" fmla="*/ 17271693 h 704"/>
                  <a:gd name="T80" fmla="*/ 610057 w 149"/>
                  <a:gd name="T81" fmla="*/ 5499188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p:spPr>
            <p:txBody>
              <a:bodyPr/>
              <a:lstStyle/>
              <a:p>
                <a:pPr>
                  <a:defRPr/>
                </a:pPr>
                <a:endParaRPr lang="zh-TW" altLang="en-US">
                  <a:latin typeface="Arial" charset="0"/>
                </a:endParaRPr>
              </a:p>
            </p:txBody>
          </p:sp>
        </p:grpSp>
        <p:sp>
          <p:nvSpPr>
            <p:cNvPr id="6" name="Freeform 11"/>
            <p:cNvSpPr>
              <a:spLocks/>
            </p:cNvSpPr>
            <p:nvPr userDrawn="1"/>
          </p:nvSpPr>
          <p:spPr bwMode="ltGray">
            <a:xfrm rot="373331" flipH="1">
              <a:off x="22" y="1957"/>
              <a:ext cx="323" cy="649"/>
            </a:xfrm>
            <a:custGeom>
              <a:avLst/>
              <a:gdLst>
                <a:gd name="T0" fmla="*/ 6260785 w 128"/>
                <a:gd name="T1" fmla="*/ 0 h 217"/>
                <a:gd name="T2" fmla="*/ 7004154 w 128"/>
                <a:gd name="T3" fmla="*/ 4633890 h 217"/>
                <a:gd name="T4" fmla="*/ 7663591 w 128"/>
                <a:gd name="T5" fmla="*/ 13858961 h 217"/>
                <a:gd name="T6" fmla="*/ 8185961 w 128"/>
                <a:gd name="T7" fmla="*/ 25714639 h 217"/>
                <a:gd name="T8" fmla="*/ 8534768 w 128"/>
                <a:gd name="T9" fmla="*/ 39920495 h 217"/>
                <a:gd name="T10" fmla="*/ 8459143 w 128"/>
                <a:gd name="T11" fmla="*/ 56863977 h 217"/>
                <a:gd name="T12" fmla="*/ 7737182 w 128"/>
                <a:gd name="T13" fmla="*/ 74321105 h 217"/>
                <a:gd name="T14" fmla="*/ 6260785 w 128"/>
                <a:gd name="T15" fmla="*/ 92642878 h 217"/>
                <a:gd name="T16" fmla="*/ 3986809 w 128"/>
                <a:gd name="T17" fmla="*/ 111135639 h 217"/>
                <a:gd name="T18" fmla="*/ 3278685 w 128"/>
                <a:gd name="T19" fmla="*/ 109067964 h 217"/>
                <a:gd name="T20" fmla="*/ 2535303 w 128"/>
                <a:gd name="T21" fmla="*/ 107537939 h 217"/>
                <a:gd name="T22" fmla="*/ 1746206 w 128"/>
                <a:gd name="T23" fmla="*/ 104952210 h 217"/>
                <a:gd name="T24" fmla="*/ 1057573 w 128"/>
                <a:gd name="T25" fmla="*/ 102884684 h 217"/>
                <a:gd name="T26" fmla="*/ 522548 w 128"/>
                <a:gd name="T27" fmla="*/ 100380573 h 217"/>
                <a:gd name="T28" fmla="*/ 136084 w 128"/>
                <a:gd name="T29" fmla="*/ 97276678 h 217"/>
                <a:gd name="T30" fmla="*/ 0 w 128"/>
                <a:gd name="T31" fmla="*/ 93679247 h 217"/>
                <a:gd name="T32" fmla="*/ 82062 w 128"/>
                <a:gd name="T33" fmla="*/ 91093428 h 217"/>
                <a:gd name="T34" fmla="*/ 866546 w 128"/>
                <a:gd name="T35" fmla="*/ 87495001 h 217"/>
                <a:gd name="T36" fmla="*/ 1925388 w 128"/>
                <a:gd name="T37" fmla="*/ 82572114 h 217"/>
                <a:gd name="T38" fmla="*/ 3066128 w 128"/>
                <a:gd name="T39" fmla="*/ 76906916 h 217"/>
                <a:gd name="T40" fmla="*/ 4199318 w 128"/>
                <a:gd name="T41" fmla="*/ 68655237 h 217"/>
                <a:gd name="T42" fmla="*/ 5256209 w 128"/>
                <a:gd name="T43" fmla="*/ 57375557 h 217"/>
                <a:gd name="T44" fmla="*/ 6073649 w 128"/>
                <a:gd name="T45" fmla="*/ 42486961 h 217"/>
                <a:gd name="T46" fmla="*/ 6467914 w 128"/>
                <a:gd name="T47" fmla="*/ 23646874 h 217"/>
                <a:gd name="T48" fmla="*/ 6260785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p:spPr>
          <p:txBody>
            <a:bodyPr/>
            <a:lstStyle/>
            <a:p>
              <a:pPr>
                <a:defRPr/>
              </a:pPr>
              <a:endParaRPr lang="zh-TW" altLang="en-US">
                <a:latin typeface="Arial" charset="0"/>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p:spPr>
          <p:txBody>
            <a:bodyPr/>
            <a:lstStyle/>
            <a:p>
              <a:pPr>
                <a:defRPr/>
              </a:pPr>
              <a:endParaRPr lang="zh-TW" altLang="en-US">
                <a:latin typeface="Arial" charset="0"/>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p:spPr>
          <p:txBody>
            <a:bodyPr/>
            <a:lstStyle/>
            <a:p>
              <a:pPr>
                <a:defRPr/>
              </a:pPr>
              <a:endParaRPr lang="zh-TW" altLang="en-US">
                <a:latin typeface="Arial" charset="0"/>
              </a:endParaRPr>
            </a:p>
          </p:txBody>
        </p:sp>
        <p:sp>
          <p:nvSpPr>
            <p:cNvPr id="9" name="Freeform 14"/>
            <p:cNvSpPr>
              <a:spLocks/>
            </p:cNvSpPr>
            <p:nvPr userDrawn="1"/>
          </p:nvSpPr>
          <p:spPr bwMode="ltGray">
            <a:xfrm rot="373331" flipH="1">
              <a:off x="898" y="2855"/>
              <a:ext cx="354" cy="464"/>
            </a:xfrm>
            <a:custGeom>
              <a:avLst/>
              <a:gdLst>
                <a:gd name="T0" fmla="*/ 44175596 w 117"/>
                <a:gd name="T1" fmla="*/ 0 h 132"/>
                <a:gd name="T2" fmla="*/ 0 w 117"/>
                <a:gd name="T3" fmla="*/ 88974422 h 132"/>
                <a:gd name="T4" fmla="*/ 1740721 w 117"/>
                <a:gd name="T5" fmla="*/ 92190898 h 132"/>
                <a:gd name="T6" fmla="*/ 8161422 w 117"/>
                <a:gd name="T7" fmla="*/ 103404305 h 132"/>
                <a:gd name="T8" fmla="*/ 17107679 w 117"/>
                <a:gd name="T9" fmla="*/ 128491752 h 132"/>
                <a:gd name="T10" fmla="*/ 27075030 w 117"/>
                <a:gd name="T11" fmla="*/ 167065520 h 132"/>
                <a:gd name="T12" fmla="*/ 38908884 w 117"/>
                <a:gd name="T13" fmla="*/ 220654676 h 132"/>
                <a:gd name="T14" fmla="*/ 49451776 w 117"/>
                <a:gd name="T15" fmla="*/ 284576188 h 132"/>
                <a:gd name="T16" fmla="*/ 60117899 w 117"/>
                <a:gd name="T17" fmla="*/ 366347731 h 132"/>
                <a:gd name="T18" fmla="*/ 68272540 w 117"/>
                <a:gd name="T19" fmla="*/ 469752036 h 132"/>
                <a:gd name="T20" fmla="*/ 68848604 w 117"/>
                <a:gd name="T21" fmla="*/ 427145137 h 132"/>
                <a:gd name="T22" fmla="*/ 67703998 w 117"/>
                <a:gd name="T23" fmla="*/ 380777617 h 132"/>
                <a:gd name="T24" fmla="*/ 63581038 w 117"/>
                <a:gd name="T25" fmla="*/ 319980207 h 132"/>
                <a:gd name="T26" fmla="*/ 58370388 w 117"/>
                <a:gd name="T27" fmla="*/ 263269210 h 132"/>
                <a:gd name="T28" fmla="*/ 52337021 w 117"/>
                <a:gd name="T29" fmla="*/ 206482998 h 132"/>
                <a:gd name="T30" fmla="*/ 45898036 w 117"/>
                <a:gd name="T31" fmla="*/ 159864767 h 132"/>
                <a:gd name="T32" fmla="*/ 39484455 w 117"/>
                <a:gd name="T33" fmla="*/ 128491752 h 132"/>
                <a:gd name="T34" fmla="*/ 34020368 w 117"/>
                <a:gd name="T35" fmla="*/ 113476933 h 132"/>
                <a:gd name="T36" fmla="*/ 40629052 w 117"/>
                <a:gd name="T37" fmla="*/ 103404305 h 132"/>
                <a:gd name="T38" fmla="*/ 46494992 w 117"/>
                <a:gd name="T39" fmla="*/ 99067360 h 132"/>
                <a:gd name="T40" fmla="*/ 52337021 w 117"/>
                <a:gd name="T41" fmla="*/ 92190898 h 132"/>
                <a:gd name="T42" fmla="*/ 57801105 w 117"/>
                <a:gd name="T43" fmla="*/ 88974422 h 132"/>
                <a:gd name="T44" fmla="*/ 61861200 w 117"/>
                <a:gd name="T45" fmla="*/ 84969216 h 132"/>
                <a:gd name="T46" fmla="*/ 64171120 w 117"/>
                <a:gd name="T47" fmla="*/ 78091098 h 132"/>
                <a:gd name="T48" fmla="*/ 66552336 w 117"/>
                <a:gd name="T49" fmla="*/ 74895551 h 132"/>
                <a:gd name="T50" fmla="*/ 67128684 w 117"/>
                <a:gd name="T51" fmla="*/ 74895551 h 132"/>
                <a:gd name="T52" fmla="*/ 44175596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p:spPr>
          <p:txBody>
            <a:bodyPr/>
            <a:lstStyle/>
            <a:p>
              <a:pPr>
                <a:defRPr/>
              </a:pPr>
              <a:endParaRPr lang="zh-TW" altLang="en-US">
                <a:latin typeface="Arial" charset="0"/>
              </a:endParaRPr>
            </a:p>
          </p:txBody>
        </p:sp>
        <p:sp>
          <p:nvSpPr>
            <p:cNvPr id="10" name="Freeform 15"/>
            <p:cNvSpPr>
              <a:spLocks/>
            </p:cNvSpPr>
            <p:nvPr userDrawn="1"/>
          </p:nvSpPr>
          <p:spPr bwMode="ltGray">
            <a:xfrm rot="373331" flipH="1">
              <a:off x="799" y="2979"/>
              <a:ext cx="87" cy="274"/>
            </a:xfrm>
            <a:custGeom>
              <a:avLst/>
              <a:gdLst>
                <a:gd name="T0" fmla="*/ 15411789 w 29"/>
                <a:gd name="T1" fmla="*/ 0 h 77"/>
                <a:gd name="T2" fmla="*/ 12223143 w 29"/>
                <a:gd name="T3" fmla="*/ 0 h 77"/>
                <a:gd name="T4" fmla="*/ 8503056 w 29"/>
                <a:gd name="T5" fmla="*/ 16270547 h 77"/>
                <a:gd name="T6" fmla="*/ 4782969 w 29"/>
                <a:gd name="T7" fmla="*/ 37150073 h 77"/>
                <a:gd name="T8" fmla="*/ 2125764 w 29"/>
                <a:gd name="T9" fmla="*/ 78771057 h 77"/>
                <a:gd name="T10" fmla="*/ 531441 w 29"/>
                <a:gd name="T11" fmla="*/ 124040850 h 77"/>
                <a:gd name="T12" fmla="*/ 0 w 29"/>
                <a:gd name="T13" fmla="*/ 181967218 h 77"/>
                <a:gd name="T14" fmla="*/ 1594323 w 29"/>
                <a:gd name="T15" fmla="*/ 248087966 h 77"/>
                <a:gd name="T16" fmla="*/ 5845851 w 29"/>
                <a:gd name="T17" fmla="*/ 317344999 h 77"/>
                <a:gd name="T18" fmla="*/ 7971615 w 29"/>
                <a:gd name="T19" fmla="*/ 219088902 h 77"/>
                <a:gd name="T20" fmla="*/ 10097379 w 29"/>
                <a:gd name="T21" fmla="*/ 152968599 h 77"/>
                <a:gd name="T22" fmla="*/ 12223143 w 29"/>
                <a:gd name="T23" fmla="*/ 90468085 h 77"/>
                <a:gd name="T24" fmla="*/ 1541178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p:spPr>
          <p:txBody>
            <a:bodyPr/>
            <a:lstStyle/>
            <a:p>
              <a:pPr>
                <a:defRPr/>
              </a:pPr>
              <a:endParaRPr lang="zh-TW" altLang="en-US">
                <a:latin typeface="Arial" charset="0"/>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p:spPr>
          <p:txBody>
            <a:bodyPr/>
            <a:lstStyle/>
            <a:p>
              <a:pPr>
                <a:defRPr/>
              </a:pPr>
              <a:endParaRPr lang="zh-TW" altLang="en-US">
                <a:latin typeface="Arial" charset="0"/>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p:spPr>
            <p:txBody>
              <a:bodyPr/>
              <a:lstStyle/>
              <a:p>
                <a:pPr>
                  <a:defRPr/>
                </a:pPr>
                <a:endParaRPr lang="zh-TW" altLang="en-US">
                  <a:latin typeface="Arial" charset="0"/>
                </a:endParaRPr>
              </a:p>
            </p:txBody>
          </p:sp>
          <p:sp>
            <p:nvSpPr>
              <p:cNvPr id="37" name="Freeform 1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p:spPr>
            <p:txBody>
              <a:bodyPr/>
              <a:lstStyle/>
              <a:p>
                <a:pPr>
                  <a:defRPr/>
                </a:pPr>
                <a:endParaRPr lang="zh-TW" altLang="en-US">
                  <a:latin typeface="Arial" charset="0"/>
                </a:endParaRPr>
              </a:p>
            </p:txBody>
          </p:sp>
          <p:sp>
            <p:nvSpPr>
              <p:cNvPr id="38" name="Freeform 2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p:spPr>
            <p:txBody>
              <a:bodyPr/>
              <a:lstStyle/>
              <a:p>
                <a:pPr>
                  <a:defRPr/>
                </a:pPr>
                <a:endParaRPr lang="zh-TW" altLang="en-US">
                  <a:latin typeface="Arial" charset="0"/>
                </a:endParaRPr>
              </a:p>
            </p:txBody>
          </p:sp>
        </p:grpSp>
        <p:grpSp>
          <p:nvGrpSpPr>
            <p:cNvPr id="13" name="Group 21"/>
            <p:cNvGrpSpPr>
              <a:grpSpLocks/>
            </p:cNvGrpSpPr>
            <p:nvPr userDrawn="1"/>
          </p:nvGrpSpPr>
          <p:grpSpPr bwMode="auto">
            <a:xfrm rot="-6691250">
              <a:off x="3642" y="133"/>
              <a:ext cx="361" cy="608"/>
              <a:chOff x="1727" y="866"/>
              <a:chExt cx="131" cy="157"/>
            </a:xfrm>
          </p:grpSpPr>
          <p:sp>
            <p:nvSpPr>
              <p:cNvPr id="33" name="Freeform 22"/>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p:spPr>
            <p:txBody>
              <a:bodyPr/>
              <a:lstStyle/>
              <a:p>
                <a:pPr>
                  <a:defRPr/>
                </a:pPr>
                <a:endParaRPr lang="zh-TW" altLang="en-US">
                  <a:latin typeface="Arial" charset="0"/>
                </a:endParaRPr>
              </a:p>
            </p:txBody>
          </p:sp>
          <p:sp>
            <p:nvSpPr>
              <p:cNvPr id="34" name="Freeform 23"/>
              <p:cNvSpPr>
                <a:spLocks/>
              </p:cNvSpPr>
              <p:nvPr userDrawn="1"/>
            </p:nvSpPr>
            <p:spPr bwMode="ltGray">
              <a:xfrm>
                <a:off x="1788"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p:spPr>
            <p:txBody>
              <a:bodyPr/>
              <a:lstStyle/>
              <a:p>
                <a:pPr>
                  <a:defRPr/>
                </a:pPr>
                <a:endParaRPr lang="zh-TW" altLang="en-US">
                  <a:latin typeface="Arial" charset="0"/>
                </a:endParaRPr>
              </a:p>
            </p:txBody>
          </p:sp>
          <p:sp>
            <p:nvSpPr>
              <p:cNvPr id="35" name="Freeform 24"/>
              <p:cNvSpPr>
                <a:spLocks/>
              </p:cNvSpPr>
              <p:nvPr userDrawn="1"/>
            </p:nvSpPr>
            <p:spPr bwMode="ltGray">
              <a:xfrm>
                <a:off x="1773"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p:spPr>
            <p:txBody>
              <a:bodyPr/>
              <a:lstStyle/>
              <a:p>
                <a:pPr>
                  <a:defRPr/>
                </a:pPr>
                <a:endParaRPr lang="zh-TW" altLang="en-US">
                  <a:latin typeface="Arial" charset="0"/>
                </a:endParaRPr>
              </a:p>
            </p:txBody>
          </p:sp>
        </p:grpSp>
        <p:grpSp>
          <p:nvGrpSpPr>
            <p:cNvPr id="14" name="Group 25"/>
            <p:cNvGrpSpPr>
              <a:grpSpLocks/>
            </p:cNvGrpSpPr>
            <p:nvPr userDrawn="1"/>
          </p:nvGrpSpPr>
          <p:grpSpPr bwMode="auto">
            <a:xfrm rot="8524840">
              <a:off x="678" y="3311"/>
              <a:ext cx="500" cy="499"/>
              <a:chOff x="1727" y="867"/>
              <a:chExt cx="129" cy="156"/>
            </a:xfrm>
          </p:grpSpPr>
          <p:sp>
            <p:nvSpPr>
              <p:cNvPr id="30" name="Freeform 26"/>
              <p:cNvSpPr>
                <a:spLocks/>
              </p:cNvSpPr>
              <p:nvPr userDrawn="1"/>
            </p:nvSpPr>
            <p:spPr bwMode="ltGray">
              <a:xfrm>
                <a:off x="1727" y="867"/>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p:spPr>
            <p:txBody>
              <a:bodyPr/>
              <a:lstStyle/>
              <a:p>
                <a:pPr>
                  <a:defRPr/>
                </a:pPr>
                <a:endParaRPr lang="zh-TW" altLang="en-US">
                  <a:latin typeface="Arial" charset="0"/>
                </a:endParaRPr>
              </a:p>
            </p:txBody>
          </p:sp>
          <p:sp>
            <p:nvSpPr>
              <p:cNvPr id="31" name="Freeform 27"/>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p:spPr>
            <p:txBody>
              <a:bodyPr/>
              <a:lstStyle/>
              <a:p>
                <a:pPr>
                  <a:defRPr/>
                </a:pPr>
                <a:endParaRPr lang="zh-TW" altLang="en-US">
                  <a:latin typeface="Arial" charset="0"/>
                </a:endParaRPr>
              </a:p>
            </p:txBody>
          </p:sp>
          <p:sp>
            <p:nvSpPr>
              <p:cNvPr id="32" name="Freeform 28"/>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p:spPr>
            <p:txBody>
              <a:bodyPr/>
              <a:lstStyle/>
              <a:p>
                <a:pPr>
                  <a:defRPr/>
                </a:pPr>
                <a:endParaRPr lang="zh-TW" altLang="en-US">
                  <a:latin typeface="Arial" charset="0"/>
                </a:endParaRPr>
              </a:p>
            </p:txBody>
          </p:sp>
        </p:grpSp>
        <p:grpSp>
          <p:nvGrpSpPr>
            <p:cNvPr id="15" name="Group 29"/>
            <p:cNvGrpSpPr>
              <a:grpSpLocks/>
            </p:cNvGrpSpPr>
            <p:nvPr userDrawn="1"/>
          </p:nvGrpSpPr>
          <p:grpSpPr bwMode="auto">
            <a:xfrm rot="4106450" flipH="1">
              <a:off x="404" y="269"/>
              <a:ext cx="708" cy="891"/>
              <a:chOff x="1727" y="866"/>
              <a:chExt cx="129" cy="157"/>
            </a:xfrm>
          </p:grpSpPr>
          <p:sp>
            <p:nvSpPr>
              <p:cNvPr id="27" name="Freeform 3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p:spPr>
            <p:txBody>
              <a:bodyPr/>
              <a:lstStyle/>
              <a:p>
                <a:pPr>
                  <a:defRPr/>
                </a:pPr>
                <a:endParaRPr lang="zh-TW" altLang="en-US">
                  <a:latin typeface="Arial" charset="0"/>
                </a:endParaRPr>
              </a:p>
            </p:txBody>
          </p:sp>
          <p:sp>
            <p:nvSpPr>
              <p:cNvPr id="28" name="Freeform 3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p:spPr>
            <p:txBody>
              <a:bodyPr/>
              <a:lstStyle/>
              <a:p>
                <a:pPr>
                  <a:defRPr/>
                </a:pPr>
                <a:endParaRPr lang="zh-TW" altLang="en-US">
                  <a:latin typeface="Arial" charset="0"/>
                </a:endParaRPr>
              </a:p>
            </p:txBody>
          </p:sp>
          <p:sp>
            <p:nvSpPr>
              <p:cNvPr id="29" name="Freeform 3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p:spPr>
            <p:txBody>
              <a:bodyPr/>
              <a:lstStyle/>
              <a:p>
                <a:pPr>
                  <a:defRPr/>
                </a:pPr>
                <a:endParaRPr lang="zh-TW" altLang="en-US">
                  <a:latin typeface="Arial" charset="0"/>
                </a:endParaRPr>
              </a:p>
            </p:txBody>
          </p:sp>
        </p:grpSp>
        <p:grpSp>
          <p:nvGrpSpPr>
            <p:cNvPr id="16" name="Group 33"/>
            <p:cNvGrpSpPr>
              <a:grpSpLocks/>
            </p:cNvGrpSpPr>
            <p:nvPr userDrawn="1"/>
          </p:nvGrpSpPr>
          <p:grpSpPr bwMode="auto">
            <a:xfrm rot="10015322" flipH="1">
              <a:off x="4617" y="2392"/>
              <a:ext cx="708" cy="891"/>
              <a:chOff x="1727" y="866"/>
              <a:chExt cx="129" cy="157"/>
            </a:xfrm>
          </p:grpSpPr>
          <p:sp>
            <p:nvSpPr>
              <p:cNvPr id="24" name="Freeform 3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p:spPr>
            <p:txBody>
              <a:bodyPr/>
              <a:lstStyle/>
              <a:p>
                <a:pPr>
                  <a:defRPr/>
                </a:pPr>
                <a:endParaRPr lang="zh-TW" altLang="en-US">
                  <a:latin typeface="Arial" charset="0"/>
                </a:endParaRPr>
              </a:p>
            </p:txBody>
          </p:sp>
          <p:sp>
            <p:nvSpPr>
              <p:cNvPr id="25" name="Freeform 3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p:spPr>
            <p:txBody>
              <a:bodyPr/>
              <a:lstStyle/>
              <a:p>
                <a:pPr>
                  <a:defRPr/>
                </a:pPr>
                <a:endParaRPr lang="zh-TW" altLang="en-US">
                  <a:latin typeface="Arial" charset="0"/>
                </a:endParaRPr>
              </a:p>
            </p:txBody>
          </p:sp>
          <p:sp>
            <p:nvSpPr>
              <p:cNvPr id="26" name="Freeform 3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p:spPr>
            <p:txBody>
              <a:bodyPr/>
              <a:lstStyle/>
              <a:p>
                <a:pPr>
                  <a:defRPr/>
                </a:pPr>
                <a:endParaRPr lang="zh-TW" altLang="en-US">
                  <a:latin typeface="Arial" charset="0"/>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p:spPr>
          <p:txBody>
            <a:bodyPr/>
            <a:lstStyle/>
            <a:p>
              <a:pPr>
                <a:defRPr/>
              </a:pPr>
              <a:endParaRPr lang="zh-TW" altLang="en-US">
                <a:latin typeface="Arial" charset="0"/>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1517727 h 237"/>
                <a:gd name="T4" fmla="*/ 359647 w 257"/>
                <a:gd name="T5" fmla="*/ 3009543 h 237"/>
                <a:gd name="T6" fmla="*/ 714470 w 257"/>
                <a:gd name="T7" fmla="*/ 4519406 h 237"/>
                <a:gd name="T8" fmla="*/ 1315395 w 257"/>
                <a:gd name="T9" fmla="*/ 5895994 h 237"/>
                <a:gd name="T10" fmla="*/ 2170188 w 257"/>
                <a:gd name="T11" fmla="*/ 7175413 h 237"/>
                <a:gd name="T12" fmla="*/ 3259149 w 257"/>
                <a:gd name="T13" fmla="*/ 8490632 h 237"/>
                <a:gd name="T14" fmla="*/ 4571826 w 257"/>
                <a:gd name="T15" fmla="*/ 9693233 h 237"/>
                <a:gd name="T16" fmla="*/ 6112531 w 257"/>
                <a:gd name="T17" fmla="*/ 10704413 h 237"/>
                <a:gd name="T18" fmla="*/ 8057367 w 257"/>
                <a:gd name="T19" fmla="*/ 11677076 h 237"/>
                <a:gd name="T20" fmla="*/ 10305642 w 257"/>
                <a:gd name="T21" fmla="*/ 12510651 h 237"/>
                <a:gd name="T22" fmla="*/ 12714349 w 257"/>
                <a:gd name="T23" fmla="*/ 13183711 h 237"/>
                <a:gd name="T24" fmla="*/ 15682712 w 257"/>
                <a:gd name="T25" fmla="*/ 13715462 h 237"/>
                <a:gd name="T26" fmla="*/ 18941509 w 257"/>
                <a:gd name="T27" fmla="*/ 14079384 h 237"/>
                <a:gd name="T28" fmla="*/ 22529192 w 257"/>
                <a:gd name="T29" fmla="*/ 14271789 h 237"/>
                <a:gd name="T30" fmla="*/ 26367083 w 257"/>
                <a:gd name="T31" fmla="*/ 14194221 h 237"/>
                <a:gd name="T32" fmla="*/ 30805655 w 257"/>
                <a:gd name="T33" fmla="*/ 13956695 h 237"/>
                <a:gd name="T34" fmla="*/ 26863086 w 257"/>
                <a:gd name="T35" fmla="*/ 13664426 h 237"/>
                <a:gd name="T36" fmla="*/ 23379385 w 257"/>
                <a:gd name="T37" fmla="*/ 13234496 h 237"/>
                <a:gd name="T38" fmla="*/ 20346876 w 257"/>
                <a:gd name="T39" fmla="*/ 12753861 h 237"/>
                <a:gd name="T40" fmla="*/ 17730972 w 257"/>
                <a:gd name="T41" fmla="*/ 12272675 h 237"/>
                <a:gd name="T42" fmla="*/ 15329615 w 257"/>
                <a:gd name="T43" fmla="*/ 11627244 h 237"/>
                <a:gd name="T44" fmla="*/ 13428819 w 257"/>
                <a:gd name="T45" fmla="*/ 10943890 h 237"/>
                <a:gd name="T46" fmla="*/ 11625629 w 257"/>
                <a:gd name="T47" fmla="*/ 10173886 h 237"/>
                <a:gd name="T48" fmla="*/ 10087224 w 257"/>
                <a:gd name="T49" fmla="*/ 9340371 h 237"/>
                <a:gd name="T50" fmla="*/ 8636111 w 257"/>
                <a:gd name="T51" fmla="*/ 8490632 h 237"/>
                <a:gd name="T52" fmla="*/ 7323413 w 257"/>
                <a:gd name="T53" fmla="*/ 7530207 h 237"/>
                <a:gd name="T54" fmla="*/ 6246580 w 257"/>
                <a:gd name="T55" fmla="*/ 6453421 h 237"/>
                <a:gd name="T56" fmla="*/ 5153434 w 257"/>
                <a:gd name="T57" fmla="*/ 5289335 h 237"/>
                <a:gd name="T58" fmla="*/ 3942513 w 257"/>
                <a:gd name="T59" fmla="*/ 4163318 h 237"/>
                <a:gd name="T60" fmla="*/ 2763755 w 257"/>
                <a:gd name="T61" fmla="*/ 2837065 h 237"/>
                <a:gd name="T62" fmla="*/ 1448368 w 257"/>
                <a:gd name="T63" fmla="*/ 144083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p:spPr>
          <p:txBody>
            <a:bodyPr/>
            <a:lstStyle/>
            <a:p>
              <a:pPr>
                <a:defRPr/>
              </a:pPr>
              <a:endParaRPr lang="zh-TW" altLang="en-US">
                <a:latin typeface="Arial" charset="0"/>
              </a:endParaRPr>
            </a:p>
          </p:txBody>
        </p:sp>
        <p:sp>
          <p:nvSpPr>
            <p:cNvPr id="19" name="Freeform 39"/>
            <p:cNvSpPr>
              <a:spLocks/>
            </p:cNvSpPr>
            <p:nvPr userDrawn="1"/>
          </p:nvSpPr>
          <p:spPr bwMode="ltGray">
            <a:xfrm rot="9832527" flipV="1">
              <a:off x="1997" y="858"/>
              <a:ext cx="330" cy="278"/>
            </a:xfrm>
            <a:custGeom>
              <a:avLst/>
              <a:gdLst>
                <a:gd name="T0" fmla="*/ 9729685 w 124"/>
                <a:gd name="T1" fmla="*/ 0 h 110"/>
                <a:gd name="T2" fmla="*/ 15648419 w 124"/>
                <a:gd name="T3" fmla="*/ 7335907 h 110"/>
                <a:gd name="T4" fmla="*/ 15127503 w 124"/>
                <a:gd name="T5" fmla="*/ 7250970 h 110"/>
                <a:gd name="T6" fmla="*/ 13506895 w 124"/>
                <a:gd name="T7" fmla="*/ 7121160 h 110"/>
                <a:gd name="T8" fmla="*/ 11242451 w 124"/>
                <a:gd name="T9" fmla="*/ 6846614 h 110"/>
                <a:gd name="T10" fmla="*/ 8590336 w 124"/>
                <a:gd name="T11" fmla="*/ 6716796 h 110"/>
                <a:gd name="T12" fmla="*/ 5684274 w 124"/>
                <a:gd name="T13" fmla="*/ 6578415 h 110"/>
                <a:gd name="T14" fmla="*/ 3172902 w 124"/>
                <a:gd name="T15" fmla="*/ 6666774 h 110"/>
                <a:gd name="T16" fmla="*/ 1137507 w 124"/>
                <a:gd name="T17" fmla="*/ 6931538 h 110"/>
                <a:gd name="T18" fmla="*/ 0 w 124"/>
                <a:gd name="T19" fmla="*/ 7474275 h 110"/>
                <a:gd name="T20" fmla="*/ 516205 w 124"/>
                <a:gd name="T21" fmla="*/ 6666774 h 110"/>
                <a:gd name="T22" fmla="*/ 999307 w 124"/>
                <a:gd name="T23" fmla="*/ 6047683 h 110"/>
                <a:gd name="T24" fmla="*/ 2027930 w 124"/>
                <a:gd name="T25" fmla="*/ 5560425 h 110"/>
                <a:gd name="T26" fmla="*/ 3172902 w 124"/>
                <a:gd name="T27" fmla="*/ 5155533 h 110"/>
                <a:gd name="T28" fmla="*/ 4546673 w 124"/>
                <a:gd name="T29" fmla="*/ 4891496 h 110"/>
                <a:gd name="T30" fmla="*/ 5932982 w 124"/>
                <a:gd name="T31" fmla="*/ 4803264 h 110"/>
                <a:gd name="T32" fmla="*/ 7445590 w 124"/>
                <a:gd name="T33" fmla="*/ 4803264 h 110"/>
                <a:gd name="T34" fmla="*/ 9105876 w 124"/>
                <a:gd name="T35" fmla="*/ 5025722 h 110"/>
                <a:gd name="T36" fmla="*/ 9193566 w 124"/>
                <a:gd name="T37" fmla="*/ 4803264 h 110"/>
                <a:gd name="T38" fmla="*/ 8819511 w 124"/>
                <a:gd name="T39" fmla="*/ 3814635 h 110"/>
                <a:gd name="T40" fmla="*/ 8444013 w 124"/>
                <a:gd name="T41" fmla="*/ 2582665 h 110"/>
                <a:gd name="T42" fmla="*/ 8195305 w 124"/>
                <a:gd name="T43" fmla="*/ 2039959 h 110"/>
                <a:gd name="T44" fmla="*/ 7968220 w 124"/>
                <a:gd name="T45" fmla="*/ 2039959 h 110"/>
                <a:gd name="T46" fmla="*/ 7681913 w 124"/>
                <a:gd name="T47" fmla="*/ 1955808 h 110"/>
                <a:gd name="T48" fmla="*/ 7445590 w 124"/>
                <a:gd name="T49" fmla="*/ 1776018 h 110"/>
                <a:gd name="T50" fmla="*/ 7218675 w 124"/>
                <a:gd name="T51" fmla="*/ 1564657 h 110"/>
                <a:gd name="T52" fmla="*/ 7218675 w 124"/>
                <a:gd name="T53" fmla="*/ 1286678 h 110"/>
                <a:gd name="T54" fmla="*/ 7445590 w 124"/>
                <a:gd name="T55" fmla="*/ 933878 h 110"/>
                <a:gd name="T56" fmla="*/ 8336311 w 124"/>
                <a:gd name="T57" fmla="*/ 542535 h 110"/>
                <a:gd name="T58" fmla="*/ 972968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p:spPr>
          <p:txBody>
            <a:bodyPr/>
            <a:lstStyle/>
            <a:p>
              <a:pPr>
                <a:defRPr/>
              </a:pPr>
              <a:endParaRPr lang="zh-TW" altLang="en-US">
                <a:latin typeface="Arial" charset="0"/>
              </a:endParaRPr>
            </a:p>
          </p:txBody>
        </p:sp>
        <p:sp>
          <p:nvSpPr>
            <p:cNvPr id="20" name="Freeform 40"/>
            <p:cNvSpPr>
              <a:spLocks/>
            </p:cNvSpPr>
            <p:nvPr userDrawn="1"/>
          </p:nvSpPr>
          <p:spPr bwMode="ltGray">
            <a:xfrm rot="9832527" flipV="1">
              <a:off x="2224" y="808"/>
              <a:ext cx="123" cy="233"/>
            </a:xfrm>
            <a:custGeom>
              <a:avLst/>
              <a:gdLst>
                <a:gd name="T0" fmla="*/ 4149501 w 46"/>
                <a:gd name="T1" fmla="*/ 0 h 94"/>
                <a:gd name="T2" fmla="*/ 2655311 w 46"/>
                <a:gd name="T3" fmla="*/ 2041995 h 94"/>
                <a:gd name="T4" fmla="*/ 1999646 w 46"/>
                <a:gd name="T5" fmla="*/ 3344770 h 94"/>
                <a:gd name="T6" fmla="*/ 1461208 w 46"/>
                <a:gd name="T7" fmla="*/ 4256526 h 94"/>
                <a:gd name="T8" fmla="*/ 0 w 46"/>
                <a:gd name="T9" fmla="*/ 5061541 h 94"/>
                <a:gd name="T10" fmla="*/ 1606792 w 46"/>
                <a:gd name="T11" fmla="*/ 4729642 h 94"/>
                <a:gd name="T12" fmla="*/ 3102047 w 46"/>
                <a:gd name="T13" fmla="*/ 4299185 h 94"/>
                <a:gd name="T14" fmla="*/ 4296422 w 46"/>
                <a:gd name="T15" fmla="*/ 3712149 h 94"/>
                <a:gd name="T16" fmla="*/ 5346880 w 46"/>
                <a:gd name="T17" fmla="*/ 3066709 h 94"/>
                <a:gd name="T18" fmla="*/ 5994916 w 46"/>
                <a:gd name="T19" fmla="*/ 2362942 h 94"/>
                <a:gd name="T20" fmla="*/ 6149144 w 46"/>
                <a:gd name="T21" fmla="*/ 1603345 h 94"/>
                <a:gd name="T22" fmla="*/ 5590366 w 46"/>
                <a:gd name="T23" fmla="*/ 804817 h 94"/>
                <a:gd name="T24" fmla="*/ 414950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p:spPr>
          <p:txBody>
            <a:bodyPr/>
            <a:lstStyle/>
            <a:p>
              <a:pPr>
                <a:defRPr/>
              </a:pPr>
              <a:endParaRPr lang="zh-TW" altLang="en-US">
                <a:latin typeface="Arial" charset="0"/>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p:spPr>
          <p:txBody>
            <a:bodyPr/>
            <a:lstStyle/>
            <a:p>
              <a:pPr>
                <a:defRPr/>
              </a:pPr>
              <a:endParaRPr lang="zh-TW" altLang="en-US">
                <a:latin typeface="Arial" charset="0"/>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86524 w 149"/>
                <a:gd name="T3" fmla="*/ 8994545 h 704"/>
                <a:gd name="T4" fmla="*/ 1810765 w 149"/>
                <a:gd name="T5" fmla="*/ 20781356 h 704"/>
                <a:gd name="T6" fmla="*/ 3176775 w 149"/>
                <a:gd name="T7" fmla="*/ 35317232 h 704"/>
                <a:gd name="T8" fmla="*/ 4644643 w 149"/>
                <a:gd name="T9" fmla="*/ 54691710 h 704"/>
                <a:gd name="T10" fmla="*/ 6586786 w 149"/>
                <a:gd name="T11" fmla="*/ 78278383 h 704"/>
                <a:gd name="T12" fmla="*/ 8296201 w 149"/>
                <a:gd name="T13" fmla="*/ 103635246 h 704"/>
                <a:gd name="T14" fmla="*/ 9971230 w 149"/>
                <a:gd name="T15" fmla="*/ 133153658 h 704"/>
                <a:gd name="T16" fmla="*/ 11343908 w 149"/>
                <a:gd name="T17" fmla="*/ 167064015 h 704"/>
                <a:gd name="T18" fmla="*/ 12677201 w 149"/>
                <a:gd name="T19" fmla="*/ 202810396 h 704"/>
                <a:gd name="T20" fmla="*/ 13622992 w 149"/>
                <a:gd name="T21" fmla="*/ 243940336 h 704"/>
                <a:gd name="T22" fmla="*/ 14049230 w 149"/>
                <a:gd name="T23" fmla="*/ 289654270 h 704"/>
                <a:gd name="T24" fmla="*/ 14276617 w 149"/>
                <a:gd name="T25" fmla="*/ 337194901 h 704"/>
                <a:gd name="T26" fmla="*/ 13622992 w 149"/>
                <a:gd name="T27" fmla="*/ 390524792 h 704"/>
                <a:gd name="T28" fmla="*/ 12336935 w 149"/>
                <a:gd name="T29" fmla="*/ 446761889 h 704"/>
                <a:gd name="T30" fmla="*/ 10447377 w 149"/>
                <a:gd name="T31" fmla="*/ 505478638 h 704"/>
                <a:gd name="T32" fmla="*/ 7612344 w 149"/>
                <a:gd name="T33" fmla="*/ 570738312 h 704"/>
                <a:gd name="T34" fmla="*/ 4429550 w 149"/>
                <a:gd name="T35" fmla="*/ 644448304 h 704"/>
                <a:gd name="T36" fmla="*/ 2361184 w 149"/>
                <a:gd name="T37" fmla="*/ 712885820 h 704"/>
                <a:gd name="T38" fmla="*/ 1124220 w 149"/>
                <a:gd name="T39" fmla="*/ 776182781 h 704"/>
                <a:gd name="T40" fmla="*/ 686524 w 149"/>
                <a:gd name="T41" fmla="*/ 836862093 h 704"/>
                <a:gd name="T42" fmla="*/ 686524 w 149"/>
                <a:gd name="T43" fmla="*/ 894783365 h 704"/>
                <a:gd name="T44" fmla="*/ 895207 w 149"/>
                <a:gd name="T45" fmla="*/ 947699825 h 704"/>
                <a:gd name="T46" fmla="*/ 1373039 w 149"/>
                <a:gd name="T47" fmla="*/ 995206246 h 704"/>
                <a:gd name="T48" fmla="*/ 1593251 w 149"/>
                <a:gd name="T49" fmla="*/ 1040955510 h 704"/>
                <a:gd name="T50" fmla="*/ 4644643 w 149"/>
                <a:gd name="T51" fmla="*/ 1017374110 h 704"/>
                <a:gd name="T52" fmla="*/ 4429550 w 149"/>
                <a:gd name="T53" fmla="*/ 1005587260 h 704"/>
                <a:gd name="T54" fmla="*/ 4089521 w 149"/>
                <a:gd name="T55" fmla="*/ 971246244 h 704"/>
                <a:gd name="T56" fmla="*/ 3731564 w 149"/>
                <a:gd name="T57" fmla="*/ 919716296 h 704"/>
                <a:gd name="T58" fmla="*/ 3960965 w 149"/>
                <a:gd name="T59" fmla="*/ 850436196 h 704"/>
                <a:gd name="T60" fmla="*/ 4644643 w 149"/>
                <a:gd name="T61" fmla="*/ 767617280 h 704"/>
                <a:gd name="T62" fmla="*/ 6586786 w 149"/>
                <a:gd name="T63" fmla="*/ 672976684 h 704"/>
                <a:gd name="T64" fmla="*/ 9760857 w 149"/>
                <a:gd name="T65" fmla="*/ 570738312 h 704"/>
                <a:gd name="T66" fmla="*/ 14618350 w 149"/>
                <a:gd name="T67" fmla="*/ 462962684 h 704"/>
                <a:gd name="T68" fmla="*/ 16200080 w 149"/>
                <a:gd name="T69" fmla="*/ 412835596 h 704"/>
                <a:gd name="T70" fmla="*/ 16898066 w 149"/>
                <a:gd name="T71" fmla="*/ 347575572 h 704"/>
                <a:gd name="T72" fmla="*/ 16328781 w 149"/>
                <a:gd name="T73" fmla="*/ 271936031 h 704"/>
                <a:gd name="T74" fmla="*/ 14875920 w 149"/>
                <a:gd name="T75" fmla="*/ 198229806 h 704"/>
                <a:gd name="T76" fmla="*/ 12336935 w 149"/>
                <a:gd name="T77" fmla="*/ 125767751 h 704"/>
                <a:gd name="T78" fmla="*/ 9194214 w 149"/>
                <a:gd name="T79" fmla="*/ 65128558 h 704"/>
                <a:gd name="T80" fmla="*/ 4986524 w 149"/>
                <a:gd name="T81" fmla="*/ 2078135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p:spPr>
          <p:txBody>
            <a:bodyPr/>
            <a:lstStyle/>
            <a:p>
              <a:pPr>
                <a:defRPr/>
              </a:pPr>
              <a:endParaRPr lang="zh-TW" altLang="en-US">
                <a:latin typeface="Arial" charset="0"/>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p:spPr>
          <p:txBody>
            <a:bodyPr/>
            <a:lstStyle/>
            <a:p>
              <a:pPr>
                <a:defRPr/>
              </a:pPr>
              <a:endParaRPr lang="zh-TW" altLang="en-US">
                <a:latin typeface="Arial" charset="0"/>
              </a:endParaRPr>
            </a:p>
          </p:txBody>
        </p:sp>
      </p:grpSp>
      <p:sp>
        <p:nvSpPr>
          <p:cNvPr id="22575" name="Rectangle 47"/>
          <p:cNvSpPr>
            <a:spLocks noGrp="1" noChangeArrowheads="1"/>
          </p:cNvSpPr>
          <p:nvPr>
            <p:ph type="ctrTitle"/>
          </p:nvPr>
        </p:nvSpPr>
        <p:spPr>
          <a:xfrm>
            <a:off x="2455863" y="596900"/>
            <a:ext cx="6192837" cy="3581400"/>
          </a:xfrm>
        </p:spPr>
        <p:txBody>
          <a:bodyPr/>
          <a:lstStyle>
            <a:lvl1pPr>
              <a:defRPr sz="5200" b="1"/>
            </a:lvl1pPr>
          </a:lstStyle>
          <a:p>
            <a:r>
              <a:rPr lang="zh-TW" altLang="en-US"/>
              <a:t>按一下以編輯母片標題樣式</a:t>
            </a:r>
          </a:p>
        </p:txBody>
      </p:sp>
      <p:sp>
        <p:nvSpPr>
          <p:cNvPr id="225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zh-TW" altLang="en-US"/>
              <a:t>按一下以編輯母片副標題樣式</a:t>
            </a:r>
          </a:p>
        </p:txBody>
      </p:sp>
      <p:sp>
        <p:nvSpPr>
          <p:cNvPr id="46" name="Rectangle 44"/>
          <p:cNvSpPr>
            <a:spLocks noGrp="1" noChangeArrowheads="1"/>
          </p:cNvSpPr>
          <p:nvPr>
            <p:ph type="dt" sz="half" idx="10"/>
          </p:nvPr>
        </p:nvSpPr>
        <p:spPr>
          <a:xfrm>
            <a:off x="457200" y="6248400"/>
            <a:ext cx="2133600" cy="457200"/>
          </a:xfrm>
        </p:spPr>
        <p:txBody>
          <a:bodyPr/>
          <a:lstStyle>
            <a:lvl1pPr>
              <a:defRPr>
                <a:latin typeface="Arial" charset="0"/>
              </a:defRPr>
            </a:lvl1pPr>
          </a:lstStyle>
          <a:p>
            <a:pPr>
              <a:defRPr/>
            </a:pPr>
            <a:endParaRPr lang="en-US" altLang="zh-TW"/>
          </a:p>
        </p:txBody>
      </p:sp>
      <p:sp>
        <p:nvSpPr>
          <p:cNvPr id="47" name="Rectangle 45"/>
          <p:cNvSpPr>
            <a:spLocks noGrp="1" noChangeArrowheads="1"/>
          </p:cNvSpPr>
          <p:nvPr>
            <p:ph type="ftr" sz="quarter" idx="11"/>
          </p:nvPr>
        </p:nvSpPr>
        <p:spPr/>
        <p:txBody>
          <a:bodyPr/>
          <a:lstStyle>
            <a:lvl1pPr>
              <a:defRPr>
                <a:latin typeface="Arial" charset="0"/>
              </a:defRPr>
            </a:lvl1pPr>
          </a:lstStyle>
          <a:p>
            <a:pPr>
              <a:defRPr/>
            </a:pPr>
            <a:endParaRPr lang="en-US" altLang="zh-TW"/>
          </a:p>
        </p:txBody>
      </p:sp>
      <p:sp>
        <p:nvSpPr>
          <p:cNvPr id="48" name="Rectangle 46"/>
          <p:cNvSpPr>
            <a:spLocks noGrp="1" noChangeArrowheads="1"/>
          </p:cNvSpPr>
          <p:nvPr>
            <p:ph type="sldNum" sz="quarter" idx="12"/>
          </p:nvPr>
        </p:nvSpPr>
        <p:spPr/>
        <p:txBody>
          <a:bodyPr/>
          <a:lstStyle>
            <a:lvl1pPr>
              <a:defRPr>
                <a:latin typeface="Arial" charset="0"/>
              </a:defRPr>
            </a:lvl1pPr>
          </a:lstStyle>
          <a:p>
            <a:pPr>
              <a:defRPr/>
            </a:pPr>
            <a:fld id="{04C3F19C-01F0-4C9F-80FB-4309AAD72BE2}" type="slidenum">
              <a:rPr lang="en-US" altLang="zh-TW"/>
              <a:pPr>
                <a:defRPr/>
              </a:pPr>
              <a:t>‹#›</a:t>
            </a:fld>
            <a:endParaRPr lang="en-US" altLang="zh-TW"/>
          </a:p>
        </p:txBody>
      </p:sp>
    </p:spTree>
    <p:extLst>
      <p:ext uri="{BB962C8B-B14F-4D97-AF65-F5344CB8AC3E}">
        <p14:creationId xmlns:p14="http://schemas.microsoft.com/office/powerpoint/2010/main" val="216375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7"/>
          <p:cNvSpPr>
            <a:spLocks noGrp="1" noChangeArrowheads="1"/>
          </p:cNvSpPr>
          <p:nvPr>
            <p:ph type="dt" sz="half" idx="10"/>
          </p:nvPr>
        </p:nvSpPr>
        <p:spPr/>
        <p:txBody>
          <a:bodyPr/>
          <a:lstStyle>
            <a:lvl1pPr>
              <a:defRPr>
                <a:latin typeface="Arial" charset="0"/>
              </a:defRPr>
            </a:lvl1pPr>
          </a:lstStyle>
          <a:p>
            <a:pPr>
              <a:defRPr/>
            </a:pPr>
            <a:endParaRPr lang="en-US" altLang="zh-TW"/>
          </a:p>
        </p:txBody>
      </p:sp>
      <p:sp>
        <p:nvSpPr>
          <p:cNvPr id="5" name="Rectangle 48"/>
          <p:cNvSpPr>
            <a:spLocks noGrp="1" noChangeArrowheads="1"/>
          </p:cNvSpPr>
          <p:nvPr>
            <p:ph type="ftr" sz="quarter" idx="11"/>
          </p:nvPr>
        </p:nvSpPr>
        <p:spPr/>
        <p:txBody>
          <a:bodyPr/>
          <a:lstStyle>
            <a:lvl1pPr>
              <a:defRPr>
                <a:latin typeface="Arial" charset="0"/>
              </a:defRPr>
            </a:lvl1pPr>
          </a:lstStyle>
          <a:p>
            <a:pPr>
              <a:defRPr/>
            </a:pPr>
            <a:endParaRPr lang="en-US" altLang="zh-TW"/>
          </a:p>
        </p:txBody>
      </p:sp>
      <p:sp>
        <p:nvSpPr>
          <p:cNvPr id="6" name="Rectangle 49"/>
          <p:cNvSpPr>
            <a:spLocks noGrp="1" noChangeArrowheads="1"/>
          </p:cNvSpPr>
          <p:nvPr>
            <p:ph type="sldNum" sz="quarter" idx="12"/>
          </p:nvPr>
        </p:nvSpPr>
        <p:spPr/>
        <p:txBody>
          <a:bodyPr/>
          <a:lstStyle>
            <a:lvl1pPr>
              <a:defRPr>
                <a:latin typeface="Arial" charset="0"/>
              </a:defRPr>
            </a:lvl1pPr>
          </a:lstStyle>
          <a:p>
            <a:pPr>
              <a:defRPr/>
            </a:pPr>
            <a:fld id="{89E33D89-5396-4235-9D54-8711E370F522}" type="slidenum">
              <a:rPr lang="en-US" altLang="zh-TW"/>
              <a:pPr>
                <a:defRPr/>
              </a:pPr>
              <a:t>‹#›</a:t>
            </a:fld>
            <a:endParaRPr lang="en-US" altLang="zh-TW"/>
          </a:p>
        </p:txBody>
      </p:sp>
    </p:spTree>
    <p:extLst>
      <p:ext uri="{BB962C8B-B14F-4D97-AF65-F5344CB8AC3E}">
        <p14:creationId xmlns:p14="http://schemas.microsoft.com/office/powerpoint/2010/main" val="304971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6225" y="103188"/>
            <a:ext cx="2060575" cy="59531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42913" y="103188"/>
            <a:ext cx="6030912" cy="59531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7"/>
          <p:cNvSpPr>
            <a:spLocks noGrp="1" noChangeArrowheads="1"/>
          </p:cNvSpPr>
          <p:nvPr>
            <p:ph type="dt" sz="half" idx="10"/>
          </p:nvPr>
        </p:nvSpPr>
        <p:spPr/>
        <p:txBody>
          <a:bodyPr/>
          <a:lstStyle>
            <a:lvl1pPr>
              <a:defRPr>
                <a:latin typeface="Arial" charset="0"/>
              </a:defRPr>
            </a:lvl1pPr>
          </a:lstStyle>
          <a:p>
            <a:pPr>
              <a:defRPr/>
            </a:pPr>
            <a:endParaRPr lang="en-US" altLang="zh-TW"/>
          </a:p>
        </p:txBody>
      </p:sp>
      <p:sp>
        <p:nvSpPr>
          <p:cNvPr id="5" name="Rectangle 48"/>
          <p:cNvSpPr>
            <a:spLocks noGrp="1" noChangeArrowheads="1"/>
          </p:cNvSpPr>
          <p:nvPr>
            <p:ph type="ftr" sz="quarter" idx="11"/>
          </p:nvPr>
        </p:nvSpPr>
        <p:spPr/>
        <p:txBody>
          <a:bodyPr/>
          <a:lstStyle>
            <a:lvl1pPr>
              <a:defRPr>
                <a:latin typeface="Arial" charset="0"/>
              </a:defRPr>
            </a:lvl1pPr>
          </a:lstStyle>
          <a:p>
            <a:pPr>
              <a:defRPr/>
            </a:pPr>
            <a:endParaRPr lang="en-US" altLang="zh-TW"/>
          </a:p>
        </p:txBody>
      </p:sp>
      <p:sp>
        <p:nvSpPr>
          <p:cNvPr id="6" name="Rectangle 49"/>
          <p:cNvSpPr>
            <a:spLocks noGrp="1" noChangeArrowheads="1"/>
          </p:cNvSpPr>
          <p:nvPr>
            <p:ph type="sldNum" sz="quarter" idx="12"/>
          </p:nvPr>
        </p:nvSpPr>
        <p:spPr/>
        <p:txBody>
          <a:bodyPr/>
          <a:lstStyle>
            <a:lvl1pPr>
              <a:defRPr>
                <a:latin typeface="Arial" charset="0"/>
              </a:defRPr>
            </a:lvl1pPr>
          </a:lstStyle>
          <a:p>
            <a:pPr>
              <a:defRPr/>
            </a:pPr>
            <a:fld id="{D8819952-E0CD-4AF8-B570-9F361D48FC10}" type="slidenum">
              <a:rPr lang="en-US" altLang="zh-TW"/>
              <a:pPr>
                <a:defRPr/>
              </a:pPr>
              <a:t>‹#›</a:t>
            </a:fld>
            <a:endParaRPr lang="en-US" altLang="zh-TW"/>
          </a:p>
        </p:txBody>
      </p:sp>
    </p:spTree>
    <p:extLst>
      <p:ext uri="{BB962C8B-B14F-4D97-AF65-F5344CB8AC3E}">
        <p14:creationId xmlns:p14="http://schemas.microsoft.com/office/powerpoint/2010/main" val="110086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131445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4561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4561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7"/>
          <p:cNvSpPr>
            <a:spLocks noGrp="1" noChangeArrowheads="1"/>
          </p:cNvSpPr>
          <p:nvPr>
            <p:ph type="dt" sz="half" idx="10"/>
          </p:nvPr>
        </p:nvSpPr>
        <p:spPr/>
        <p:txBody>
          <a:bodyPr/>
          <a:lstStyle>
            <a:lvl1pPr>
              <a:defRPr>
                <a:latin typeface="Arial" charset="0"/>
              </a:defRPr>
            </a:lvl1pPr>
          </a:lstStyle>
          <a:p>
            <a:pPr>
              <a:defRPr/>
            </a:pPr>
            <a:endParaRPr lang="en-US" altLang="zh-TW"/>
          </a:p>
        </p:txBody>
      </p:sp>
      <p:sp>
        <p:nvSpPr>
          <p:cNvPr id="6" name="Rectangle 48"/>
          <p:cNvSpPr>
            <a:spLocks noGrp="1" noChangeArrowheads="1"/>
          </p:cNvSpPr>
          <p:nvPr>
            <p:ph type="ftr" sz="quarter" idx="11"/>
          </p:nvPr>
        </p:nvSpPr>
        <p:spPr/>
        <p:txBody>
          <a:bodyPr/>
          <a:lstStyle>
            <a:lvl1pPr>
              <a:defRPr>
                <a:latin typeface="Arial" charset="0"/>
              </a:defRPr>
            </a:lvl1pPr>
          </a:lstStyle>
          <a:p>
            <a:pPr>
              <a:defRPr/>
            </a:pPr>
            <a:endParaRPr lang="en-US" altLang="zh-TW"/>
          </a:p>
        </p:txBody>
      </p:sp>
      <p:sp>
        <p:nvSpPr>
          <p:cNvPr id="7" name="Rectangle 49"/>
          <p:cNvSpPr>
            <a:spLocks noGrp="1" noChangeArrowheads="1"/>
          </p:cNvSpPr>
          <p:nvPr>
            <p:ph type="sldNum" sz="quarter" idx="12"/>
          </p:nvPr>
        </p:nvSpPr>
        <p:spPr/>
        <p:txBody>
          <a:bodyPr/>
          <a:lstStyle>
            <a:lvl1pPr>
              <a:defRPr>
                <a:latin typeface="Arial" charset="0"/>
              </a:defRPr>
            </a:lvl1pPr>
          </a:lstStyle>
          <a:p>
            <a:pPr>
              <a:defRPr/>
            </a:pPr>
            <a:fld id="{128362AB-C5C8-493B-ADEB-390CBDB5B0E3}" type="slidenum">
              <a:rPr lang="en-US" altLang="zh-TW"/>
              <a:pPr>
                <a:defRPr/>
              </a:pPr>
              <a:t>‹#›</a:t>
            </a:fld>
            <a:endParaRPr lang="en-US" altLang="zh-TW"/>
          </a:p>
        </p:txBody>
      </p:sp>
    </p:spTree>
    <p:extLst>
      <p:ext uri="{BB962C8B-B14F-4D97-AF65-F5344CB8AC3E}">
        <p14:creationId xmlns:p14="http://schemas.microsoft.com/office/powerpoint/2010/main" val="721465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131445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4561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510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03663"/>
            <a:ext cx="4038600" cy="21526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7"/>
          <p:cNvSpPr>
            <a:spLocks noGrp="1" noChangeArrowheads="1"/>
          </p:cNvSpPr>
          <p:nvPr>
            <p:ph type="dt" sz="half" idx="10"/>
          </p:nvPr>
        </p:nvSpPr>
        <p:spPr/>
        <p:txBody>
          <a:bodyPr/>
          <a:lstStyle>
            <a:lvl1pPr>
              <a:defRPr>
                <a:latin typeface="Arial" charset="0"/>
              </a:defRPr>
            </a:lvl1pPr>
          </a:lstStyle>
          <a:p>
            <a:pPr>
              <a:defRPr/>
            </a:pPr>
            <a:endParaRPr lang="en-US" altLang="zh-TW"/>
          </a:p>
        </p:txBody>
      </p:sp>
      <p:sp>
        <p:nvSpPr>
          <p:cNvPr id="7" name="Rectangle 48"/>
          <p:cNvSpPr>
            <a:spLocks noGrp="1" noChangeArrowheads="1"/>
          </p:cNvSpPr>
          <p:nvPr>
            <p:ph type="ftr" sz="quarter" idx="11"/>
          </p:nvPr>
        </p:nvSpPr>
        <p:spPr/>
        <p:txBody>
          <a:bodyPr/>
          <a:lstStyle>
            <a:lvl1pPr>
              <a:defRPr>
                <a:latin typeface="Arial" charset="0"/>
              </a:defRPr>
            </a:lvl1pPr>
          </a:lstStyle>
          <a:p>
            <a:pPr>
              <a:defRPr/>
            </a:pPr>
            <a:endParaRPr lang="en-US" altLang="zh-TW"/>
          </a:p>
        </p:txBody>
      </p:sp>
      <p:sp>
        <p:nvSpPr>
          <p:cNvPr id="8" name="Rectangle 49"/>
          <p:cNvSpPr>
            <a:spLocks noGrp="1" noChangeArrowheads="1"/>
          </p:cNvSpPr>
          <p:nvPr>
            <p:ph type="sldNum" sz="quarter" idx="12"/>
          </p:nvPr>
        </p:nvSpPr>
        <p:spPr/>
        <p:txBody>
          <a:bodyPr/>
          <a:lstStyle>
            <a:lvl1pPr>
              <a:defRPr>
                <a:latin typeface="Arial" charset="0"/>
              </a:defRPr>
            </a:lvl1pPr>
          </a:lstStyle>
          <a:p>
            <a:pPr>
              <a:defRPr/>
            </a:pPr>
            <a:fld id="{F7EAEC97-5F6F-495A-BA06-06B588944768}" type="slidenum">
              <a:rPr lang="en-US" altLang="zh-TW"/>
              <a:pPr>
                <a:defRPr/>
              </a:pPr>
              <a:t>‹#›</a:t>
            </a:fld>
            <a:endParaRPr lang="en-US" altLang="zh-TW"/>
          </a:p>
        </p:txBody>
      </p:sp>
    </p:spTree>
    <p:extLst>
      <p:ext uri="{BB962C8B-B14F-4D97-AF65-F5344CB8AC3E}">
        <p14:creationId xmlns:p14="http://schemas.microsoft.com/office/powerpoint/2010/main" val="205612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7"/>
          <p:cNvSpPr>
            <a:spLocks noGrp="1" noChangeArrowheads="1"/>
          </p:cNvSpPr>
          <p:nvPr>
            <p:ph type="dt" sz="half" idx="10"/>
          </p:nvPr>
        </p:nvSpPr>
        <p:spPr/>
        <p:txBody>
          <a:bodyPr/>
          <a:lstStyle>
            <a:lvl1pPr>
              <a:defRPr>
                <a:latin typeface="Arial" charset="0"/>
              </a:defRPr>
            </a:lvl1pPr>
          </a:lstStyle>
          <a:p>
            <a:pPr>
              <a:defRPr/>
            </a:pPr>
            <a:endParaRPr lang="en-US" altLang="zh-TW"/>
          </a:p>
        </p:txBody>
      </p:sp>
      <p:sp>
        <p:nvSpPr>
          <p:cNvPr id="5" name="Rectangle 48"/>
          <p:cNvSpPr>
            <a:spLocks noGrp="1" noChangeArrowheads="1"/>
          </p:cNvSpPr>
          <p:nvPr>
            <p:ph type="ftr" sz="quarter" idx="11"/>
          </p:nvPr>
        </p:nvSpPr>
        <p:spPr/>
        <p:txBody>
          <a:bodyPr/>
          <a:lstStyle>
            <a:lvl1pPr>
              <a:defRPr>
                <a:latin typeface="Arial" charset="0"/>
              </a:defRPr>
            </a:lvl1pPr>
          </a:lstStyle>
          <a:p>
            <a:pPr>
              <a:defRPr/>
            </a:pPr>
            <a:endParaRPr lang="en-US" altLang="zh-TW"/>
          </a:p>
        </p:txBody>
      </p:sp>
      <p:sp>
        <p:nvSpPr>
          <p:cNvPr id="6" name="Rectangle 49"/>
          <p:cNvSpPr>
            <a:spLocks noGrp="1" noChangeArrowheads="1"/>
          </p:cNvSpPr>
          <p:nvPr>
            <p:ph type="sldNum" sz="quarter" idx="12"/>
          </p:nvPr>
        </p:nvSpPr>
        <p:spPr/>
        <p:txBody>
          <a:bodyPr/>
          <a:lstStyle>
            <a:lvl1pPr>
              <a:defRPr>
                <a:latin typeface="Arial" charset="0"/>
              </a:defRPr>
            </a:lvl1pPr>
          </a:lstStyle>
          <a:p>
            <a:pPr>
              <a:defRPr/>
            </a:pPr>
            <a:fld id="{C9B62619-AE88-453A-B09B-C0F766D643E5}" type="slidenum">
              <a:rPr lang="en-US" altLang="zh-TW"/>
              <a:pPr>
                <a:defRPr/>
              </a:pPr>
              <a:t>‹#›</a:t>
            </a:fld>
            <a:endParaRPr lang="en-US" altLang="zh-TW"/>
          </a:p>
        </p:txBody>
      </p:sp>
    </p:spTree>
    <p:extLst>
      <p:ext uri="{BB962C8B-B14F-4D97-AF65-F5344CB8AC3E}">
        <p14:creationId xmlns:p14="http://schemas.microsoft.com/office/powerpoint/2010/main" val="144295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7"/>
          <p:cNvSpPr>
            <a:spLocks noGrp="1" noChangeArrowheads="1"/>
          </p:cNvSpPr>
          <p:nvPr>
            <p:ph type="dt" sz="half" idx="10"/>
          </p:nvPr>
        </p:nvSpPr>
        <p:spPr/>
        <p:txBody>
          <a:bodyPr/>
          <a:lstStyle>
            <a:lvl1pPr>
              <a:defRPr>
                <a:latin typeface="Arial" charset="0"/>
              </a:defRPr>
            </a:lvl1pPr>
          </a:lstStyle>
          <a:p>
            <a:pPr>
              <a:defRPr/>
            </a:pPr>
            <a:endParaRPr lang="en-US" altLang="zh-TW"/>
          </a:p>
        </p:txBody>
      </p:sp>
      <p:sp>
        <p:nvSpPr>
          <p:cNvPr id="5" name="Rectangle 48"/>
          <p:cNvSpPr>
            <a:spLocks noGrp="1" noChangeArrowheads="1"/>
          </p:cNvSpPr>
          <p:nvPr>
            <p:ph type="ftr" sz="quarter" idx="11"/>
          </p:nvPr>
        </p:nvSpPr>
        <p:spPr/>
        <p:txBody>
          <a:bodyPr/>
          <a:lstStyle>
            <a:lvl1pPr>
              <a:defRPr>
                <a:latin typeface="Arial" charset="0"/>
              </a:defRPr>
            </a:lvl1pPr>
          </a:lstStyle>
          <a:p>
            <a:pPr>
              <a:defRPr/>
            </a:pPr>
            <a:endParaRPr lang="en-US" altLang="zh-TW"/>
          </a:p>
        </p:txBody>
      </p:sp>
      <p:sp>
        <p:nvSpPr>
          <p:cNvPr id="6" name="Rectangle 49"/>
          <p:cNvSpPr>
            <a:spLocks noGrp="1" noChangeArrowheads="1"/>
          </p:cNvSpPr>
          <p:nvPr>
            <p:ph type="sldNum" sz="quarter" idx="12"/>
          </p:nvPr>
        </p:nvSpPr>
        <p:spPr/>
        <p:txBody>
          <a:bodyPr/>
          <a:lstStyle>
            <a:lvl1pPr>
              <a:defRPr>
                <a:latin typeface="Arial" charset="0"/>
              </a:defRPr>
            </a:lvl1pPr>
          </a:lstStyle>
          <a:p>
            <a:pPr>
              <a:defRPr/>
            </a:pPr>
            <a:fld id="{C147FB1F-8FEF-490B-ACDA-D39410C0C669}" type="slidenum">
              <a:rPr lang="en-US" altLang="zh-TW"/>
              <a:pPr>
                <a:defRPr/>
              </a:pPr>
              <a:t>‹#›</a:t>
            </a:fld>
            <a:endParaRPr lang="en-US" altLang="zh-TW"/>
          </a:p>
        </p:txBody>
      </p:sp>
    </p:spTree>
    <p:extLst>
      <p:ext uri="{BB962C8B-B14F-4D97-AF65-F5344CB8AC3E}">
        <p14:creationId xmlns:p14="http://schemas.microsoft.com/office/powerpoint/2010/main" val="128931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7"/>
          <p:cNvSpPr>
            <a:spLocks noGrp="1" noChangeArrowheads="1"/>
          </p:cNvSpPr>
          <p:nvPr>
            <p:ph type="dt" sz="half" idx="10"/>
          </p:nvPr>
        </p:nvSpPr>
        <p:spPr/>
        <p:txBody>
          <a:bodyPr/>
          <a:lstStyle>
            <a:lvl1pPr>
              <a:defRPr>
                <a:latin typeface="Arial" charset="0"/>
              </a:defRPr>
            </a:lvl1pPr>
          </a:lstStyle>
          <a:p>
            <a:pPr>
              <a:defRPr/>
            </a:pPr>
            <a:endParaRPr lang="en-US" altLang="zh-TW"/>
          </a:p>
        </p:txBody>
      </p:sp>
      <p:sp>
        <p:nvSpPr>
          <p:cNvPr id="6" name="Rectangle 48"/>
          <p:cNvSpPr>
            <a:spLocks noGrp="1" noChangeArrowheads="1"/>
          </p:cNvSpPr>
          <p:nvPr>
            <p:ph type="ftr" sz="quarter" idx="11"/>
          </p:nvPr>
        </p:nvSpPr>
        <p:spPr/>
        <p:txBody>
          <a:bodyPr/>
          <a:lstStyle>
            <a:lvl1pPr>
              <a:defRPr>
                <a:latin typeface="Arial" charset="0"/>
              </a:defRPr>
            </a:lvl1pPr>
          </a:lstStyle>
          <a:p>
            <a:pPr>
              <a:defRPr/>
            </a:pPr>
            <a:endParaRPr lang="en-US" altLang="zh-TW"/>
          </a:p>
        </p:txBody>
      </p:sp>
      <p:sp>
        <p:nvSpPr>
          <p:cNvPr id="7" name="Rectangle 49"/>
          <p:cNvSpPr>
            <a:spLocks noGrp="1" noChangeArrowheads="1"/>
          </p:cNvSpPr>
          <p:nvPr>
            <p:ph type="sldNum" sz="quarter" idx="12"/>
          </p:nvPr>
        </p:nvSpPr>
        <p:spPr/>
        <p:txBody>
          <a:bodyPr/>
          <a:lstStyle>
            <a:lvl1pPr>
              <a:defRPr>
                <a:latin typeface="Arial" charset="0"/>
              </a:defRPr>
            </a:lvl1pPr>
          </a:lstStyle>
          <a:p>
            <a:pPr>
              <a:defRPr/>
            </a:pPr>
            <a:fld id="{F7A7C1DB-82B0-4DD3-9766-9044DF2DA428}" type="slidenum">
              <a:rPr lang="en-US" altLang="zh-TW"/>
              <a:pPr>
                <a:defRPr/>
              </a:pPr>
              <a:t>‹#›</a:t>
            </a:fld>
            <a:endParaRPr lang="en-US" altLang="zh-TW"/>
          </a:p>
        </p:txBody>
      </p:sp>
    </p:spTree>
    <p:extLst>
      <p:ext uri="{BB962C8B-B14F-4D97-AF65-F5344CB8AC3E}">
        <p14:creationId xmlns:p14="http://schemas.microsoft.com/office/powerpoint/2010/main" val="231079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7"/>
          <p:cNvSpPr>
            <a:spLocks noGrp="1" noChangeArrowheads="1"/>
          </p:cNvSpPr>
          <p:nvPr>
            <p:ph type="dt" sz="half" idx="10"/>
          </p:nvPr>
        </p:nvSpPr>
        <p:spPr/>
        <p:txBody>
          <a:bodyPr/>
          <a:lstStyle>
            <a:lvl1pPr>
              <a:defRPr>
                <a:latin typeface="Arial" charset="0"/>
              </a:defRPr>
            </a:lvl1pPr>
          </a:lstStyle>
          <a:p>
            <a:pPr>
              <a:defRPr/>
            </a:pPr>
            <a:endParaRPr lang="en-US" altLang="zh-TW"/>
          </a:p>
        </p:txBody>
      </p:sp>
      <p:sp>
        <p:nvSpPr>
          <p:cNvPr id="8" name="Rectangle 48"/>
          <p:cNvSpPr>
            <a:spLocks noGrp="1" noChangeArrowheads="1"/>
          </p:cNvSpPr>
          <p:nvPr>
            <p:ph type="ftr" sz="quarter" idx="11"/>
          </p:nvPr>
        </p:nvSpPr>
        <p:spPr/>
        <p:txBody>
          <a:bodyPr/>
          <a:lstStyle>
            <a:lvl1pPr>
              <a:defRPr>
                <a:latin typeface="Arial" charset="0"/>
              </a:defRPr>
            </a:lvl1pPr>
          </a:lstStyle>
          <a:p>
            <a:pPr>
              <a:defRPr/>
            </a:pPr>
            <a:endParaRPr lang="en-US" altLang="zh-TW"/>
          </a:p>
        </p:txBody>
      </p:sp>
      <p:sp>
        <p:nvSpPr>
          <p:cNvPr id="9" name="Rectangle 49"/>
          <p:cNvSpPr>
            <a:spLocks noGrp="1" noChangeArrowheads="1"/>
          </p:cNvSpPr>
          <p:nvPr>
            <p:ph type="sldNum" sz="quarter" idx="12"/>
          </p:nvPr>
        </p:nvSpPr>
        <p:spPr/>
        <p:txBody>
          <a:bodyPr/>
          <a:lstStyle>
            <a:lvl1pPr>
              <a:defRPr>
                <a:latin typeface="Arial" charset="0"/>
              </a:defRPr>
            </a:lvl1pPr>
          </a:lstStyle>
          <a:p>
            <a:pPr>
              <a:defRPr/>
            </a:pPr>
            <a:fld id="{EDCD755E-A2E3-4DA6-BF8F-4A54CB3DD1A7}" type="slidenum">
              <a:rPr lang="en-US" altLang="zh-TW"/>
              <a:pPr>
                <a:defRPr/>
              </a:pPr>
              <a:t>‹#›</a:t>
            </a:fld>
            <a:endParaRPr lang="en-US" altLang="zh-TW"/>
          </a:p>
        </p:txBody>
      </p:sp>
    </p:spTree>
    <p:extLst>
      <p:ext uri="{BB962C8B-B14F-4D97-AF65-F5344CB8AC3E}">
        <p14:creationId xmlns:p14="http://schemas.microsoft.com/office/powerpoint/2010/main" val="184565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7"/>
          <p:cNvSpPr>
            <a:spLocks noGrp="1" noChangeArrowheads="1"/>
          </p:cNvSpPr>
          <p:nvPr>
            <p:ph type="dt" sz="half" idx="10"/>
          </p:nvPr>
        </p:nvSpPr>
        <p:spPr/>
        <p:txBody>
          <a:bodyPr/>
          <a:lstStyle>
            <a:lvl1pPr>
              <a:defRPr>
                <a:latin typeface="Arial" charset="0"/>
              </a:defRPr>
            </a:lvl1pPr>
          </a:lstStyle>
          <a:p>
            <a:pPr>
              <a:defRPr/>
            </a:pPr>
            <a:endParaRPr lang="en-US" altLang="zh-TW"/>
          </a:p>
        </p:txBody>
      </p:sp>
      <p:sp>
        <p:nvSpPr>
          <p:cNvPr id="4" name="Rectangle 48"/>
          <p:cNvSpPr>
            <a:spLocks noGrp="1" noChangeArrowheads="1"/>
          </p:cNvSpPr>
          <p:nvPr>
            <p:ph type="ftr" sz="quarter" idx="11"/>
          </p:nvPr>
        </p:nvSpPr>
        <p:spPr/>
        <p:txBody>
          <a:bodyPr/>
          <a:lstStyle>
            <a:lvl1pPr>
              <a:defRPr>
                <a:latin typeface="Arial" charset="0"/>
              </a:defRPr>
            </a:lvl1pPr>
          </a:lstStyle>
          <a:p>
            <a:pPr>
              <a:defRPr/>
            </a:pPr>
            <a:endParaRPr lang="en-US" altLang="zh-TW"/>
          </a:p>
        </p:txBody>
      </p:sp>
      <p:sp>
        <p:nvSpPr>
          <p:cNvPr id="5" name="Rectangle 49"/>
          <p:cNvSpPr>
            <a:spLocks noGrp="1" noChangeArrowheads="1"/>
          </p:cNvSpPr>
          <p:nvPr>
            <p:ph type="sldNum" sz="quarter" idx="12"/>
          </p:nvPr>
        </p:nvSpPr>
        <p:spPr/>
        <p:txBody>
          <a:bodyPr/>
          <a:lstStyle>
            <a:lvl1pPr>
              <a:defRPr>
                <a:latin typeface="Arial" charset="0"/>
              </a:defRPr>
            </a:lvl1pPr>
          </a:lstStyle>
          <a:p>
            <a:pPr>
              <a:defRPr/>
            </a:pPr>
            <a:fld id="{41BE52A6-28CD-460D-BCD4-43EAA8E30C69}" type="slidenum">
              <a:rPr lang="en-US" altLang="zh-TW"/>
              <a:pPr>
                <a:defRPr/>
              </a:pPr>
              <a:t>‹#›</a:t>
            </a:fld>
            <a:endParaRPr lang="en-US" altLang="zh-TW"/>
          </a:p>
        </p:txBody>
      </p:sp>
    </p:spTree>
    <p:extLst>
      <p:ext uri="{BB962C8B-B14F-4D97-AF65-F5344CB8AC3E}">
        <p14:creationId xmlns:p14="http://schemas.microsoft.com/office/powerpoint/2010/main" val="423971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p:txBody>
          <a:bodyPr/>
          <a:lstStyle>
            <a:lvl1pPr>
              <a:defRPr>
                <a:latin typeface="Arial" charset="0"/>
              </a:defRPr>
            </a:lvl1pPr>
          </a:lstStyle>
          <a:p>
            <a:pPr>
              <a:defRPr/>
            </a:pPr>
            <a:endParaRPr lang="en-US" altLang="zh-TW"/>
          </a:p>
        </p:txBody>
      </p:sp>
      <p:sp>
        <p:nvSpPr>
          <p:cNvPr id="3" name="Rectangle 48"/>
          <p:cNvSpPr>
            <a:spLocks noGrp="1" noChangeArrowheads="1"/>
          </p:cNvSpPr>
          <p:nvPr>
            <p:ph type="ftr" sz="quarter" idx="11"/>
          </p:nvPr>
        </p:nvSpPr>
        <p:spPr/>
        <p:txBody>
          <a:bodyPr/>
          <a:lstStyle>
            <a:lvl1pPr>
              <a:defRPr>
                <a:latin typeface="Arial" charset="0"/>
              </a:defRPr>
            </a:lvl1pPr>
          </a:lstStyle>
          <a:p>
            <a:pPr>
              <a:defRPr/>
            </a:pPr>
            <a:endParaRPr lang="en-US" altLang="zh-TW"/>
          </a:p>
        </p:txBody>
      </p:sp>
      <p:sp>
        <p:nvSpPr>
          <p:cNvPr id="4" name="Rectangle 49"/>
          <p:cNvSpPr>
            <a:spLocks noGrp="1" noChangeArrowheads="1"/>
          </p:cNvSpPr>
          <p:nvPr>
            <p:ph type="sldNum" sz="quarter" idx="12"/>
          </p:nvPr>
        </p:nvSpPr>
        <p:spPr/>
        <p:txBody>
          <a:bodyPr/>
          <a:lstStyle>
            <a:lvl1pPr>
              <a:defRPr>
                <a:latin typeface="Arial" charset="0"/>
              </a:defRPr>
            </a:lvl1pPr>
          </a:lstStyle>
          <a:p>
            <a:pPr>
              <a:defRPr/>
            </a:pPr>
            <a:fld id="{39096660-D091-4B2A-8567-6801CF163986}" type="slidenum">
              <a:rPr lang="en-US" altLang="zh-TW"/>
              <a:pPr>
                <a:defRPr/>
              </a:pPr>
              <a:t>‹#›</a:t>
            </a:fld>
            <a:endParaRPr lang="en-US" altLang="zh-TW"/>
          </a:p>
        </p:txBody>
      </p:sp>
    </p:spTree>
    <p:extLst>
      <p:ext uri="{BB962C8B-B14F-4D97-AF65-F5344CB8AC3E}">
        <p14:creationId xmlns:p14="http://schemas.microsoft.com/office/powerpoint/2010/main" val="66050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7"/>
          <p:cNvSpPr>
            <a:spLocks noGrp="1" noChangeArrowheads="1"/>
          </p:cNvSpPr>
          <p:nvPr>
            <p:ph type="dt" sz="half" idx="10"/>
          </p:nvPr>
        </p:nvSpPr>
        <p:spPr/>
        <p:txBody>
          <a:bodyPr/>
          <a:lstStyle>
            <a:lvl1pPr>
              <a:defRPr>
                <a:latin typeface="Arial" charset="0"/>
              </a:defRPr>
            </a:lvl1pPr>
          </a:lstStyle>
          <a:p>
            <a:pPr>
              <a:defRPr/>
            </a:pPr>
            <a:endParaRPr lang="en-US" altLang="zh-TW"/>
          </a:p>
        </p:txBody>
      </p:sp>
      <p:sp>
        <p:nvSpPr>
          <p:cNvPr id="6" name="Rectangle 48"/>
          <p:cNvSpPr>
            <a:spLocks noGrp="1" noChangeArrowheads="1"/>
          </p:cNvSpPr>
          <p:nvPr>
            <p:ph type="ftr" sz="quarter" idx="11"/>
          </p:nvPr>
        </p:nvSpPr>
        <p:spPr/>
        <p:txBody>
          <a:bodyPr/>
          <a:lstStyle>
            <a:lvl1pPr>
              <a:defRPr>
                <a:latin typeface="Arial" charset="0"/>
              </a:defRPr>
            </a:lvl1pPr>
          </a:lstStyle>
          <a:p>
            <a:pPr>
              <a:defRPr/>
            </a:pPr>
            <a:endParaRPr lang="en-US" altLang="zh-TW"/>
          </a:p>
        </p:txBody>
      </p:sp>
      <p:sp>
        <p:nvSpPr>
          <p:cNvPr id="7" name="Rectangle 49"/>
          <p:cNvSpPr>
            <a:spLocks noGrp="1" noChangeArrowheads="1"/>
          </p:cNvSpPr>
          <p:nvPr>
            <p:ph type="sldNum" sz="quarter" idx="12"/>
          </p:nvPr>
        </p:nvSpPr>
        <p:spPr/>
        <p:txBody>
          <a:bodyPr/>
          <a:lstStyle>
            <a:lvl1pPr>
              <a:defRPr>
                <a:latin typeface="Arial" charset="0"/>
              </a:defRPr>
            </a:lvl1pPr>
          </a:lstStyle>
          <a:p>
            <a:pPr>
              <a:defRPr/>
            </a:pPr>
            <a:fld id="{8E517FE9-3C5C-4527-AF0C-DE2A6A849F6C}" type="slidenum">
              <a:rPr lang="en-US" altLang="zh-TW"/>
              <a:pPr>
                <a:defRPr/>
              </a:pPr>
              <a:t>‹#›</a:t>
            </a:fld>
            <a:endParaRPr lang="en-US" altLang="zh-TW"/>
          </a:p>
        </p:txBody>
      </p:sp>
    </p:spTree>
    <p:extLst>
      <p:ext uri="{BB962C8B-B14F-4D97-AF65-F5344CB8AC3E}">
        <p14:creationId xmlns:p14="http://schemas.microsoft.com/office/powerpoint/2010/main" val="233850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7"/>
          <p:cNvSpPr>
            <a:spLocks noGrp="1" noChangeArrowheads="1"/>
          </p:cNvSpPr>
          <p:nvPr>
            <p:ph type="dt" sz="half" idx="10"/>
          </p:nvPr>
        </p:nvSpPr>
        <p:spPr/>
        <p:txBody>
          <a:bodyPr/>
          <a:lstStyle>
            <a:lvl1pPr>
              <a:defRPr>
                <a:latin typeface="Arial" charset="0"/>
              </a:defRPr>
            </a:lvl1pPr>
          </a:lstStyle>
          <a:p>
            <a:pPr>
              <a:defRPr/>
            </a:pPr>
            <a:endParaRPr lang="en-US" altLang="zh-TW"/>
          </a:p>
        </p:txBody>
      </p:sp>
      <p:sp>
        <p:nvSpPr>
          <p:cNvPr id="6" name="Rectangle 48"/>
          <p:cNvSpPr>
            <a:spLocks noGrp="1" noChangeArrowheads="1"/>
          </p:cNvSpPr>
          <p:nvPr>
            <p:ph type="ftr" sz="quarter" idx="11"/>
          </p:nvPr>
        </p:nvSpPr>
        <p:spPr/>
        <p:txBody>
          <a:bodyPr/>
          <a:lstStyle>
            <a:lvl1pPr>
              <a:defRPr>
                <a:latin typeface="Arial" charset="0"/>
              </a:defRPr>
            </a:lvl1pPr>
          </a:lstStyle>
          <a:p>
            <a:pPr>
              <a:defRPr/>
            </a:pPr>
            <a:endParaRPr lang="en-US" altLang="zh-TW"/>
          </a:p>
        </p:txBody>
      </p:sp>
      <p:sp>
        <p:nvSpPr>
          <p:cNvPr id="7" name="Rectangle 49"/>
          <p:cNvSpPr>
            <a:spLocks noGrp="1" noChangeArrowheads="1"/>
          </p:cNvSpPr>
          <p:nvPr>
            <p:ph type="sldNum" sz="quarter" idx="12"/>
          </p:nvPr>
        </p:nvSpPr>
        <p:spPr/>
        <p:txBody>
          <a:bodyPr/>
          <a:lstStyle>
            <a:lvl1pPr>
              <a:defRPr>
                <a:latin typeface="Arial" charset="0"/>
              </a:defRPr>
            </a:lvl1pPr>
          </a:lstStyle>
          <a:p>
            <a:pPr>
              <a:defRPr/>
            </a:pPr>
            <a:fld id="{1DC6A78E-B4FE-4071-A8AF-C0EE790AA122}" type="slidenum">
              <a:rPr lang="en-US" altLang="zh-TW"/>
              <a:pPr>
                <a:defRPr/>
              </a:pPr>
              <a:t>‹#›</a:t>
            </a:fld>
            <a:endParaRPr lang="en-US" altLang="zh-TW"/>
          </a:p>
        </p:txBody>
      </p:sp>
    </p:spTree>
    <p:extLst>
      <p:ext uri="{BB962C8B-B14F-4D97-AF65-F5344CB8AC3E}">
        <p14:creationId xmlns:p14="http://schemas.microsoft.com/office/powerpoint/2010/main" val="380005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p:spPr>
          <p:txBody>
            <a:bodyPr/>
            <a:lstStyle/>
            <a:p>
              <a:pPr>
                <a:defRPr/>
              </a:pPr>
              <a:endParaRPr lang="zh-TW" altLang="en-US">
                <a:latin typeface="Arial" charset="0"/>
              </a:endParaRPr>
            </a:p>
          </p:txBody>
        </p:sp>
        <p:grpSp>
          <p:nvGrpSpPr>
            <p:cNvPr id="3081"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p:spPr>
            <p:txBody>
              <a:bodyPr/>
              <a:lstStyle/>
              <a:p>
                <a:pPr>
                  <a:defRPr/>
                </a:pPr>
                <a:endParaRPr lang="zh-TW" altLang="en-US">
                  <a:latin typeface="Arial" charset="0"/>
                </a:endParaRPr>
              </a:p>
            </p:txBody>
          </p:sp>
          <p:sp>
            <p:nvSpPr>
              <p:cNvPr id="1072" name="Freeform 6"/>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p:spPr>
            <p:txBody>
              <a:bodyPr/>
              <a:lstStyle/>
              <a:p>
                <a:pPr>
                  <a:defRPr/>
                </a:pPr>
                <a:endParaRPr lang="zh-TW" altLang="en-US">
                  <a:latin typeface="Arial" charset="0"/>
                </a:endParaRPr>
              </a:p>
            </p:txBody>
          </p:sp>
          <p:sp>
            <p:nvSpPr>
              <p:cNvPr id="1073" name="Freeform 7"/>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p:spPr>
            <p:txBody>
              <a:bodyPr/>
              <a:lstStyle/>
              <a:p>
                <a:pPr>
                  <a:defRPr/>
                </a:pPr>
                <a:endParaRPr lang="zh-TW" altLang="en-US">
                  <a:latin typeface="Arial" charset="0"/>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p:spPr>
          <p:txBody>
            <a:bodyPr/>
            <a:lstStyle/>
            <a:p>
              <a:pPr>
                <a:defRPr/>
              </a:pPr>
              <a:endParaRPr lang="zh-TW" altLang="en-US">
                <a:latin typeface="Arial" charset="0"/>
              </a:endParaRPr>
            </a:p>
          </p:txBody>
        </p:sp>
        <p:grpSp>
          <p:nvGrpSpPr>
            <p:cNvPr id="3083"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3721 w 217"/>
                  <a:gd name="T1" fmla="*/ 17088 h 210"/>
                  <a:gd name="T2" fmla="*/ 2973 w 217"/>
                  <a:gd name="T3" fmla="*/ 16157 h 210"/>
                  <a:gd name="T4" fmla="*/ 2135 w 217"/>
                  <a:gd name="T5" fmla="*/ 14752 h 210"/>
                  <a:gd name="T6" fmla="*/ 1240 w 217"/>
                  <a:gd name="T7" fmla="*/ 12901 h 210"/>
                  <a:gd name="T8" fmla="*/ 381 w 217"/>
                  <a:gd name="T9" fmla="*/ 10973 h 210"/>
                  <a:gd name="T10" fmla="*/ 0 w 217"/>
                  <a:gd name="T11" fmla="*/ 8879 h 210"/>
                  <a:gd name="T12" fmla="*/ 1 w 217"/>
                  <a:gd name="T13" fmla="*/ 6647 h 210"/>
                  <a:gd name="T14" fmla="*/ 733 w 217"/>
                  <a:gd name="T15" fmla="*/ 4607 h 210"/>
                  <a:gd name="T16" fmla="*/ 2200 w 217"/>
                  <a:gd name="T17" fmla="*/ 2890 h 210"/>
                  <a:gd name="T18" fmla="*/ 3669 w 217"/>
                  <a:gd name="T19" fmla="*/ 1791 h 210"/>
                  <a:gd name="T20" fmla="*/ 4871 w 217"/>
                  <a:gd name="T21" fmla="*/ 977 h 210"/>
                  <a:gd name="T22" fmla="*/ 5842 w 217"/>
                  <a:gd name="T23" fmla="*/ 550 h 210"/>
                  <a:gd name="T24" fmla="*/ 6602 w 217"/>
                  <a:gd name="T25" fmla="*/ 381 h 210"/>
                  <a:gd name="T26" fmla="*/ 7143 w 217"/>
                  <a:gd name="T27" fmla="*/ 381 h 210"/>
                  <a:gd name="T28" fmla="*/ 8426 w 217"/>
                  <a:gd name="T29" fmla="*/ 0 h 210"/>
                  <a:gd name="T30" fmla="*/ 11978 w 217"/>
                  <a:gd name="T31" fmla="*/ 677 h 210"/>
                  <a:gd name="T32" fmla="*/ 12967 w 217"/>
                  <a:gd name="T33" fmla="*/ 977 h 210"/>
                  <a:gd name="T34" fmla="*/ 13941 w 217"/>
                  <a:gd name="T35" fmla="*/ 1241 h 210"/>
                  <a:gd name="T36" fmla="*/ 14776 w 217"/>
                  <a:gd name="T37" fmla="*/ 1527 h 210"/>
                  <a:gd name="T38" fmla="*/ 15411 w 217"/>
                  <a:gd name="T39" fmla="*/ 1877 h 210"/>
                  <a:gd name="T40" fmla="*/ 16106 w 217"/>
                  <a:gd name="T41" fmla="*/ 2203 h 210"/>
                  <a:gd name="T42" fmla="*/ 16652 w 217"/>
                  <a:gd name="T43" fmla="*/ 2584 h 210"/>
                  <a:gd name="T44" fmla="*/ 17081 w 217"/>
                  <a:gd name="T45" fmla="*/ 3081 h 210"/>
                  <a:gd name="T46" fmla="*/ 17584 w 217"/>
                  <a:gd name="T47" fmla="*/ 3682 h 210"/>
                  <a:gd name="T48" fmla="*/ 16652 w 217"/>
                  <a:gd name="T49" fmla="*/ 3295 h 210"/>
                  <a:gd name="T50" fmla="*/ 15760 w 217"/>
                  <a:gd name="T51" fmla="*/ 2935 h 210"/>
                  <a:gd name="T52" fmla="*/ 14861 w 217"/>
                  <a:gd name="T53" fmla="*/ 2708 h 210"/>
                  <a:gd name="T54" fmla="*/ 13941 w 217"/>
                  <a:gd name="T55" fmla="*/ 2408 h 210"/>
                  <a:gd name="T56" fmla="*/ 13209 w 217"/>
                  <a:gd name="T57" fmla="*/ 2203 h 210"/>
                  <a:gd name="T58" fmla="*/ 12445 w 217"/>
                  <a:gd name="T59" fmla="*/ 2135 h 210"/>
                  <a:gd name="T60" fmla="*/ 11564 w 217"/>
                  <a:gd name="T61" fmla="*/ 2003 h 210"/>
                  <a:gd name="T62" fmla="*/ 10834 w 217"/>
                  <a:gd name="T63" fmla="*/ 2003 h 210"/>
                  <a:gd name="T64" fmla="*/ 10134 w 217"/>
                  <a:gd name="T65" fmla="*/ 2003 h 210"/>
                  <a:gd name="T66" fmla="*/ 9402 w 217"/>
                  <a:gd name="T67" fmla="*/ 2034 h 210"/>
                  <a:gd name="T68" fmla="*/ 8650 w 217"/>
                  <a:gd name="T69" fmla="*/ 2203 h 210"/>
                  <a:gd name="T70" fmla="*/ 8017 w 217"/>
                  <a:gd name="T71" fmla="*/ 2386 h 210"/>
                  <a:gd name="T72" fmla="*/ 7371 w 217"/>
                  <a:gd name="T73" fmla="*/ 2708 h 210"/>
                  <a:gd name="T74" fmla="*/ 6612 w 217"/>
                  <a:gd name="T75" fmla="*/ 2935 h 210"/>
                  <a:gd name="T76" fmla="*/ 5997 w 217"/>
                  <a:gd name="T77" fmla="*/ 3319 h 210"/>
                  <a:gd name="T78" fmla="*/ 5367 w 217"/>
                  <a:gd name="T79" fmla="*/ 3728 h 210"/>
                  <a:gd name="T80" fmla="*/ 4219 w 217"/>
                  <a:gd name="T81" fmla="*/ 4968 h 210"/>
                  <a:gd name="T82" fmla="*/ 3433 w 217"/>
                  <a:gd name="T83" fmla="*/ 6497 h 210"/>
                  <a:gd name="T84" fmla="*/ 2973 w 217"/>
                  <a:gd name="T85" fmla="*/ 8397 h 210"/>
                  <a:gd name="T86" fmla="*/ 2808 w 217"/>
                  <a:gd name="T87" fmla="*/ 10267 h 210"/>
                  <a:gd name="T88" fmla="*/ 2808 w 217"/>
                  <a:gd name="T89" fmla="*/ 12344 h 210"/>
                  <a:gd name="T90" fmla="*/ 3080 w 217"/>
                  <a:gd name="T91" fmla="*/ 14140 h 210"/>
                  <a:gd name="T92" fmla="*/ 3316 w 217"/>
                  <a:gd name="T93" fmla="*/ 15789 h 210"/>
                  <a:gd name="T94" fmla="*/ 3721 w 217"/>
                  <a:gd name="T95" fmla="*/ 17088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p:spPr>
            <p:txBody>
              <a:bodyPr/>
              <a:lstStyle/>
              <a:p>
                <a:pPr>
                  <a:defRPr/>
                </a:pPr>
                <a:endParaRPr lang="zh-TW" altLang="en-US">
                  <a:latin typeface="Arial" charset="0"/>
                </a:endParaRPr>
              </a:p>
            </p:txBody>
          </p:sp>
          <p:sp>
            <p:nvSpPr>
              <p:cNvPr id="1063" name="Freeform 11"/>
              <p:cNvSpPr>
                <a:spLocks/>
              </p:cNvSpPr>
              <p:nvPr userDrawn="1"/>
            </p:nvSpPr>
            <p:spPr bwMode="ltGray">
              <a:xfrm rot="373331" flipH="1">
                <a:off x="41" y="2843"/>
                <a:ext cx="262" cy="308"/>
              </a:xfrm>
              <a:custGeom>
                <a:avLst/>
                <a:gdLst>
                  <a:gd name="T0" fmla="*/ 8633 w 182"/>
                  <a:gd name="T1" fmla="*/ 0 h 213"/>
                  <a:gd name="T2" fmla="*/ 8863 w 182"/>
                  <a:gd name="T3" fmla="*/ 169 h 213"/>
                  <a:gd name="T4" fmla="*/ 9359 w 182"/>
                  <a:gd name="T5" fmla="*/ 684 h 213"/>
                  <a:gd name="T6" fmla="*/ 10065 w 182"/>
                  <a:gd name="T7" fmla="*/ 1537 h 213"/>
                  <a:gd name="T8" fmla="*/ 10872 w 182"/>
                  <a:gd name="T9" fmla="*/ 2781 h 213"/>
                  <a:gd name="T10" fmla="*/ 11489 w 182"/>
                  <a:gd name="T11" fmla="*/ 4324 h 213"/>
                  <a:gd name="T12" fmla="*/ 11899 w 182"/>
                  <a:gd name="T13" fmla="*/ 6373 h 213"/>
                  <a:gd name="T14" fmla="*/ 11899 w 182"/>
                  <a:gd name="T15" fmla="*/ 8792 h 213"/>
                  <a:gd name="T16" fmla="*/ 11401 w 182"/>
                  <a:gd name="T17" fmla="*/ 11646 h 213"/>
                  <a:gd name="T18" fmla="*/ 11122 w 182"/>
                  <a:gd name="T19" fmla="*/ 12441 h 213"/>
                  <a:gd name="T20" fmla="*/ 10777 w 182"/>
                  <a:gd name="T21" fmla="*/ 13098 h 213"/>
                  <a:gd name="T22" fmla="*/ 10405 w 182"/>
                  <a:gd name="T23" fmla="*/ 13815 h 213"/>
                  <a:gd name="T24" fmla="*/ 9904 w 182"/>
                  <a:gd name="T25" fmla="*/ 14446 h 213"/>
                  <a:gd name="T26" fmla="*/ 9236 w 182"/>
                  <a:gd name="T27" fmla="*/ 15049 h 213"/>
                  <a:gd name="T28" fmla="*/ 8688 w 182"/>
                  <a:gd name="T29" fmla="*/ 15504 h 213"/>
                  <a:gd name="T30" fmla="*/ 8099 w 182"/>
                  <a:gd name="T31" fmla="*/ 15945 h 213"/>
                  <a:gd name="T32" fmla="*/ 7261 w 182"/>
                  <a:gd name="T33" fmla="*/ 16299 h 213"/>
                  <a:gd name="T34" fmla="*/ 6501 w 182"/>
                  <a:gd name="T35" fmla="*/ 16474 h 213"/>
                  <a:gd name="T36" fmla="*/ 5742 w 182"/>
                  <a:gd name="T37" fmla="*/ 16684 h 213"/>
                  <a:gd name="T38" fmla="*/ 4857 w 182"/>
                  <a:gd name="T39" fmla="*/ 16840 h 213"/>
                  <a:gd name="T40" fmla="*/ 3908 w 182"/>
                  <a:gd name="T41" fmla="*/ 16840 h 213"/>
                  <a:gd name="T42" fmla="*/ 2894 w 182"/>
                  <a:gd name="T43" fmla="*/ 16684 h 213"/>
                  <a:gd name="T44" fmla="*/ 1984 w 182"/>
                  <a:gd name="T45" fmla="*/ 16474 h 213"/>
                  <a:gd name="T46" fmla="*/ 929 w 182"/>
                  <a:gd name="T47" fmla="*/ 16114 h 213"/>
                  <a:gd name="T48" fmla="*/ 0 w 182"/>
                  <a:gd name="T49" fmla="*/ 15686 h 213"/>
                  <a:gd name="T50" fmla="*/ 887 w 182"/>
                  <a:gd name="T51" fmla="*/ 16299 h 213"/>
                  <a:gd name="T52" fmla="*/ 1758 w 182"/>
                  <a:gd name="T53" fmla="*/ 16684 h 213"/>
                  <a:gd name="T54" fmla="*/ 2646 w 182"/>
                  <a:gd name="T55" fmla="*/ 17098 h 213"/>
                  <a:gd name="T56" fmla="*/ 3389 w 182"/>
                  <a:gd name="T57" fmla="*/ 17397 h 213"/>
                  <a:gd name="T58" fmla="*/ 4166 w 182"/>
                  <a:gd name="T59" fmla="*/ 17646 h 213"/>
                  <a:gd name="T60" fmla="*/ 5021 w 182"/>
                  <a:gd name="T61" fmla="*/ 17745 h 213"/>
                  <a:gd name="T62" fmla="*/ 5751 w 182"/>
                  <a:gd name="T63" fmla="*/ 17776 h 213"/>
                  <a:gd name="T64" fmla="*/ 6536 w 182"/>
                  <a:gd name="T65" fmla="*/ 17776 h 213"/>
                  <a:gd name="T66" fmla="*/ 7228 w 182"/>
                  <a:gd name="T67" fmla="*/ 17745 h 213"/>
                  <a:gd name="T68" fmla="*/ 7920 w 182"/>
                  <a:gd name="T69" fmla="*/ 17579 h 213"/>
                  <a:gd name="T70" fmla="*/ 8519 w 182"/>
                  <a:gd name="T71" fmla="*/ 17397 h 213"/>
                  <a:gd name="T72" fmla="*/ 9156 w 182"/>
                  <a:gd name="T73" fmla="*/ 17221 h 213"/>
                  <a:gd name="T74" fmla="*/ 9734 w 182"/>
                  <a:gd name="T75" fmla="*/ 17008 h 213"/>
                  <a:gd name="T76" fmla="*/ 10281 w 182"/>
                  <a:gd name="T77" fmla="*/ 16628 h 213"/>
                  <a:gd name="T78" fmla="*/ 10777 w 182"/>
                  <a:gd name="T79" fmla="*/ 16299 h 213"/>
                  <a:gd name="T80" fmla="*/ 11234 w 182"/>
                  <a:gd name="T81" fmla="*/ 15945 h 213"/>
                  <a:gd name="T82" fmla="*/ 12507 w 182"/>
                  <a:gd name="T83" fmla="*/ 14696 h 213"/>
                  <a:gd name="T84" fmla="*/ 13385 w 182"/>
                  <a:gd name="T85" fmla="*/ 13461 h 213"/>
                  <a:gd name="T86" fmla="*/ 13905 w 182"/>
                  <a:gd name="T87" fmla="*/ 12031 h 213"/>
                  <a:gd name="T88" fmla="*/ 14190 w 182"/>
                  <a:gd name="T89" fmla="*/ 10722 h 213"/>
                  <a:gd name="T90" fmla="*/ 14361 w 182"/>
                  <a:gd name="T91" fmla="*/ 9309 h 213"/>
                  <a:gd name="T92" fmla="*/ 14361 w 182"/>
                  <a:gd name="T93" fmla="*/ 7913 h 213"/>
                  <a:gd name="T94" fmla="*/ 14430 w 182"/>
                  <a:gd name="T95" fmla="*/ 6607 h 213"/>
                  <a:gd name="T96" fmla="*/ 13669 w 182"/>
                  <a:gd name="T97" fmla="*/ 3855 h 213"/>
                  <a:gd name="T98" fmla="*/ 12377 w 182"/>
                  <a:gd name="T99" fmla="*/ 1716 h 213"/>
                  <a:gd name="T100" fmla="*/ 11918 w 182"/>
                  <a:gd name="T101" fmla="*/ 1537 h 213"/>
                  <a:gd name="T102" fmla="*/ 11659 w 182"/>
                  <a:gd name="T103" fmla="*/ 1275 h 213"/>
                  <a:gd name="T104" fmla="*/ 11234 w 182"/>
                  <a:gd name="T105" fmla="*/ 1066 h 213"/>
                  <a:gd name="T106" fmla="*/ 10939 w 182"/>
                  <a:gd name="T107" fmla="*/ 920 h 213"/>
                  <a:gd name="T108" fmla="*/ 10453 w 182"/>
                  <a:gd name="T109" fmla="*/ 737 h 213"/>
                  <a:gd name="T110" fmla="*/ 9976 w 182"/>
                  <a:gd name="T111" fmla="*/ 510 h 213"/>
                  <a:gd name="T112" fmla="*/ 9409 w 182"/>
                  <a:gd name="T113" fmla="*/ 244 h 213"/>
                  <a:gd name="T114" fmla="*/ 8633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p:spPr>
            <p:txBody>
              <a:bodyPr/>
              <a:lstStyle/>
              <a:p>
                <a:pPr>
                  <a:defRPr/>
                </a:pPr>
                <a:endParaRPr lang="zh-TW" altLang="en-US">
                  <a:latin typeface="Arial" charset="0"/>
                </a:endParaRPr>
              </a:p>
            </p:txBody>
          </p:sp>
          <p:sp>
            <p:nvSpPr>
              <p:cNvPr id="1064" name="Freeform 12"/>
              <p:cNvSpPr>
                <a:spLocks/>
              </p:cNvSpPr>
              <p:nvPr userDrawn="1"/>
            </p:nvSpPr>
            <p:spPr bwMode="ltGray">
              <a:xfrm rot="373331" flipH="1">
                <a:off x="121" y="2907"/>
                <a:ext cx="93" cy="156"/>
              </a:xfrm>
              <a:custGeom>
                <a:avLst/>
                <a:gdLst>
                  <a:gd name="T0" fmla="*/ 2 w 128"/>
                  <a:gd name="T1" fmla="*/ 0 h 217"/>
                  <a:gd name="T2" fmla="*/ 2 w 128"/>
                  <a:gd name="T3" fmla="*/ 1 h 217"/>
                  <a:gd name="T4" fmla="*/ 3 w 128"/>
                  <a:gd name="T5" fmla="*/ 1 h 217"/>
                  <a:gd name="T6" fmla="*/ 3 w 128"/>
                  <a:gd name="T7" fmla="*/ 1 h 217"/>
                  <a:gd name="T8" fmla="*/ 3 w 128"/>
                  <a:gd name="T9" fmla="*/ 1 h 217"/>
                  <a:gd name="T10" fmla="*/ 3 w 128"/>
                  <a:gd name="T11" fmla="*/ 2 h 217"/>
                  <a:gd name="T12" fmla="*/ 3 w 128"/>
                  <a:gd name="T13" fmla="*/ 3 h 217"/>
                  <a:gd name="T14" fmla="*/ 2 w 128"/>
                  <a:gd name="T15" fmla="*/ 3 h 217"/>
                  <a:gd name="T16" fmla="*/ 1 w 128"/>
                  <a:gd name="T17" fmla="*/ 4 h 217"/>
                  <a:gd name="T18" fmla="*/ 1 w 128"/>
                  <a:gd name="T19" fmla="*/ 4 h 217"/>
                  <a:gd name="T20" fmla="*/ 1 w 128"/>
                  <a:gd name="T21" fmla="*/ 4 h 217"/>
                  <a:gd name="T22" fmla="*/ 1 w 128"/>
                  <a:gd name="T23" fmla="*/ 4 h 217"/>
                  <a:gd name="T24" fmla="*/ 1 w 128"/>
                  <a:gd name="T25" fmla="*/ 4 h 217"/>
                  <a:gd name="T26" fmla="*/ 1 w 128"/>
                  <a:gd name="T27" fmla="*/ 4 h 217"/>
                  <a:gd name="T28" fmla="*/ 1 w 128"/>
                  <a:gd name="T29" fmla="*/ 4 h 217"/>
                  <a:gd name="T30" fmla="*/ 0 w 128"/>
                  <a:gd name="T31" fmla="*/ 3 h 217"/>
                  <a:gd name="T32" fmla="*/ 1 w 128"/>
                  <a:gd name="T33" fmla="*/ 3 h 217"/>
                  <a:gd name="T34" fmla="*/ 1 w 128"/>
                  <a:gd name="T35" fmla="*/ 3 h 217"/>
                  <a:gd name="T36" fmla="*/ 1 w 128"/>
                  <a:gd name="T37" fmla="*/ 3 h 217"/>
                  <a:gd name="T38" fmla="*/ 1 w 128"/>
                  <a:gd name="T39" fmla="*/ 3 h 217"/>
                  <a:gd name="T40" fmla="*/ 1 w 128"/>
                  <a:gd name="T41" fmla="*/ 3 h 217"/>
                  <a:gd name="T42" fmla="*/ 2 w 128"/>
                  <a:gd name="T43" fmla="*/ 2 h 217"/>
                  <a:gd name="T44" fmla="*/ 2 w 128"/>
                  <a:gd name="T45" fmla="*/ 1 h 217"/>
                  <a:gd name="T46" fmla="*/ 2 w 128"/>
                  <a:gd name="T47" fmla="*/ 1 h 217"/>
                  <a:gd name="T48" fmla="*/ 2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p:spPr>
            <p:txBody>
              <a:bodyPr/>
              <a:lstStyle/>
              <a:p>
                <a:pPr>
                  <a:defRPr/>
                </a:pPr>
                <a:endParaRPr lang="zh-TW" altLang="en-US">
                  <a:latin typeface="Arial" charset="0"/>
                </a:endParaRPr>
              </a:p>
            </p:txBody>
          </p:sp>
          <p:sp>
            <p:nvSpPr>
              <p:cNvPr id="1065" name="Freeform 13"/>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2 w 117"/>
                  <a:gd name="T15" fmla="*/ 1 h 132"/>
                  <a:gd name="T16" fmla="*/ 2 w 117"/>
                  <a:gd name="T17" fmla="*/ 1 h 132"/>
                  <a:gd name="T18" fmla="*/ 3 w 117"/>
                  <a:gd name="T19" fmla="*/ 2 h 132"/>
                  <a:gd name="T20" fmla="*/ 3 w 117"/>
                  <a:gd name="T21" fmla="*/ 2 h 132"/>
                  <a:gd name="T22" fmla="*/ 3 w 117"/>
                  <a:gd name="T23" fmla="*/ 1 h 132"/>
                  <a:gd name="T24" fmla="*/ 3 w 117"/>
                  <a:gd name="T25" fmla="*/ 1 h 132"/>
                  <a:gd name="T26" fmla="*/ 2 w 117"/>
                  <a:gd name="T27" fmla="*/ 1 h 132"/>
                  <a:gd name="T28" fmla="*/ 2 w 117"/>
                  <a:gd name="T29" fmla="*/ 1 h 132"/>
                  <a:gd name="T30" fmla="*/ 2 w 117"/>
                  <a:gd name="T31" fmla="*/ 1 h 132"/>
                  <a:gd name="T32" fmla="*/ 1 w 117"/>
                  <a:gd name="T33" fmla="*/ 1 h 132"/>
                  <a:gd name="T34" fmla="*/ 1 w 117"/>
                  <a:gd name="T35" fmla="*/ 1 h 132"/>
                  <a:gd name="T36" fmla="*/ 1 w 117"/>
                  <a:gd name="T37" fmla="*/ 1 h 132"/>
                  <a:gd name="T38" fmla="*/ 2 w 117"/>
                  <a:gd name="T39" fmla="*/ 1 h 132"/>
                  <a:gd name="T40" fmla="*/ 2 w 117"/>
                  <a:gd name="T41" fmla="*/ 1 h 132"/>
                  <a:gd name="T42" fmla="*/ 2 w 117"/>
                  <a:gd name="T43" fmla="*/ 1 h 132"/>
                  <a:gd name="T44" fmla="*/ 2 w 117"/>
                  <a:gd name="T45" fmla="*/ 1 h 132"/>
                  <a:gd name="T46" fmla="*/ 3 w 117"/>
                  <a:gd name="T47" fmla="*/ 1 h 132"/>
                  <a:gd name="T48" fmla="*/ 3 w 117"/>
                  <a:gd name="T49" fmla="*/ 1 h 132"/>
                  <a:gd name="T50" fmla="*/ 3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p:spPr>
            <p:txBody>
              <a:bodyPr/>
              <a:lstStyle/>
              <a:p>
                <a:pPr>
                  <a:defRPr/>
                </a:pPr>
                <a:endParaRPr lang="zh-TW" altLang="en-US">
                  <a:latin typeface="Arial" charset="0"/>
                </a:endParaRPr>
              </a:p>
            </p:txBody>
          </p:sp>
          <p:sp>
            <p:nvSpPr>
              <p:cNvPr id="1066" name="Freeform 14"/>
              <p:cNvSpPr>
                <a:spLocks/>
              </p:cNvSpPr>
              <p:nvPr userDrawn="1"/>
            </p:nvSpPr>
            <p:spPr bwMode="ltGray">
              <a:xfrm rot="373331" flipH="1">
                <a:off x="289" y="3133"/>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p:spPr>
            <p:txBody>
              <a:bodyPr/>
              <a:lstStyle/>
              <a:p>
                <a:pPr>
                  <a:defRPr/>
                </a:pPr>
                <a:endParaRPr lang="zh-TW" altLang="en-US">
                  <a:latin typeface="Arial" charset="0"/>
                </a:endParaRPr>
              </a:p>
            </p:txBody>
          </p:sp>
          <p:grpSp>
            <p:nvGrpSpPr>
              <p:cNvPr id="3115"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2 h 564"/>
                    <a:gd name="T10" fmla="*/ 1 w 207"/>
                    <a:gd name="T11" fmla="*/ 2 h 564"/>
                    <a:gd name="T12" fmla="*/ 1 w 207"/>
                    <a:gd name="T13" fmla="*/ 3 h 564"/>
                    <a:gd name="T14" fmla="*/ 1 w 207"/>
                    <a:gd name="T15" fmla="*/ 3 h 564"/>
                    <a:gd name="T16" fmla="*/ 1 w 207"/>
                    <a:gd name="T17" fmla="*/ 3 h 564"/>
                    <a:gd name="T18" fmla="*/ 1 w 207"/>
                    <a:gd name="T19" fmla="*/ 4 h 564"/>
                    <a:gd name="T20" fmla="*/ 1 w 207"/>
                    <a:gd name="T21" fmla="*/ 4 h 564"/>
                    <a:gd name="T22" fmla="*/ 1 w 207"/>
                    <a:gd name="T23" fmla="*/ 5 h 564"/>
                    <a:gd name="T24" fmla="*/ 1 w 207"/>
                    <a:gd name="T25" fmla="*/ 6 h 564"/>
                    <a:gd name="T26" fmla="*/ 1 w 207"/>
                    <a:gd name="T27" fmla="*/ 6 h 564"/>
                    <a:gd name="T28" fmla="*/ 2 w 207"/>
                    <a:gd name="T29" fmla="*/ 6 h 564"/>
                    <a:gd name="T30" fmla="*/ 2 w 207"/>
                    <a:gd name="T31" fmla="*/ 6 h 564"/>
                    <a:gd name="T32" fmla="*/ 2 w 207"/>
                    <a:gd name="T33" fmla="*/ 7 h 564"/>
                    <a:gd name="T34" fmla="*/ 2 w 207"/>
                    <a:gd name="T35" fmla="*/ 6 h 564"/>
                    <a:gd name="T36" fmla="*/ 1 w 207"/>
                    <a:gd name="T37" fmla="*/ 6 h 564"/>
                    <a:gd name="T38" fmla="*/ 1 w 207"/>
                    <a:gd name="T39" fmla="*/ 5 h 564"/>
                    <a:gd name="T40" fmla="*/ 1 w 207"/>
                    <a:gd name="T41" fmla="*/ 4 h 564"/>
                    <a:gd name="T42" fmla="*/ 1 w 207"/>
                    <a:gd name="T43" fmla="*/ 4 h 564"/>
                    <a:gd name="T44" fmla="*/ 1 w 207"/>
                    <a:gd name="T45" fmla="*/ 4 h 564"/>
                    <a:gd name="T46" fmla="*/ 1 w 207"/>
                    <a:gd name="T47" fmla="*/ 3 h 564"/>
                    <a:gd name="T48" fmla="*/ 1 w 207"/>
                    <a:gd name="T49" fmla="*/ 3 h 564"/>
                    <a:gd name="T50" fmla="*/ 1 w 207"/>
                    <a:gd name="T51" fmla="*/ 3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p:spPr>
              <p:txBody>
                <a:bodyPr/>
                <a:lstStyle/>
                <a:p>
                  <a:pPr>
                    <a:defRPr/>
                  </a:pPr>
                  <a:endParaRPr lang="zh-TW" altLang="en-US">
                    <a:latin typeface="Arial" charset="0"/>
                  </a:endParaRPr>
                </a:p>
              </p:txBody>
            </p:sp>
            <p:sp>
              <p:nvSpPr>
                <p:cNvPr id="1069" name="Freeform 17"/>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2 h 232"/>
                    <a:gd name="T8" fmla="*/ 1 w 47"/>
                    <a:gd name="T9" fmla="*/ 3 h 232"/>
                    <a:gd name="T10" fmla="*/ 1 w 47"/>
                    <a:gd name="T11" fmla="*/ 3 h 232"/>
                    <a:gd name="T12" fmla="*/ 1 w 47"/>
                    <a:gd name="T13" fmla="*/ 2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p:spPr>
              <p:txBody>
                <a:bodyPr/>
                <a:lstStyle/>
                <a:p>
                  <a:pPr>
                    <a:defRPr/>
                  </a:pPr>
                  <a:endParaRPr lang="zh-TW" altLang="en-US">
                    <a:latin typeface="Arial" charset="0"/>
                  </a:endParaRPr>
                </a:p>
              </p:txBody>
            </p:sp>
            <p:sp>
              <p:nvSpPr>
                <p:cNvPr id="1070" name="Freeform 18"/>
                <p:cNvSpPr>
                  <a:spLocks/>
                </p:cNvSpPr>
                <p:nvPr userDrawn="1"/>
              </p:nvSpPr>
              <p:spPr bwMode="ltGray">
                <a:xfrm rot="4200091">
                  <a:off x="191" y="1723"/>
                  <a:ext cx="60" cy="27"/>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p:spPr>
              <p:txBody>
                <a:bodyPr/>
                <a:lstStyle/>
                <a:p>
                  <a:pPr>
                    <a:defRPr/>
                  </a:pPr>
                  <a:endParaRPr lang="zh-TW" altLang="en-US">
                    <a:latin typeface="Arial" charset="0"/>
                  </a:endParaRPr>
                </a:p>
              </p:txBody>
            </p:sp>
          </p:grpSp>
        </p:grpSp>
        <p:grpSp>
          <p:nvGrpSpPr>
            <p:cNvPr id="3084"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p:spPr>
            <p:txBody>
              <a:bodyPr/>
              <a:lstStyle/>
              <a:p>
                <a:pPr>
                  <a:defRPr/>
                </a:pPr>
                <a:endParaRPr lang="zh-TW" altLang="en-US">
                  <a:latin typeface="Arial" charset="0"/>
                </a:endParaRPr>
              </a:p>
            </p:txBody>
          </p:sp>
          <p:sp>
            <p:nvSpPr>
              <p:cNvPr id="1060" name="Freeform 21"/>
              <p:cNvSpPr>
                <a:spLocks/>
              </p:cNvSpPr>
              <p:nvPr userDrawn="1"/>
            </p:nvSpPr>
            <p:spPr bwMode="ltGray">
              <a:xfrm>
                <a:off x="1786" y="896"/>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p:spPr>
            <p:txBody>
              <a:bodyPr/>
              <a:lstStyle/>
              <a:p>
                <a:pPr>
                  <a:defRPr/>
                </a:pPr>
                <a:endParaRPr lang="zh-TW" altLang="en-US">
                  <a:latin typeface="Arial" charset="0"/>
                </a:endParaRPr>
              </a:p>
            </p:txBody>
          </p:sp>
          <p:sp>
            <p:nvSpPr>
              <p:cNvPr id="1061" name="Freeform 2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p:spPr>
            <p:txBody>
              <a:bodyPr/>
              <a:lstStyle/>
              <a:p>
                <a:pPr>
                  <a:defRPr/>
                </a:pPr>
                <a:endParaRPr lang="zh-TW" altLang="en-US">
                  <a:latin typeface="Arial" charset="0"/>
                </a:endParaRPr>
              </a:p>
            </p:txBody>
          </p:sp>
        </p:grpSp>
        <p:grpSp>
          <p:nvGrpSpPr>
            <p:cNvPr id="3085"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p:spPr>
            <p:txBody>
              <a:bodyPr/>
              <a:lstStyle/>
              <a:p>
                <a:pPr>
                  <a:defRPr/>
                </a:pPr>
                <a:endParaRPr lang="zh-TW" altLang="en-US">
                  <a:latin typeface="Arial" charset="0"/>
                </a:endParaRPr>
              </a:p>
            </p:txBody>
          </p:sp>
          <p:sp>
            <p:nvSpPr>
              <p:cNvPr id="1057" name="Freeform 2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p:spPr>
            <p:txBody>
              <a:bodyPr/>
              <a:lstStyle/>
              <a:p>
                <a:pPr>
                  <a:defRPr/>
                </a:pPr>
                <a:endParaRPr lang="zh-TW" altLang="en-US">
                  <a:latin typeface="Arial" charset="0"/>
                </a:endParaRPr>
              </a:p>
            </p:txBody>
          </p:sp>
          <p:sp>
            <p:nvSpPr>
              <p:cNvPr id="1058" name="Freeform 2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p:spPr>
            <p:txBody>
              <a:bodyPr/>
              <a:lstStyle/>
              <a:p>
                <a:pPr>
                  <a:defRPr/>
                </a:pPr>
                <a:endParaRPr lang="zh-TW" altLang="en-US">
                  <a:latin typeface="Arial" charset="0"/>
                </a:endParaRPr>
              </a:p>
            </p:txBody>
          </p:sp>
        </p:grpSp>
        <p:grpSp>
          <p:nvGrpSpPr>
            <p:cNvPr id="3086"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p:spPr>
            <p:txBody>
              <a:bodyPr/>
              <a:lstStyle/>
              <a:p>
                <a:pPr>
                  <a:defRPr/>
                </a:pPr>
                <a:endParaRPr lang="zh-TW" altLang="en-US">
                  <a:latin typeface="Arial" charset="0"/>
                </a:endParaRPr>
              </a:p>
            </p:txBody>
          </p:sp>
          <p:sp>
            <p:nvSpPr>
              <p:cNvPr id="1054" name="Freeform 2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p:spPr>
            <p:txBody>
              <a:bodyPr/>
              <a:lstStyle/>
              <a:p>
                <a:pPr>
                  <a:defRPr/>
                </a:pPr>
                <a:endParaRPr lang="zh-TW" altLang="en-US">
                  <a:latin typeface="Arial" charset="0"/>
                </a:endParaRPr>
              </a:p>
            </p:txBody>
          </p:sp>
          <p:sp>
            <p:nvSpPr>
              <p:cNvPr id="1055" name="Freeform 3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p:spPr>
            <p:txBody>
              <a:bodyPr/>
              <a:lstStyle/>
              <a:p>
                <a:pPr>
                  <a:defRPr/>
                </a:pPr>
                <a:endParaRPr lang="zh-TW" altLang="en-US">
                  <a:latin typeface="Arial" charset="0"/>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p:spPr>
          <p:txBody>
            <a:bodyPr/>
            <a:lstStyle/>
            <a:p>
              <a:pPr>
                <a:defRPr/>
              </a:pPr>
              <a:endParaRPr lang="zh-TW" altLang="en-US">
                <a:latin typeface="Arial" charset="0"/>
              </a:endParaRPr>
            </a:p>
          </p:txBody>
        </p:sp>
        <p:sp>
          <p:nvSpPr>
            <p:cNvPr id="1040" name="Freeform 32"/>
            <p:cNvSpPr>
              <a:spLocks/>
            </p:cNvSpPr>
            <p:nvPr/>
          </p:nvSpPr>
          <p:spPr bwMode="ltGray">
            <a:xfrm rot="828663">
              <a:off x="242" y="3404"/>
              <a:ext cx="132" cy="167"/>
            </a:xfrm>
            <a:custGeom>
              <a:avLst/>
              <a:gdLst>
                <a:gd name="T0" fmla="*/ 0 w 109"/>
                <a:gd name="T1" fmla="*/ 0 h 156"/>
                <a:gd name="T2" fmla="*/ 48 w 109"/>
                <a:gd name="T3" fmla="*/ 1 h 156"/>
                <a:gd name="T4" fmla="*/ 183 w 109"/>
                <a:gd name="T5" fmla="*/ 5 h 156"/>
                <a:gd name="T6" fmla="*/ 366 w 109"/>
                <a:gd name="T7" fmla="*/ 26 h 156"/>
                <a:gd name="T8" fmla="*/ 579 w 109"/>
                <a:gd name="T9" fmla="*/ 55 h 156"/>
                <a:gd name="T10" fmla="*/ 774 w 109"/>
                <a:gd name="T11" fmla="*/ 100 h 156"/>
                <a:gd name="T12" fmla="*/ 952 w 109"/>
                <a:gd name="T13" fmla="*/ 162 h 156"/>
                <a:gd name="T14" fmla="*/ 1063 w 109"/>
                <a:gd name="T15" fmla="*/ 244 h 156"/>
                <a:gd name="T16" fmla="*/ 1089 w 109"/>
                <a:gd name="T17" fmla="*/ 358 h 156"/>
                <a:gd name="T18" fmla="*/ 1037 w 109"/>
                <a:gd name="T19" fmla="*/ 358 h 156"/>
                <a:gd name="T20" fmla="*/ 986 w 109"/>
                <a:gd name="T21" fmla="*/ 358 h 156"/>
                <a:gd name="T22" fmla="*/ 926 w 109"/>
                <a:gd name="T23" fmla="*/ 358 h 156"/>
                <a:gd name="T24" fmla="*/ 856 w 109"/>
                <a:gd name="T25" fmla="*/ 347 h 156"/>
                <a:gd name="T26" fmla="*/ 807 w 109"/>
                <a:gd name="T27" fmla="*/ 346 h 156"/>
                <a:gd name="T28" fmla="*/ 742 w 109"/>
                <a:gd name="T29" fmla="*/ 340 h 156"/>
                <a:gd name="T30" fmla="*/ 655 w 109"/>
                <a:gd name="T31" fmla="*/ 328 h 156"/>
                <a:gd name="T32" fmla="*/ 579 w 109"/>
                <a:gd name="T33" fmla="*/ 316 h 156"/>
                <a:gd name="T34" fmla="*/ 528 w 109"/>
                <a:gd name="T35" fmla="*/ 286 h 156"/>
                <a:gd name="T36" fmla="*/ 528 w 109"/>
                <a:gd name="T37" fmla="*/ 254 h 156"/>
                <a:gd name="T38" fmla="*/ 555 w 109"/>
                <a:gd name="T39" fmla="*/ 218 h 156"/>
                <a:gd name="T40" fmla="*/ 582 w 109"/>
                <a:gd name="T41" fmla="*/ 180 h 156"/>
                <a:gd name="T42" fmla="*/ 555 w 109"/>
                <a:gd name="T43" fmla="*/ 141 h 156"/>
                <a:gd name="T44" fmla="*/ 478 w 109"/>
                <a:gd name="T45" fmla="*/ 97 h 156"/>
                <a:gd name="T46" fmla="*/ 312 w 109"/>
                <a:gd name="T47" fmla="*/ 52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p:spPr>
          <p:txBody>
            <a:bodyPr/>
            <a:lstStyle/>
            <a:p>
              <a:pPr>
                <a:defRPr/>
              </a:pPr>
              <a:endParaRPr lang="zh-TW" altLang="en-US">
                <a:latin typeface="Arial" charset="0"/>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5 w 54"/>
                <a:gd name="T5" fmla="*/ 3 h 40"/>
                <a:gd name="T6" fmla="*/ 145 w 54"/>
                <a:gd name="T7" fmla="*/ 20 h 40"/>
                <a:gd name="T8" fmla="*/ 241 w 54"/>
                <a:gd name="T9" fmla="*/ 28 h 40"/>
                <a:gd name="T10" fmla="*/ 323 w 54"/>
                <a:gd name="T11" fmla="*/ 34 h 40"/>
                <a:gd name="T12" fmla="*/ 409 w 54"/>
                <a:gd name="T13" fmla="*/ 40 h 40"/>
                <a:gd name="T14" fmla="*/ 500 w 54"/>
                <a:gd name="T15" fmla="*/ 43 h 40"/>
                <a:gd name="T16" fmla="*/ 603 w 54"/>
                <a:gd name="T17" fmla="*/ 37 h 40"/>
                <a:gd name="T18" fmla="*/ 590 w 54"/>
                <a:gd name="T19" fmla="*/ 59 h 40"/>
                <a:gd name="T20" fmla="*/ 556 w 54"/>
                <a:gd name="T21" fmla="*/ 78 h 40"/>
                <a:gd name="T22" fmla="*/ 493 w 54"/>
                <a:gd name="T23" fmla="*/ 90 h 40"/>
                <a:gd name="T24" fmla="*/ 405 w 54"/>
                <a:gd name="T25" fmla="*/ 95 h 40"/>
                <a:gd name="T26" fmla="*/ 310 w 54"/>
                <a:gd name="T27" fmla="*/ 94 h 40"/>
                <a:gd name="T28" fmla="*/ 208 w 54"/>
                <a:gd name="T29" fmla="*/ 76 h 40"/>
                <a:gd name="T30" fmla="*/ 109 w 54"/>
                <a:gd name="T31" fmla="*/ 49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p:spPr>
          <p:txBody>
            <a:bodyPr/>
            <a:lstStyle/>
            <a:p>
              <a:pPr>
                <a:defRPr/>
              </a:pPr>
              <a:endParaRPr lang="zh-TW" altLang="en-US">
                <a:latin typeface="Arial" charset="0"/>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p:spPr>
          <p:txBody>
            <a:bodyPr/>
            <a:lstStyle/>
            <a:p>
              <a:pPr>
                <a:defRPr/>
              </a:pPr>
              <a:endParaRPr lang="zh-TW" altLang="en-US">
                <a:latin typeface="Arial" charset="0"/>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p:spPr>
          <p:txBody>
            <a:bodyPr/>
            <a:lstStyle/>
            <a:p>
              <a:pPr>
                <a:defRPr/>
              </a:pPr>
              <a:endParaRPr lang="zh-TW" altLang="en-US">
                <a:latin typeface="Arial" charset="0"/>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p:spPr>
          <p:txBody>
            <a:bodyPr/>
            <a:lstStyle/>
            <a:p>
              <a:pPr>
                <a:defRPr/>
              </a:pPr>
              <a:endParaRPr lang="zh-TW" altLang="en-US">
                <a:latin typeface="Arial" charset="0"/>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p:spPr>
          <p:txBody>
            <a:bodyPr/>
            <a:lstStyle/>
            <a:p>
              <a:pPr>
                <a:defRPr/>
              </a:pPr>
              <a:endParaRPr lang="zh-TW" altLang="en-US">
                <a:latin typeface="Arial" charset="0"/>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37 h 237"/>
                <a:gd name="T4" fmla="*/ 90 w 257"/>
                <a:gd name="T5" fmla="*/ 74 h 237"/>
                <a:gd name="T6" fmla="*/ 206 w 257"/>
                <a:gd name="T7" fmla="*/ 113 h 237"/>
                <a:gd name="T8" fmla="*/ 369 w 257"/>
                <a:gd name="T9" fmla="*/ 146 h 237"/>
                <a:gd name="T10" fmla="*/ 597 w 257"/>
                <a:gd name="T11" fmla="*/ 177 h 237"/>
                <a:gd name="T12" fmla="*/ 885 w 257"/>
                <a:gd name="T13" fmla="*/ 210 h 237"/>
                <a:gd name="T14" fmla="*/ 1254 w 257"/>
                <a:gd name="T15" fmla="*/ 240 h 237"/>
                <a:gd name="T16" fmla="*/ 1679 w 257"/>
                <a:gd name="T17" fmla="*/ 265 h 237"/>
                <a:gd name="T18" fmla="*/ 2225 w 257"/>
                <a:gd name="T19" fmla="*/ 289 h 237"/>
                <a:gd name="T20" fmla="*/ 2842 w 257"/>
                <a:gd name="T21" fmla="*/ 309 h 237"/>
                <a:gd name="T22" fmla="*/ 3500 w 257"/>
                <a:gd name="T23" fmla="*/ 326 h 237"/>
                <a:gd name="T24" fmla="*/ 4315 w 257"/>
                <a:gd name="T25" fmla="*/ 340 h 237"/>
                <a:gd name="T26" fmla="*/ 5204 w 257"/>
                <a:gd name="T27" fmla="*/ 348 h 237"/>
                <a:gd name="T28" fmla="*/ 6220 w 257"/>
                <a:gd name="T29" fmla="*/ 353 h 237"/>
                <a:gd name="T30" fmla="*/ 7271 w 257"/>
                <a:gd name="T31" fmla="*/ 351 h 237"/>
                <a:gd name="T32" fmla="*/ 8500 w 257"/>
                <a:gd name="T33" fmla="*/ 346 h 237"/>
                <a:gd name="T34" fmla="*/ 7422 w 257"/>
                <a:gd name="T35" fmla="*/ 338 h 237"/>
                <a:gd name="T36" fmla="*/ 6440 w 257"/>
                <a:gd name="T37" fmla="*/ 327 h 237"/>
                <a:gd name="T38" fmla="*/ 5624 w 257"/>
                <a:gd name="T39" fmla="*/ 315 h 237"/>
                <a:gd name="T40" fmla="*/ 4895 w 257"/>
                <a:gd name="T41" fmla="*/ 304 h 237"/>
                <a:gd name="T42" fmla="*/ 4230 w 257"/>
                <a:gd name="T43" fmla="*/ 288 h 237"/>
                <a:gd name="T44" fmla="*/ 3706 w 257"/>
                <a:gd name="T45" fmla="*/ 271 h 237"/>
                <a:gd name="T46" fmla="*/ 3223 w 257"/>
                <a:gd name="T47" fmla="*/ 252 h 237"/>
                <a:gd name="T48" fmla="*/ 2769 w 257"/>
                <a:gd name="T49" fmla="*/ 231 h 237"/>
                <a:gd name="T50" fmla="*/ 2361 w 257"/>
                <a:gd name="T51" fmla="*/ 210 h 237"/>
                <a:gd name="T52" fmla="*/ 2028 w 257"/>
                <a:gd name="T53" fmla="*/ 185 h 237"/>
                <a:gd name="T54" fmla="*/ 1743 w 257"/>
                <a:gd name="T55" fmla="*/ 160 h 237"/>
                <a:gd name="T56" fmla="*/ 1431 w 257"/>
                <a:gd name="T57" fmla="*/ 130 h 237"/>
                <a:gd name="T58" fmla="*/ 1091 w 257"/>
                <a:gd name="T59" fmla="*/ 102 h 237"/>
                <a:gd name="T60" fmla="*/ 766 w 257"/>
                <a:gd name="T61" fmla="*/ 71 h 237"/>
                <a:gd name="T62" fmla="*/ 387 w 257"/>
                <a:gd name="T63" fmla="*/ 36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p:spPr>
          <p:txBody>
            <a:bodyPr/>
            <a:lstStyle/>
            <a:p>
              <a:pPr>
                <a:defRPr/>
              </a:pPr>
              <a:endParaRPr lang="zh-TW" altLang="en-US">
                <a:latin typeface="Arial" charset="0"/>
              </a:endParaRPr>
            </a:p>
          </p:txBody>
        </p:sp>
        <p:sp>
          <p:nvSpPr>
            <p:cNvPr id="1047" name="Freeform 39"/>
            <p:cNvSpPr>
              <a:spLocks/>
            </p:cNvSpPr>
            <p:nvPr/>
          </p:nvSpPr>
          <p:spPr bwMode="ltGray">
            <a:xfrm rot="1584153">
              <a:off x="242" y="756"/>
              <a:ext cx="167" cy="115"/>
            </a:xfrm>
            <a:custGeom>
              <a:avLst/>
              <a:gdLst>
                <a:gd name="T0" fmla="*/ 2758 w 124"/>
                <a:gd name="T1" fmla="*/ 0 h 110"/>
                <a:gd name="T2" fmla="*/ 4409 w 124"/>
                <a:gd name="T3" fmla="*/ 184 h 110"/>
                <a:gd name="T4" fmla="*/ 4284 w 124"/>
                <a:gd name="T5" fmla="*/ 183 h 110"/>
                <a:gd name="T6" fmla="*/ 3806 w 124"/>
                <a:gd name="T7" fmla="*/ 179 h 110"/>
                <a:gd name="T8" fmla="*/ 3181 w 124"/>
                <a:gd name="T9" fmla="*/ 174 h 110"/>
                <a:gd name="T10" fmla="*/ 2431 w 124"/>
                <a:gd name="T11" fmla="*/ 169 h 110"/>
                <a:gd name="T12" fmla="*/ 1600 w 124"/>
                <a:gd name="T13" fmla="*/ 166 h 110"/>
                <a:gd name="T14" fmla="*/ 909 w 124"/>
                <a:gd name="T15" fmla="*/ 167 h 110"/>
                <a:gd name="T16" fmla="*/ 323 w 124"/>
                <a:gd name="T17" fmla="*/ 175 h 110"/>
                <a:gd name="T18" fmla="*/ 0 w 124"/>
                <a:gd name="T19" fmla="*/ 187 h 110"/>
                <a:gd name="T20" fmla="*/ 132 w 124"/>
                <a:gd name="T21" fmla="*/ 167 h 110"/>
                <a:gd name="T22" fmla="*/ 290 w 124"/>
                <a:gd name="T23" fmla="*/ 152 h 110"/>
                <a:gd name="T24" fmla="*/ 586 w 124"/>
                <a:gd name="T25" fmla="*/ 140 h 110"/>
                <a:gd name="T26" fmla="*/ 909 w 124"/>
                <a:gd name="T27" fmla="*/ 130 h 110"/>
                <a:gd name="T28" fmla="*/ 1288 w 124"/>
                <a:gd name="T29" fmla="*/ 122 h 110"/>
                <a:gd name="T30" fmla="*/ 1663 w 124"/>
                <a:gd name="T31" fmla="*/ 121 h 110"/>
                <a:gd name="T32" fmla="*/ 2086 w 124"/>
                <a:gd name="T33" fmla="*/ 121 h 110"/>
                <a:gd name="T34" fmla="*/ 2564 w 124"/>
                <a:gd name="T35" fmla="*/ 127 h 110"/>
                <a:gd name="T36" fmla="*/ 2598 w 124"/>
                <a:gd name="T37" fmla="*/ 121 h 110"/>
                <a:gd name="T38" fmla="*/ 2494 w 124"/>
                <a:gd name="T39" fmla="*/ 97 h 110"/>
                <a:gd name="T40" fmla="*/ 2380 w 124"/>
                <a:gd name="T41" fmla="*/ 65 h 110"/>
                <a:gd name="T42" fmla="*/ 2337 w 124"/>
                <a:gd name="T43" fmla="*/ 51 h 110"/>
                <a:gd name="T44" fmla="*/ 2240 w 124"/>
                <a:gd name="T45" fmla="*/ 51 h 110"/>
                <a:gd name="T46" fmla="*/ 2155 w 124"/>
                <a:gd name="T47" fmla="*/ 49 h 110"/>
                <a:gd name="T48" fmla="*/ 2086 w 124"/>
                <a:gd name="T49" fmla="*/ 43 h 110"/>
                <a:gd name="T50" fmla="*/ 2048 w 124"/>
                <a:gd name="T51" fmla="*/ 37 h 110"/>
                <a:gd name="T52" fmla="*/ 2048 w 124"/>
                <a:gd name="T53" fmla="*/ 31 h 110"/>
                <a:gd name="T54" fmla="*/ 2086 w 124"/>
                <a:gd name="T55" fmla="*/ 26 h 110"/>
                <a:gd name="T56" fmla="*/ 2362 w 124"/>
                <a:gd name="T57" fmla="*/ 8 h 110"/>
                <a:gd name="T58" fmla="*/ 2758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p:spPr>
          <p:txBody>
            <a:bodyPr/>
            <a:lstStyle/>
            <a:p>
              <a:pPr>
                <a:defRPr/>
              </a:pPr>
              <a:endParaRPr lang="zh-TW" altLang="en-US">
                <a:latin typeface="Arial" charset="0"/>
              </a:endParaRPr>
            </a:p>
          </p:txBody>
        </p:sp>
        <p:sp>
          <p:nvSpPr>
            <p:cNvPr id="1048" name="Freeform 40"/>
            <p:cNvSpPr>
              <a:spLocks/>
            </p:cNvSpPr>
            <p:nvPr/>
          </p:nvSpPr>
          <p:spPr bwMode="ltGray">
            <a:xfrm rot="1584153">
              <a:off x="574" y="286"/>
              <a:ext cx="147" cy="160"/>
            </a:xfrm>
            <a:custGeom>
              <a:avLst/>
              <a:gdLst>
                <a:gd name="T0" fmla="*/ 0 w 109"/>
                <a:gd name="T1" fmla="*/ 0 h 156"/>
                <a:gd name="T2" fmla="*/ 178 w 109"/>
                <a:gd name="T3" fmla="*/ 1 h 156"/>
                <a:gd name="T4" fmla="*/ 635 w 109"/>
                <a:gd name="T5" fmla="*/ 5 h 156"/>
                <a:gd name="T6" fmla="*/ 1327 w 109"/>
                <a:gd name="T7" fmla="*/ 12 h 156"/>
                <a:gd name="T8" fmla="*/ 2098 w 109"/>
                <a:gd name="T9" fmla="*/ 36 h 156"/>
                <a:gd name="T10" fmla="*/ 2829 w 109"/>
                <a:gd name="T11" fmla="*/ 56 h 156"/>
                <a:gd name="T12" fmla="*/ 3470 w 109"/>
                <a:gd name="T13" fmla="*/ 95 h 156"/>
                <a:gd name="T14" fmla="*/ 3862 w 109"/>
                <a:gd name="T15" fmla="*/ 146 h 156"/>
                <a:gd name="T16" fmla="*/ 3939 w 109"/>
                <a:gd name="T17" fmla="*/ 211 h 156"/>
                <a:gd name="T18" fmla="*/ 3815 w 109"/>
                <a:gd name="T19" fmla="*/ 211 h 156"/>
                <a:gd name="T20" fmla="*/ 3605 w 109"/>
                <a:gd name="T21" fmla="*/ 211 h 156"/>
                <a:gd name="T22" fmla="*/ 3361 w 109"/>
                <a:gd name="T23" fmla="*/ 211 h 156"/>
                <a:gd name="T24" fmla="*/ 3140 w 109"/>
                <a:gd name="T25" fmla="*/ 208 h 156"/>
                <a:gd name="T26" fmla="*/ 2921 w 109"/>
                <a:gd name="T27" fmla="*/ 207 h 156"/>
                <a:gd name="T28" fmla="*/ 2676 w 109"/>
                <a:gd name="T29" fmla="*/ 203 h 156"/>
                <a:gd name="T30" fmla="*/ 2383 w 109"/>
                <a:gd name="T31" fmla="*/ 197 h 156"/>
                <a:gd name="T32" fmla="*/ 2098 w 109"/>
                <a:gd name="T33" fmla="*/ 189 h 156"/>
                <a:gd name="T34" fmla="*/ 1908 w 109"/>
                <a:gd name="T35" fmla="*/ 170 h 156"/>
                <a:gd name="T36" fmla="*/ 1908 w 109"/>
                <a:gd name="T37" fmla="*/ 150 h 156"/>
                <a:gd name="T38" fmla="*/ 2039 w 109"/>
                <a:gd name="T39" fmla="*/ 131 h 156"/>
                <a:gd name="T40" fmla="*/ 2160 w 109"/>
                <a:gd name="T41" fmla="*/ 107 h 156"/>
                <a:gd name="T42" fmla="*/ 2039 w 109"/>
                <a:gd name="T43" fmla="*/ 86 h 156"/>
                <a:gd name="T44" fmla="*/ 1749 w 109"/>
                <a:gd name="T45" fmla="*/ 55 h 156"/>
                <a:gd name="T46" fmla="*/ 1138 w 109"/>
                <a:gd name="T47" fmla="*/ 3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p:spPr>
          <p:txBody>
            <a:bodyPr/>
            <a:lstStyle/>
            <a:p>
              <a:pPr>
                <a:defRPr/>
              </a:pPr>
              <a:endParaRPr lang="zh-TW" altLang="en-US">
                <a:latin typeface="Arial" charset="0"/>
              </a:endParaRPr>
            </a:p>
          </p:txBody>
        </p:sp>
        <p:sp>
          <p:nvSpPr>
            <p:cNvPr id="1049" name="Freeform 41"/>
            <p:cNvSpPr>
              <a:spLocks/>
            </p:cNvSpPr>
            <p:nvPr/>
          </p:nvSpPr>
          <p:spPr bwMode="ltGray">
            <a:xfrm rot="1584153">
              <a:off x="236" y="721"/>
              <a:ext cx="62" cy="97"/>
            </a:xfrm>
            <a:custGeom>
              <a:avLst/>
              <a:gdLst>
                <a:gd name="T0" fmla="*/ 1135 w 46"/>
                <a:gd name="T1" fmla="*/ 0 h 94"/>
                <a:gd name="T2" fmla="*/ 720 w 46"/>
                <a:gd name="T3" fmla="*/ 53 h 94"/>
                <a:gd name="T4" fmla="*/ 534 w 46"/>
                <a:gd name="T5" fmla="*/ 89 h 94"/>
                <a:gd name="T6" fmla="*/ 396 w 46"/>
                <a:gd name="T7" fmla="*/ 116 h 94"/>
                <a:gd name="T8" fmla="*/ 0 w 46"/>
                <a:gd name="T9" fmla="*/ 136 h 94"/>
                <a:gd name="T10" fmla="*/ 435 w 46"/>
                <a:gd name="T11" fmla="*/ 128 h 94"/>
                <a:gd name="T12" fmla="*/ 842 w 46"/>
                <a:gd name="T13" fmla="*/ 118 h 94"/>
                <a:gd name="T14" fmla="*/ 1140 w 46"/>
                <a:gd name="T15" fmla="*/ 100 h 94"/>
                <a:gd name="T16" fmla="*/ 1435 w 46"/>
                <a:gd name="T17" fmla="*/ 82 h 94"/>
                <a:gd name="T18" fmla="*/ 1634 w 46"/>
                <a:gd name="T19" fmla="*/ 65 h 94"/>
                <a:gd name="T20" fmla="*/ 1654 w 46"/>
                <a:gd name="T21" fmla="*/ 42 h 94"/>
                <a:gd name="T22" fmla="*/ 1530 w 46"/>
                <a:gd name="T23" fmla="*/ 15 h 94"/>
                <a:gd name="T24" fmla="*/ 1135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p:spPr>
          <p:txBody>
            <a:bodyPr/>
            <a:lstStyle/>
            <a:p>
              <a:pPr>
                <a:defRPr/>
              </a:pPr>
              <a:endParaRPr lang="zh-TW" altLang="en-US">
                <a:latin typeface="Arial" charset="0"/>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201 w 54"/>
                <a:gd name="T5" fmla="*/ 3 h 40"/>
                <a:gd name="T6" fmla="*/ 407 w 54"/>
                <a:gd name="T7" fmla="*/ 8 h 40"/>
                <a:gd name="T8" fmla="*/ 655 w 54"/>
                <a:gd name="T9" fmla="*/ 12 h 40"/>
                <a:gd name="T10" fmla="*/ 923 w 54"/>
                <a:gd name="T11" fmla="*/ 15 h 40"/>
                <a:gd name="T12" fmla="*/ 1211 w 54"/>
                <a:gd name="T13" fmla="*/ 17 h 40"/>
                <a:gd name="T14" fmla="*/ 1439 w 54"/>
                <a:gd name="T15" fmla="*/ 18 h 40"/>
                <a:gd name="T16" fmla="*/ 1707 w 54"/>
                <a:gd name="T17" fmla="*/ 16 h 40"/>
                <a:gd name="T18" fmla="*/ 1685 w 54"/>
                <a:gd name="T19" fmla="*/ 37 h 40"/>
                <a:gd name="T20" fmla="*/ 1591 w 54"/>
                <a:gd name="T21" fmla="*/ 45 h 40"/>
                <a:gd name="T22" fmla="*/ 1401 w 54"/>
                <a:gd name="T23" fmla="*/ 50 h 40"/>
                <a:gd name="T24" fmla="*/ 1164 w 54"/>
                <a:gd name="T25" fmla="*/ 52 h 40"/>
                <a:gd name="T26" fmla="*/ 873 w 54"/>
                <a:gd name="T27" fmla="*/ 51 h 40"/>
                <a:gd name="T28" fmla="*/ 591 w 54"/>
                <a:gd name="T29" fmla="*/ 44 h 40"/>
                <a:gd name="T30" fmla="*/ 305 w 54"/>
                <a:gd name="T31" fmla="*/ 3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p:spPr>
          <p:txBody>
            <a:bodyPr/>
            <a:lstStyle/>
            <a:p>
              <a:pPr>
                <a:defRPr/>
              </a:pPr>
              <a:endParaRPr lang="zh-TW" altLang="en-US">
                <a:latin typeface="Arial" charset="0"/>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p:spPr>
          <p:txBody>
            <a:bodyPr/>
            <a:lstStyle/>
            <a:p>
              <a:pPr>
                <a:defRPr/>
              </a:pPr>
              <a:endParaRPr lang="zh-TW" altLang="en-US">
                <a:latin typeface="Arial" charset="0"/>
              </a:endParaRPr>
            </a:p>
          </p:txBody>
        </p:sp>
        <p:sp>
          <p:nvSpPr>
            <p:cNvPr id="1052" name="Freeform 44"/>
            <p:cNvSpPr>
              <a:spLocks/>
            </p:cNvSpPr>
            <p:nvPr/>
          </p:nvSpPr>
          <p:spPr bwMode="ltGray">
            <a:xfrm rot="1584153">
              <a:off x="56" y="84"/>
              <a:ext cx="804" cy="686"/>
            </a:xfrm>
            <a:custGeom>
              <a:avLst/>
              <a:gdLst>
                <a:gd name="T0" fmla="*/ 590 w 596"/>
                <a:gd name="T1" fmla="*/ 526 h 666"/>
                <a:gd name="T2" fmla="*/ 219 w 596"/>
                <a:gd name="T3" fmla="*/ 487 h 666"/>
                <a:gd name="T4" fmla="*/ 0 w 596"/>
                <a:gd name="T5" fmla="*/ 412 h 666"/>
                <a:gd name="T6" fmla="*/ 132 w 596"/>
                <a:gd name="T7" fmla="*/ 317 h 666"/>
                <a:gd name="T8" fmla="*/ 919 w 596"/>
                <a:gd name="T9" fmla="*/ 216 h 666"/>
                <a:gd name="T10" fmla="*/ 2498 w 596"/>
                <a:gd name="T11" fmla="*/ 121 h 666"/>
                <a:gd name="T12" fmla="*/ 5163 w 596"/>
                <a:gd name="T13" fmla="*/ 43 h 666"/>
                <a:gd name="T14" fmla="*/ 8960 w 596"/>
                <a:gd name="T15" fmla="*/ 2 h 666"/>
                <a:gd name="T16" fmla="*/ 13816 w 596"/>
                <a:gd name="T17" fmla="*/ 9 h 666"/>
                <a:gd name="T18" fmla="*/ 17577 w 596"/>
                <a:gd name="T19" fmla="*/ 96 h 666"/>
                <a:gd name="T20" fmla="*/ 20119 w 596"/>
                <a:gd name="T21" fmla="*/ 235 h 666"/>
                <a:gd name="T22" fmla="*/ 21453 w 596"/>
                <a:gd name="T23" fmla="*/ 407 h 666"/>
                <a:gd name="T24" fmla="*/ 21618 w 596"/>
                <a:gd name="T25" fmla="*/ 584 h 666"/>
                <a:gd name="T26" fmla="*/ 20572 w 596"/>
                <a:gd name="T27" fmla="*/ 749 h 666"/>
                <a:gd name="T28" fmla="*/ 18408 w 596"/>
                <a:gd name="T29" fmla="*/ 877 h 666"/>
                <a:gd name="T30" fmla="*/ 15144 w 596"/>
                <a:gd name="T31" fmla="*/ 947 h 666"/>
                <a:gd name="T32" fmla="*/ 14131 w 596"/>
                <a:gd name="T33" fmla="*/ 940 h 666"/>
                <a:gd name="T34" fmla="*/ 16025 w 596"/>
                <a:gd name="T35" fmla="*/ 882 h 666"/>
                <a:gd name="T36" fmla="*/ 17499 w 596"/>
                <a:gd name="T37" fmla="*/ 775 h 666"/>
                <a:gd name="T38" fmla="*/ 18512 w 596"/>
                <a:gd name="T39" fmla="*/ 647 h 666"/>
                <a:gd name="T40" fmla="*/ 18872 w 596"/>
                <a:gd name="T41" fmla="*/ 507 h 666"/>
                <a:gd name="T42" fmla="*/ 18655 w 596"/>
                <a:gd name="T43" fmla="*/ 368 h 666"/>
                <a:gd name="T44" fmla="*/ 17600 w 596"/>
                <a:gd name="T45" fmla="*/ 248 h 666"/>
                <a:gd name="T46" fmla="*/ 15723 w 596"/>
                <a:gd name="T47" fmla="*/ 160 h 666"/>
                <a:gd name="T48" fmla="*/ 12393 w 596"/>
                <a:gd name="T49" fmla="*/ 106 h 666"/>
                <a:gd name="T50" fmla="*/ 8938 w 596"/>
                <a:gd name="T51" fmla="*/ 85 h 666"/>
                <a:gd name="T52" fmla="*/ 6325 w 596"/>
                <a:gd name="T53" fmla="*/ 100 h 666"/>
                <a:gd name="T54" fmla="*/ 4402 w 596"/>
                <a:gd name="T55" fmla="*/ 143 h 666"/>
                <a:gd name="T56" fmla="*/ 3045 w 596"/>
                <a:gd name="T57" fmla="*/ 212 h 666"/>
                <a:gd name="T58" fmla="*/ 2073 w 596"/>
                <a:gd name="T59" fmla="*/ 294 h 666"/>
                <a:gd name="T60" fmla="*/ 1449 w 596"/>
                <a:gd name="T61" fmla="*/ 387 h 666"/>
                <a:gd name="T62" fmla="*/ 1018 w 596"/>
                <a:gd name="T63" fmla="*/ 482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p:spPr>
          <p:txBody>
            <a:bodyPr/>
            <a:lstStyle/>
            <a:p>
              <a:pPr>
                <a:defRPr/>
              </a:pPr>
              <a:endParaRPr lang="zh-TW" altLang="en-US">
                <a:latin typeface="Arial" charset="0"/>
              </a:endParaRPr>
            </a:p>
          </p:txBody>
        </p:sp>
      </p:grpSp>
      <p:sp>
        <p:nvSpPr>
          <p:cNvPr id="2154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3076"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155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rgbClr val="006699"/>
                </a:solidFill>
                <a:latin typeface="Verdana" pitchFamily="34" charset="0"/>
              </a:defRPr>
            </a:lvl1pPr>
          </a:lstStyle>
          <a:p>
            <a:pPr>
              <a:defRPr/>
            </a:pPr>
            <a:endParaRPr lang="en-US" altLang="zh-TW"/>
          </a:p>
        </p:txBody>
      </p:sp>
      <p:sp>
        <p:nvSpPr>
          <p:cNvPr id="2155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solidFill>
                  <a:srgbClr val="006699"/>
                </a:solidFill>
                <a:latin typeface="Verdana" pitchFamily="34" charset="0"/>
              </a:defRPr>
            </a:lvl1pPr>
          </a:lstStyle>
          <a:p>
            <a:pPr>
              <a:defRPr/>
            </a:pPr>
            <a:endParaRPr lang="en-US" altLang="zh-TW"/>
          </a:p>
        </p:txBody>
      </p:sp>
      <p:sp>
        <p:nvSpPr>
          <p:cNvPr id="2155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rgbClr val="006699"/>
                </a:solidFill>
                <a:latin typeface="Verdana" pitchFamily="34" charset="0"/>
              </a:defRPr>
            </a:lvl1pPr>
          </a:lstStyle>
          <a:p>
            <a:pPr>
              <a:defRPr/>
            </a:pPr>
            <a:fld id="{A41ADBF0-C315-447C-817F-F77B338A29F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hyperlink" Target="https://www.facebook.com/video.php?v=808629329176723" TargetMode="Externa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nftu.org.tw/Welfare/Welfare.aspx" TargetMode="Externa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facebook.com/NFTU.teacher" TargetMode="External"/><Relationship Id="rId2" Type="http://schemas.openxmlformats.org/officeDocument/2006/relationships/hyperlink" Target="http://www.nftu.org.tw/favicon.ic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ppt.cc/eS5JK" TargetMode="External"/><Relationship Id="rId2" Type="http://schemas.openxmlformats.org/officeDocument/2006/relationships/hyperlink" Target="http://www.ettoday.net/news/20150912/563350.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ppt.cc/beeCl" TargetMode="External"/><Relationship Id="rId2" Type="http://schemas.openxmlformats.org/officeDocument/2006/relationships/hyperlink" Target="http://www.chinatimes.com/newspapers/20150911000436-26010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3.&#36939;&#29992;&#32318;&#25928;&#34920;.xls"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1020325&#23448;&#29256;&#24180;&#37329;&#25913;&#38761;&#35430;&#31639;_&#33670;&#30000;.xls"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hyperlink" Target="http://b87301140.pixnet.net/blog/post/19819352" TargetMode="Externa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Verdana" pitchFamily="34" charset="0"/>
            </a:endParaRPr>
          </a:p>
        </p:txBody>
      </p:sp>
      <p:grpSp>
        <p:nvGrpSpPr>
          <p:cNvPr id="17411" name="Group 4"/>
          <p:cNvGrpSpPr>
            <a:grpSpLocks/>
          </p:cNvGrpSpPr>
          <p:nvPr/>
        </p:nvGrpSpPr>
        <p:grpSpPr bwMode="auto">
          <a:xfrm>
            <a:off x="-3205163" y="-242888"/>
            <a:ext cx="11925301" cy="3810001"/>
            <a:chOff x="-2040" y="0"/>
            <a:chExt cx="7512" cy="2400"/>
          </a:xfrm>
        </p:grpSpPr>
        <p:sp>
          <p:nvSpPr>
            <p:cNvPr id="17414" name="AutoShape 5"/>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7415" name="AutoShape 6"/>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7416" name="Line 7"/>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7412" name="Rectangle 10"/>
          <p:cNvSpPr>
            <a:spLocks noChangeArrowheads="1"/>
          </p:cNvSpPr>
          <p:nvPr/>
        </p:nvSpPr>
        <p:spPr bwMode="auto">
          <a:xfrm>
            <a:off x="1258888" y="1844675"/>
            <a:ext cx="6983412"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zh-TW" altLang="en-US" sz="6600">
                <a:latin typeface="Verdana" pitchFamily="34" charset="0"/>
                <a:ea typeface="標楷體" pitchFamily="65" charset="-120"/>
              </a:rPr>
              <a:t>公校退休制度變革</a:t>
            </a:r>
          </a:p>
          <a:p>
            <a:pPr algn="ctr" eaLnBrk="1" hangingPunct="1"/>
            <a:r>
              <a:rPr lang="zh-TW" altLang="en-US" sz="6600">
                <a:latin typeface="Verdana" pitchFamily="34" charset="0"/>
                <a:ea typeface="標楷體" pitchFamily="65" charset="-120"/>
              </a:rPr>
              <a:t>最新情勢與因應</a:t>
            </a:r>
          </a:p>
        </p:txBody>
      </p:sp>
      <p:sp>
        <p:nvSpPr>
          <p:cNvPr id="17413" name="Rectangle 11"/>
          <p:cNvSpPr>
            <a:spLocks noChangeArrowheads="1"/>
          </p:cNvSpPr>
          <p:nvPr/>
        </p:nvSpPr>
        <p:spPr bwMode="auto">
          <a:xfrm>
            <a:off x="395537" y="4292600"/>
            <a:ext cx="8324602"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buFont typeface="Wingdings" pitchFamily="2" charset="2"/>
              <a:buNone/>
            </a:pPr>
            <a:r>
              <a:rPr lang="zh-TW" altLang="en-US" sz="3600" b="1" dirty="0">
                <a:latin typeface="Verdana" pitchFamily="34" charset="0"/>
                <a:ea typeface="標楷體" pitchFamily="65" charset="-120"/>
              </a:rPr>
              <a:t>全國教師工會總</a:t>
            </a:r>
            <a:r>
              <a:rPr lang="zh-TW" altLang="en-US" sz="3600" b="1" dirty="0" smtClean="0">
                <a:latin typeface="Verdana" pitchFamily="34" charset="0"/>
                <a:ea typeface="標楷體" pitchFamily="65" charset="-120"/>
              </a:rPr>
              <a:t>聯合會</a:t>
            </a:r>
            <a:endParaRPr lang="en-US" altLang="zh-TW" sz="3600" b="1" dirty="0" smtClean="0">
              <a:latin typeface="Verdana" pitchFamily="34" charset="0"/>
              <a:ea typeface="標楷體" pitchFamily="65" charset="-120"/>
            </a:endParaRPr>
          </a:p>
          <a:p>
            <a:pPr algn="ctr" eaLnBrk="1" hangingPunct="1">
              <a:spcBef>
                <a:spcPct val="20000"/>
              </a:spcBef>
              <a:buFont typeface="Wingdings" pitchFamily="2" charset="2"/>
              <a:buNone/>
            </a:pPr>
            <a:r>
              <a:rPr lang="zh-TW" altLang="en-US" sz="3600" b="1" dirty="0" smtClean="0">
                <a:latin typeface="Verdana" pitchFamily="34" charset="0"/>
                <a:ea typeface="標楷體" pitchFamily="65" charset="-120"/>
              </a:rPr>
              <a:t>全國</a:t>
            </a:r>
            <a:r>
              <a:rPr lang="zh-TW" altLang="en-US" sz="3600" b="1" dirty="0">
                <a:latin typeface="Verdana" pitchFamily="34" charset="0"/>
                <a:ea typeface="標楷體" pitchFamily="65" charset="-120"/>
              </a:rPr>
              <a:t>教師</a:t>
            </a:r>
            <a:r>
              <a:rPr lang="zh-TW" altLang="en-US" sz="3600" b="1" dirty="0" smtClean="0">
                <a:latin typeface="Verdana" pitchFamily="34" charset="0"/>
                <a:ea typeface="標楷體" pitchFamily="65" charset="-120"/>
              </a:rPr>
              <a:t>會</a:t>
            </a:r>
            <a:endParaRPr lang="en-US" altLang="zh-TW" sz="3600" dirty="0" smtClean="0">
              <a:latin typeface="Verdana" pitchFamily="34" charset="0"/>
            </a:endParaRPr>
          </a:p>
          <a:p>
            <a:pPr algn="ctr" eaLnBrk="1" hangingPunct="1">
              <a:spcBef>
                <a:spcPct val="20000"/>
              </a:spcBef>
              <a:buFont typeface="Wingdings" pitchFamily="2" charset="2"/>
              <a:buNone/>
            </a:pPr>
            <a:endParaRPr lang="en-US" altLang="zh-TW" sz="3600" b="1" dirty="0">
              <a:latin typeface="Verdana" pitchFamily="34" charset="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idx="4294967295"/>
          </p:nvPr>
        </p:nvSpPr>
        <p:spPr>
          <a:xfrm>
            <a:off x="0" y="188913"/>
            <a:ext cx="9144000" cy="935831"/>
          </a:xfrm>
        </p:spPr>
        <p:txBody>
          <a:bodyPr/>
          <a:lstStyle/>
          <a:p>
            <a:pPr eaLnBrk="1" hangingPunct="1">
              <a:defRPr/>
            </a:pPr>
            <a:r>
              <a:rPr lang="zh-TW" altLang="en-US" dirty="0" smtClean="0">
                <a:ea typeface="標楷體" pitchFamily="65" charset="-120"/>
              </a:rPr>
              <a:t>現行年金制度包括哪些部分</a:t>
            </a:r>
          </a:p>
        </p:txBody>
      </p:sp>
      <p:graphicFrame>
        <p:nvGraphicFramePr>
          <p:cNvPr id="4" name="圖表 3"/>
          <p:cNvGraphicFramePr/>
          <p:nvPr/>
        </p:nvGraphicFramePr>
        <p:xfrm>
          <a:off x="683568" y="1484784"/>
          <a:ext cx="7776864"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9220" name="Rectangle 6"/>
          <p:cNvSpPr>
            <a:spLocks noChangeArrowheads="1"/>
          </p:cNvSpPr>
          <p:nvPr/>
        </p:nvSpPr>
        <p:spPr bwMode="auto">
          <a:xfrm>
            <a:off x="755650" y="1257300"/>
            <a:ext cx="8388350" cy="954088"/>
          </a:xfrm>
          <a:prstGeom prst="rect">
            <a:avLst/>
          </a:prstGeom>
          <a:noFill/>
          <a:ln w="9525">
            <a:noFill/>
            <a:miter lim="800000"/>
            <a:headEnd/>
            <a:tailEnd/>
          </a:ln>
        </p:spPr>
        <p:txBody>
          <a:bodyPr anchor="ctr">
            <a:spAutoFit/>
          </a:bodyPr>
          <a:lstStyle/>
          <a:p>
            <a:pPr algn="ctr" eaLnBrk="0" hangingPunct="0"/>
            <a:r>
              <a:rPr lang="zh-TW" sz="2400" b="1" dirty="0">
                <a:solidFill>
                  <a:srgbClr val="000000"/>
                </a:solidFill>
                <a:latin typeface="標楷體" pitchFamily="65" charset="-120"/>
                <a:ea typeface="標楷體" pitchFamily="65" charset="-120"/>
                <a:cs typeface="Courier New" pitchFamily="49" charset="0"/>
              </a:rPr>
              <a:t>各種身分別養老保障</a:t>
            </a:r>
            <a:r>
              <a:rPr lang="zh-TW" altLang="en-US" sz="2400" b="1" dirty="0">
                <a:solidFill>
                  <a:srgbClr val="000000"/>
                </a:solidFill>
                <a:latin typeface="標楷體" pitchFamily="65" charset="-120"/>
                <a:ea typeface="標楷體" pitchFamily="65" charset="-120"/>
                <a:cs typeface="Courier New" pitchFamily="49" charset="0"/>
              </a:rPr>
              <a:t>替代率</a:t>
            </a:r>
            <a:r>
              <a:rPr lang="zh-TW" sz="2400" b="1" dirty="0">
                <a:solidFill>
                  <a:srgbClr val="000000"/>
                </a:solidFill>
                <a:latin typeface="標楷體" pitchFamily="65" charset="-120"/>
                <a:ea typeface="標楷體" pitchFamily="65" charset="-120"/>
                <a:cs typeface="Courier New" pitchFamily="49" charset="0"/>
              </a:rPr>
              <a:t>示意圖</a:t>
            </a:r>
            <a:endParaRPr lang="zh-TW" sz="2400" dirty="0">
              <a:solidFill>
                <a:srgbClr val="000000"/>
              </a:solidFill>
              <a:ea typeface="標楷體" pitchFamily="65" charset="-120"/>
              <a:cs typeface="Courier New" pitchFamily="49" charset="0"/>
            </a:endParaRPr>
          </a:p>
          <a:p>
            <a:pPr eaLnBrk="0" hangingPunct="0"/>
            <a:endParaRPr lang="zh-TW" altLang="zh-TW" sz="3200" dirty="0">
              <a:ea typeface="標楷體" pitchFamily="65" charset="-120"/>
              <a:cs typeface="Courier New" pitchFamily="49" charset="0"/>
            </a:endParaRPr>
          </a:p>
        </p:txBody>
      </p:sp>
      <p:sp>
        <p:nvSpPr>
          <p:cNvPr id="9221" name="Text Box 4"/>
          <p:cNvSpPr txBox="1">
            <a:spLocks noChangeArrowheads="1"/>
          </p:cNvSpPr>
          <p:nvPr/>
        </p:nvSpPr>
        <p:spPr bwMode="auto">
          <a:xfrm>
            <a:off x="2339975" y="5661025"/>
            <a:ext cx="1655763" cy="885825"/>
          </a:xfrm>
          <a:prstGeom prst="rect">
            <a:avLst/>
          </a:prstGeom>
          <a:noFill/>
          <a:ln w="9525">
            <a:noFill/>
            <a:miter lim="800000"/>
            <a:headEnd/>
            <a:tailEnd/>
          </a:ln>
        </p:spPr>
        <p:txBody>
          <a:bodyPr/>
          <a:lstStyle/>
          <a:p>
            <a:r>
              <a:rPr lang="zh-TW" altLang="zh-TW" sz="1400">
                <a:latin typeface="Calibri" pitchFamily="34" charset="0"/>
                <a:ea typeface="MS Mincho" pitchFamily="49" charset="-128"/>
                <a:sym typeface="Wingdings" pitchFamily="2" charset="2"/>
              </a:rPr>
              <a:t></a:t>
            </a:r>
            <a:r>
              <a:rPr lang="zh-TW" altLang="zh-TW" sz="1400">
                <a:latin typeface="Calibri" pitchFamily="34" charset="0"/>
                <a:ea typeface="MS Mincho" pitchFamily="49" charset="-128"/>
              </a:rPr>
              <a:t> </a:t>
            </a:r>
            <a:r>
              <a:rPr lang="en-US" altLang="zh-TW" sz="1400">
                <a:latin typeface="Calibri" pitchFamily="34" charset="0"/>
                <a:ea typeface="標楷體" pitchFamily="65" charset="-120"/>
                <a:cs typeface="Courier New" pitchFamily="49" charset="0"/>
              </a:rPr>
              <a:t>85.02.01</a:t>
            </a:r>
            <a:r>
              <a:rPr lang="zh-TW" altLang="en-US" sz="1400">
                <a:latin typeface="標楷體" pitchFamily="65" charset="-120"/>
                <a:ea typeface="標楷體" pitchFamily="65" charset="-120"/>
                <a:cs typeface="Courier New" pitchFamily="49" charset="0"/>
                <a:sym typeface="Wingdings" pitchFamily="2" charset="2"/>
              </a:rPr>
              <a:t>以後進入公校及公職者</a:t>
            </a:r>
            <a:endParaRPr lang="zh-TW" altLang="en-US" sz="1400">
              <a:latin typeface="Calibri" pitchFamily="34" charset="0"/>
              <a:ea typeface="標楷體" pitchFamily="65" charset="-120"/>
              <a:cs typeface="Courier New" pitchFamily="49" charset="0"/>
              <a:sym typeface="Wingdings" pitchFamily="2" charset="2"/>
            </a:endParaRPr>
          </a:p>
        </p:txBody>
      </p:sp>
      <p:sp>
        <p:nvSpPr>
          <p:cNvPr id="9222" name="Text Box 3"/>
          <p:cNvSpPr txBox="1">
            <a:spLocks noChangeArrowheads="1"/>
          </p:cNvSpPr>
          <p:nvPr/>
        </p:nvSpPr>
        <p:spPr bwMode="auto">
          <a:xfrm>
            <a:off x="3779838" y="5661025"/>
            <a:ext cx="1368425" cy="523875"/>
          </a:xfrm>
          <a:prstGeom prst="rect">
            <a:avLst/>
          </a:prstGeom>
          <a:noFill/>
          <a:ln w="9525">
            <a:noFill/>
            <a:miter lim="800000"/>
            <a:headEnd/>
            <a:tailEnd/>
          </a:ln>
        </p:spPr>
        <p:txBody>
          <a:bodyPr>
            <a:spAutoFit/>
          </a:bodyPr>
          <a:lstStyle/>
          <a:p>
            <a:pPr eaLnBrk="0" hangingPunct="0"/>
            <a:r>
              <a:rPr lang="zh-TW" altLang="en-US" sz="1400">
                <a:solidFill>
                  <a:srgbClr val="FF0000"/>
                </a:solidFill>
                <a:latin typeface="Calibri" pitchFamily="34" charset="0"/>
                <a:ea typeface="MS Mincho" pitchFamily="49" charset="-128"/>
                <a:sym typeface="Wingdings" pitchFamily="2" charset="2"/>
              </a:rPr>
              <a:t></a:t>
            </a:r>
            <a:r>
              <a:rPr lang="en-US" altLang="zh-TW" sz="1400">
                <a:solidFill>
                  <a:srgbClr val="FF0000"/>
                </a:solidFill>
                <a:latin typeface="Calibri" pitchFamily="34" charset="0"/>
                <a:ea typeface="MS Mincho" pitchFamily="49" charset="-128"/>
                <a:sym typeface="Wingdings" pitchFamily="2" charset="2"/>
              </a:rPr>
              <a:t>103.05</a:t>
            </a:r>
            <a:r>
              <a:rPr lang="zh-TW" altLang="en-US" sz="1400">
                <a:solidFill>
                  <a:srgbClr val="FF0000"/>
                </a:solidFill>
                <a:latin typeface="標楷體" pitchFamily="65" charset="-120"/>
                <a:ea typeface="標楷體" pitchFamily="65" charset="-120"/>
                <a:sym typeface="Wingdings" pitchFamily="2" charset="2"/>
              </a:rPr>
              <a:t>以前</a:t>
            </a:r>
            <a:r>
              <a:rPr lang="zh-TW" sz="1400">
                <a:solidFill>
                  <a:srgbClr val="FF0000"/>
                </a:solidFill>
                <a:latin typeface="標楷體" pitchFamily="65" charset="-120"/>
                <a:ea typeface="標楷體" pitchFamily="65" charset="-120"/>
                <a:cs typeface="Courier New" pitchFamily="49" charset="0"/>
              </a:rPr>
              <a:t>私校教職員</a:t>
            </a:r>
            <a:endParaRPr lang="zh-TW" sz="1400">
              <a:solidFill>
                <a:srgbClr val="FF0000"/>
              </a:solidFill>
            </a:endParaRPr>
          </a:p>
        </p:txBody>
      </p:sp>
      <p:sp>
        <p:nvSpPr>
          <p:cNvPr id="9223" name="Text Box 2"/>
          <p:cNvSpPr txBox="1">
            <a:spLocks noChangeArrowheads="1"/>
          </p:cNvSpPr>
          <p:nvPr/>
        </p:nvSpPr>
        <p:spPr bwMode="auto">
          <a:xfrm>
            <a:off x="5221288" y="5661025"/>
            <a:ext cx="1727200" cy="738188"/>
          </a:xfrm>
          <a:prstGeom prst="rect">
            <a:avLst/>
          </a:prstGeom>
          <a:noFill/>
          <a:ln w="9525">
            <a:noFill/>
            <a:miter lim="800000"/>
            <a:headEnd/>
            <a:tailEnd/>
          </a:ln>
        </p:spPr>
        <p:txBody>
          <a:bodyPr>
            <a:spAutoFit/>
          </a:bodyPr>
          <a:lstStyle/>
          <a:p>
            <a:pPr eaLnBrk="0" hangingPunct="0"/>
            <a:r>
              <a:rPr lang="zh-TW" altLang="en-US" sz="1400">
                <a:latin typeface="Calibri" pitchFamily="34" charset="0"/>
                <a:ea typeface="標楷體" pitchFamily="65" charset="-120"/>
                <a:cs typeface="Courier New" pitchFamily="49" charset="0"/>
                <a:sym typeface="Wingdings" pitchFamily="2" charset="2"/>
              </a:rPr>
              <a:t></a:t>
            </a:r>
            <a:r>
              <a:rPr lang="en-US" altLang="zh-TW" sz="1400">
                <a:latin typeface="Calibri" pitchFamily="34" charset="0"/>
                <a:ea typeface="標楷體" pitchFamily="65" charset="-120"/>
                <a:cs typeface="Courier New" pitchFamily="49" charset="0"/>
              </a:rPr>
              <a:t>98.01.01</a:t>
            </a:r>
            <a:r>
              <a:rPr lang="zh-TW" altLang="en-US" sz="1400">
                <a:latin typeface="標楷體" pitchFamily="65" charset="-120"/>
                <a:ea typeface="標楷體" pitchFamily="65" charset="-120"/>
                <a:cs typeface="Courier New" pitchFamily="49" charset="0"/>
              </a:rPr>
              <a:t>以後</a:t>
            </a:r>
            <a:endParaRPr lang="en-US" altLang="zh-TW" sz="1400">
              <a:latin typeface="標楷體" pitchFamily="65" charset="-120"/>
              <a:ea typeface="標楷體" pitchFamily="65" charset="-120"/>
              <a:cs typeface="Courier New" pitchFamily="49" charset="0"/>
            </a:endParaRPr>
          </a:p>
          <a:p>
            <a:pPr eaLnBrk="0" hangingPunct="0"/>
            <a:r>
              <a:rPr lang="zh-TW" altLang="en-US" sz="1400">
                <a:latin typeface="標楷體" pitchFamily="65" charset="-120"/>
                <a:ea typeface="標楷體" pitchFamily="65" charset="-120"/>
                <a:cs typeface="Courier New" pitchFamily="49" charset="0"/>
              </a:rPr>
              <a:t>仍在職之勞工</a:t>
            </a:r>
            <a:endParaRPr lang="zh-TW" altLang="en-US" sz="1400">
              <a:ea typeface="標楷體" pitchFamily="65" charset="-120"/>
              <a:cs typeface="Courier New" pitchFamily="49" charset="0"/>
            </a:endParaRPr>
          </a:p>
          <a:p>
            <a:pPr eaLnBrk="0" hangingPunct="0"/>
            <a:endParaRPr lang="zh-TW" altLang="en-US" sz="1400">
              <a:ea typeface="標楷體" pitchFamily="65" charset="-120"/>
              <a:cs typeface="Courier New" pitchFamily="49" charset="0"/>
            </a:endParaRPr>
          </a:p>
        </p:txBody>
      </p:sp>
      <p:sp>
        <p:nvSpPr>
          <p:cNvPr id="9224" name="Text Box 5"/>
          <p:cNvSpPr txBox="1">
            <a:spLocks noChangeArrowheads="1"/>
          </p:cNvSpPr>
          <p:nvPr/>
        </p:nvSpPr>
        <p:spPr bwMode="auto">
          <a:xfrm>
            <a:off x="6588125" y="5661025"/>
            <a:ext cx="1728788" cy="738188"/>
          </a:xfrm>
          <a:prstGeom prst="rect">
            <a:avLst/>
          </a:prstGeom>
          <a:noFill/>
          <a:ln w="9525">
            <a:noFill/>
            <a:miter lim="800000"/>
            <a:headEnd/>
            <a:tailEnd/>
          </a:ln>
        </p:spPr>
        <p:txBody>
          <a:bodyPr>
            <a:spAutoFit/>
          </a:bodyPr>
          <a:lstStyle/>
          <a:p>
            <a:r>
              <a:rPr lang="zh-TW" altLang="en-US" sz="1400">
                <a:latin typeface="Calibri" pitchFamily="34" charset="0"/>
                <a:ea typeface="MS Mincho" pitchFamily="49" charset="-128"/>
                <a:sym typeface="Wingdings" pitchFamily="2" charset="2"/>
              </a:rPr>
              <a:t></a:t>
            </a:r>
            <a:r>
              <a:rPr lang="en-US" altLang="zh-TW" sz="1400">
                <a:latin typeface="Calibri" pitchFamily="34" charset="0"/>
                <a:ea typeface="標楷體" pitchFamily="65" charset="-120"/>
                <a:cs typeface="Courier New" pitchFamily="49" charset="0"/>
              </a:rPr>
              <a:t>97.10.01</a:t>
            </a:r>
            <a:r>
              <a:rPr lang="zh-TW" altLang="en-US" sz="1400">
                <a:latin typeface="Calibri" pitchFamily="34" charset="0"/>
                <a:ea typeface="標楷體" pitchFamily="65" charset="-120"/>
                <a:cs typeface="Courier New" pitchFamily="49" charset="0"/>
              </a:rPr>
              <a:t>後</a:t>
            </a:r>
            <a:r>
              <a:rPr lang="zh-TW" altLang="en-US" sz="1400">
                <a:latin typeface="標楷體" pitchFamily="65" charset="-120"/>
                <a:ea typeface="標楷體" pitchFamily="65" charset="-120"/>
                <a:cs typeface="Courier New" pitchFamily="49" charset="0"/>
              </a:rPr>
              <a:t>身心障</a:t>
            </a:r>
            <a:endParaRPr lang="en-US" altLang="zh-TW" sz="1400">
              <a:latin typeface="標楷體" pitchFamily="65" charset="-120"/>
              <a:ea typeface="標楷體" pitchFamily="65" charset="-120"/>
              <a:cs typeface="Courier New" pitchFamily="49" charset="0"/>
            </a:endParaRPr>
          </a:p>
          <a:p>
            <a:r>
              <a:rPr lang="zh-TW" altLang="en-US" sz="1400">
                <a:latin typeface="標楷體" pitchFamily="65" charset="-120"/>
                <a:ea typeface="標楷體" pitchFamily="65" charset="-120"/>
                <a:cs typeface="Courier New" pitchFamily="49" charset="0"/>
              </a:rPr>
              <a:t>礙者、家庭主婦</a:t>
            </a:r>
            <a:endParaRPr lang="zh-TW" altLang="en-US" sz="1400"/>
          </a:p>
          <a:p>
            <a:pPr eaLnBrk="0" hangingPunct="0"/>
            <a:endParaRPr lang="zh-TW" altLang="en-US" sz="1400"/>
          </a:p>
        </p:txBody>
      </p:sp>
      <p:sp>
        <p:nvSpPr>
          <p:cNvPr id="9225" name="文字方塊 1"/>
          <p:cNvSpPr txBox="1">
            <a:spLocks noChangeArrowheads="1"/>
          </p:cNvSpPr>
          <p:nvPr/>
        </p:nvSpPr>
        <p:spPr bwMode="auto">
          <a:xfrm>
            <a:off x="3924300" y="4797425"/>
            <a:ext cx="914400" cy="914400"/>
          </a:xfrm>
          <a:prstGeom prst="rect">
            <a:avLst/>
          </a:prstGeom>
          <a:noFill/>
          <a:ln w="9525">
            <a:noFill/>
            <a:miter lim="800000"/>
            <a:headEnd/>
            <a:tailEnd/>
          </a:ln>
        </p:spPr>
        <p:txBody>
          <a:bodyPr wrap="none"/>
          <a:lstStyle/>
          <a:p>
            <a:pPr algn="ctr"/>
            <a:r>
              <a:rPr lang="zh-TW" altLang="en-US" b="1">
                <a:solidFill>
                  <a:srgbClr val="FFFFFF"/>
                </a:solidFill>
                <a:latin typeface="標楷體" pitchFamily="65" charset="-120"/>
                <a:ea typeface="標楷體" pitchFamily="65" charset="-120"/>
              </a:rPr>
              <a:t>公教</a:t>
            </a:r>
            <a:endParaRPr lang="en-US" altLang="zh-TW" b="1">
              <a:solidFill>
                <a:srgbClr val="FFFFFF"/>
              </a:solidFill>
              <a:latin typeface="標楷體" pitchFamily="65" charset="-120"/>
              <a:ea typeface="標楷體" pitchFamily="65" charset="-120"/>
            </a:endParaRPr>
          </a:p>
          <a:p>
            <a:pPr algn="ctr"/>
            <a:r>
              <a:rPr lang="zh-TW" altLang="en-US" b="1">
                <a:solidFill>
                  <a:srgbClr val="FFFFFF"/>
                </a:solidFill>
                <a:latin typeface="標楷體" pitchFamily="65" charset="-120"/>
                <a:ea typeface="標楷體" pitchFamily="65" charset="-120"/>
              </a:rPr>
              <a:t>保險金</a:t>
            </a:r>
            <a:endParaRPr lang="en-US" altLang="zh-TW" b="1">
              <a:solidFill>
                <a:srgbClr val="FFFFFF"/>
              </a:solidFill>
              <a:latin typeface="標楷體" pitchFamily="65" charset="-120"/>
              <a:ea typeface="標楷體" pitchFamily="65" charset="-120"/>
            </a:endParaRPr>
          </a:p>
          <a:p>
            <a:pPr algn="ctr"/>
            <a:r>
              <a:rPr lang="en-US" altLang="zh-TW" sz="1300" b="1">
                <a:solidFill>
                  <a:srgbClr val="FFFFFF"/>
                </a:solidFill>
                <a:latin typeface="標楷體" pitchFamily="65" charset="-120"/>
                <a:ea typeface="標楷體" pitchFamily="65" charset="-120"/>
              </a:rPr>
              <a:t>(</a:t>
            </a:r>
            <a:r>
              <a:rPr lang="zh-TW" altLang="en-US" sz="1300" b="1">
                <a:solidFill>
                  <a:srgbClr val="FFFFFF"/>
                </a:solidFill>
                <a:latin typeface="標楷體" pitchFamily="65" charset="-120"/>
                <a:ea typeface="標楷體" pitchFamily="65" charset="-120"/>
              </a:rPr>
              <a:t>一次給付</a:t>
            </a:r>
            <a:r>
              <a:rPr lang="en-US" altLang="zh-TW" sz="1300" b="1">
                <a:solidFill>
                  <a:srgbClr val="FFFFFF"/>
                </a:solidFill>
                <a:latin typeface="標楷體" pitchFamily="65" charset="-120"/>
                <a:ea typeface="標楷體" pitchFamily="65" charset="-120"/>
              </a:rPr>
              <a:t>)</a:t>
            </a:r>
            <a:endParaRPr lang="zh-TW" altLang="en-US" sz="1300" b="1">
              <a:solidFill>
                <a:srgbClr val="FFFFFF"/>
              </a:solidFill>
              <a:latin typeface="標楷體" pitchFamily="65" charset="-120"/>
              <a:ea typeface="標楷體" pitchFamily="65" charset="-120"/>
            </a:endParaRPr>
          </a:p>
        </p:txBody>
      </p:sp>
      <p:sp>
        <p:nvSpPr>
          <p:cNvPr id="9226" name="文字方塊 1"/>
          <p:cNvSpPr txBox="1">
            <a:spLocks noChangeArrowheads="1"/>
          </p:cNvSpPr>
          <p:nvPr/>
        </p:nvSpPr>
        <p:spPr bwMode="auto">
          <a:xfrm>
            <a:off x="2505075" y="4797425"/>
            <a:ext cx="914400" cy="914400"/>
          </a:xfrm>
          <a:prstGeom prst="rect">
            <a:avLst/>
          </a:prstGeom>
          <a:noFill/>
          <a:ln w="9525">
            <a:noFill/>
            <a:miter lim="800000"/>
            <a:headEnd/>
            <a:tailEnd/>
          </a:ln>
        </p:spPr>
        <p:txBody>
          <a:bodyPr wrap="none"/>
          <a:lstStyle/>
          <a:p>
            <a:pPr algn="ctr"/>
            <a:r>
              <a:rPr lang="zh-TW" altLang="en-US" b="1">
                <a:solidFill>
                  <a:srgbClr val="FFFFFF"/>
                </a:solidFill>
                <a:latin typeface="標楷體" pitchFamily="65" charset="-120"/>
                <a:ea typeface="標楷體" pitchFamily="65" charset="-120"/>
              </a:rPr>
              <a:t>公教</a:t>
            </a:r>
            <a:endParaRPr lang="en-US" altLang="zh-TW" b="1">
              <a:solidFill>
                <a:srgbClr val="FFFFFF"/>
              </a:solidFill>
              <a:latin typeface="標楷體" pitchFamily="65" charset="-120"/>
              <a:ea typeface="標楷體" pitchFamily="65" charset="-120"/>
            </a:endParaRPr>
          </a:p>
          <a:p>
            <a:pPr algn="ctr"/>
            <a:r>
              <a:rPr lang="zh-TW" altLang="en-US" b="1">
                <a:solidFill>
                  <a:srgbClr val="FFFFFF"/>
                </a:solidFill>
                <a:latin typeface="標楷體" pitchFamily="65" charset="-120"/>
                <a:ea typeface="標楷體" pitchFamily="65" charset="-120"/>
              </a:rPr>
              <a:t>保險金</a:t>
            </a:r>
            <a:endParaRPr lang="en-US" altLang="zh-TW" b="1">
              <a:solidFill>
                <a:srgbClr val="FFFFFF"/>
              </a:solidFill>
              <a:latin typeface="標楷體" pitchFamily="65" charset="-120"/>
              <a:ea typeface="標楷體" pitchFamily="65" charset="-120"/>
            </a:endParaRPr>
          </a:p>
          <a:p>
            <a:pPr algn="ctr"/>
            <a:r>
              <a:rPr lang="en-US" altLang="zh-TW" sz="1300" b="1">
                <a:solidFill>
                  <a:srgbClr val="FFFFFF"/>
                </a:solidFill>
                <a:latin typeface="標楷體" pitchFamily="65" charset="-120"/>
                <a:ea typeface="標楷體" pitchFamily="65" charset="-120"/>
              </a:rPr>
              <a:t>(</a:t>
            </a:r>
            <a:r>
              <a:rPr lang="zh-TW" altLang="en-US" sz="1300" b="1">
                <a:solidFill>
                  <a:srgbClr val="FFFFFF"/>
                </a:solidFill>
                <a:latin typeface="標楷體" pitchFamily="65" charset="-120"/>
                <a:ea typeface="標楷體" pitchFamily="65" charset="-120"/>
              </a:rPr>
              <a:t>一次給付</a:t>
            </a:r>
            <a:r>
              <a:rPr lang="en-US" altLang="zh-TW" sz="1300" b="1">
                <a:solidFill>
                  <a:srgbClr val="FFFFFF"/>
                </a:solidFill>
                <a:latin typeface="標楷體" pitchFamily="65" charset="-120"/>
                <a:ea typeface="標楷體" pitchFamily="65" charset="-120"/>
              </a:rPr>
              <a:t>)</a:t>
            </a:r>
            <a:endParaRPr lang="zh-TW" altLang="en-US" sz="1300" b="1">
              <a:solidFill>
                <a:srgbClr val="FFFFFF"/>
              </a:solidFill>
              <a:latin typeface="標楷體" pitchFamily="65" charset="-120"/>
              <a:ea typeface="標楷體" pitchFamily="65" charset="-120"/>
            </a:endParaRPr>
          </a:p>
        </p:txBody>
      </p:sp>
      <p:sp>
        <p:nvSpPr>
          <p:cNvPr id="9227" name="文字方塊 1"/>
          <p:cNvSpPr txBox="1">
            <a:spLocks noChangeArrowheads="1"/>
          </p:cNvSpPr>
          <p:nvPr/>
        </p:nvSpPr>
        <p:spPr bwMode="auto">
          <a:xfrm>
            <a:off x="2484438" y="3357563"/>
            <a:ext cx="914400" cy="914400"/>
          </a:xfrm>
          <a:prstGeom prst="rect">
            <a:avLst/>
          </a:prstGeom>
          <a:noFill/>
          <a:ln w="9525">
            <a:noFill/>
            <a:miter lim="800000"/>
            <a:headEnd/>
            <a:tailEnd/>
          </a:ln>
        </p:spPr>
        <p:txBody>
          <a:bodyPr wrap="none"/>
          <a:lstStyle/>
          <a:p>
            <a:pPr algn="ctr"/>
            <a:r>
              <a:rPr lang="zh-TW" altLang="en-US" b="1">
                <a:solidFill>
                  <a:srgbClr val="FFFFFF"/>
                </a:solidFill>
                <a:latin typeface="標楷體" pitchFamily="65" charset="-120"/>
                <a:ea typeface="標楷體" pitchFamily="65" charset="-120"/>
              </a:rPr>
              <a:t>公教</a:t>
            </a:r>
            <a:endParaRPr lang="en-US" altLang="zh-TW" b="1">
              <a:solidFill>
                <a:srgbClr val="FFFFFF"/>
              </a:solidFill>
              <a:latin typeface="標楷體" pitchFamily="65" charset="-120"/>
              <a:ea typeface="標楷體" pitchFamily="65" charset="-120"/>
            </a:endParaRPr>
          </a:p>
          <a:p>
            <a:pPr algn="ctr"/>
            <a:r>
              <a:rPr lang="zh-TW" altLang="en-US" b="1">
                <a:solidFill>
                  <a:srgbClr val="FFFFFF"/>
                </a:solidFill>
                <a:latin typeface="標楷體" pitchFamily="65" charset="-120"/>
                <a:ea typeface="標楷體" pitchFamily="65" charset="-120"/>
              </a:rPr>
              <a:t>退休金</a:t>
            </a:r>
            <a:endParaRPr lang="en-US" altLang="zh-TW" b="1">
              <a:solidFill>
                <a:srgbClr val="FFFFFF"/>
              </a:solidFill>
              <a:latin typeface="標楷體" pitchFamily="65" charset="-120"/>
              <a:ea typeface="標楷體" pitchFamily="65" charset="-120"/>
            </a:endParaRPr>
          </a:p>
          <a:p>
            <a:pPr algn="ctr"/>
            <a:r>
              <a:rPr lang="en-US" altLang="zh-TW" sz="1300" b="1">
                <a:solidFill>
                  <a:srgbClr val="FFFFFF"/>
                </a:solidFill>
                <a:latin typeface="標楷體" pitchFamily="65" charset="-120"/>
                <a:ea typeface="標楷體" pitchFamily="65" charset="-120"/>
              </a:rPr>
              <a:t>(</a:t>
            </a:r>
            <a:r>
              <a:rPr lang="zh-TW" altLang="en-US" sz="1300" b="1">
                <a:solidFill>
                  <a:srgbClr val="FFFFFF"/>
                </a:solidFill>
                <a:latin typeface="標楷體" pitchFamily="65" charset="-120"/>
                <a:ea typeface="標楷體" pitchFamily="65" charset="-120"/>
              </a:rPr>
              <a:t>月退</a:t>
            </a:r>
            <a:r>
              <a:rPr lang="en-US" altLang="zh-TW" sz="1300" b="1">
                <a:solidFill>
                  <a:srgbClr val="FFFFFF"/>
                </a:solidFill>
                <a:latin typeface="標楷體" pitchFamily="65" charset="-120"/>
                <a:ea typeface="標楷體" pitchFamily="65" charset="-120"/>
              </a:rPr>
              <a:t>)</a:t>
            </a:r>
            <a:endParaRPr lang="zh-TW" altLang="en-US" sz="1300" b="1">
              <a:solidFill>
                <a:srgbClr val="FFFFFF"/>
              </a:solidFill>
              <a:latin typeface="標楷體" pitchFamily="65" charset="-120"/>
              <a:ea typeface="標楷體" pitchFamily="65" charset="-120"/>
            </a:endParaRPr>
          </a:p>
        </p:txBody>
      </p:sp>
      <p:sp>
        <p:nvSpPr>
          <p:cNvPr id="9228" name="文字方塊 1"/>
          <p:cNvSpPr txBox="1">
            <a:spLocks noChangeArrowheads="1"/>
          </p:cNvSpPr>
          <p:nvPr/>
        </p:nvSpPr>
        <p:spPr bwMode="auto">
          <a:xfrm>
            <a:off x="3924300" y="3860800"/>
            <a:ext cx="914400" cy="914400"/>
          </a:xfrm>
          <a:prstGeom prst="rect">
            <a:avLst/>
          </a:prstGeom>
          <a:noFill/>
          <a:ln w="9525">
            <a:noFill/>
            <a:miter lim="800000"/>
            <a:headEnd/>
            <a:tailEnd/>
          </a:ln>
        </p:spPr>
        <p:txBody>
          <a:bodyPr wrap="none"/>
          <a:lstStyle/>
          <a:p>
            <a:pPr algn="ctr"/>
            <a:r>
              <a:rPr lang="zh-TW" altLang="en-US" b="1">
                <a:solidFill>
                  <a:srgbClr val="FFFFFF"/>
                </a:solidFill>
                <a:latin typeface="標楷體" pitchFamily="65" charset="-120"/>
                <a:ea typeface="標楷體" pitchFamily="65" charset="-120"/>
              </a:rPr>
              <a:t>私校</a:t>
            </a:r>
            <a:endParaRPr lang="en-US" altLang="zh-TW" b="1">
              <a:solidFill>
                <a:srgbClr val="FFFFFF"/>
              </a:solidFill>
              <a:latin typeface="標楷體" pitchFamily="65" charset="-120"/>
              <a:ea typeface="標楷體" pitchFamily="65" charset="-120"/>
            </a:endParaRPr>
          </a:p>
          <a:p>
            <a:pPr algn="ctr"/>
            <a:r>
              <a:rPr lang="en-US" altLang="zh-TW" sz="1300" b="1">
                <a:solidFill>
                  <a:srgbClr val="FFFFFF"/>
                </a:solidFill>
                <a:latin typeface="標楷體" pitchFamily="65" charset="-120"/>
                <a:ea typeface="標楷體" pitchFamily="65" charset="-120"/>
              </a:rPr>
              <a:t>(</a:t>
            </a:r>
            <a:r>
              <a:rPr lang="zh-TW" altLang="en-US" sz="1300" b="1">
                <a:solidFill>
                  <a:srgbClr val="FFFFFF"/>
                </a:solidFill>
                <a:latin typeface="標楷體" pitchFamily="65" charset="-120"/>
                <a:ea typeface="標楷體" pitchFamily="65" charset="-120"/>
              </a:rPr>
              <a:t>一次領</a:t>
            </a:r>
            <a:r>
              <a:rPr lang="en-US" altLang="zh-TW" sz="1300" b="1">
                <a:solidFill>
                  <a:srgbClr val="FFFFFF"/>
                </a:solidFill>
                <a:latin typeface="標楷體" pitchFamily="65" charset="-120"/>
                <a:ea typeface="標楷體" pitchFamily="65" charset="-120"/>
              </a:rPr>
              <a:t>)</a:t>
            </a:r>
            <a:endParaRPr lang="zh-TW" altLang="en-US" sz="1300" b="1">
              <a:solidFill>
                <a:srgbClr val="FFFFFF"/>
              </a:solidFill>
              <a:latin typeface="標楷體" pitchFamily="65" charset="-120"/>
              <a:ea typeface="標楷體" pitchFamily="65" charset="-120"/>
            </a:endParaRPr>
          </a:p>
        </p:txBody>
      </p:sp>
      <p:sp>
        <p:nvSpPr>
          <p:cNvPr id="9229" name="文字方塊 1"/>
          <p:cNvSpPr txBox="1">
            <a:spLocks noChangeArrowheads="1"/>
          </p:cNvSpPr>
          <p:nvPr/>
        </p:nvSpPr>
        <p:spPr bwMode="auto">
          <a:xfrm>
            <a:off x="5313363" y="4818063"/>
            <a:ext cx="914400" cy="914400"/>
          </a:xfrm>
          <a:prstGeom prst="rect">
            <a:avLst/>
          </a:prstGeom>
          <a:noFill/>
          <a:ln w="9525">
            <a:noFill/>
            <a:miter lim="800000"/>
            <a:headEnd/>
            <a:tailEnd/>
          </a:ln>
        </p:spPr>
        <p:txBody>
          <a:bodyPr wrap="none"/>
          <a:lstStyle/>
          <a:p>
            <a:pPr algn="ctr"/>
            <a:r>
              <a:rPr lang="zh-TW" altLang="en-US" b="1">
                <a:solidFill>
                  <a:srgbClr val="FFFFFF"/>
                </a:solidFill>
                <a:latin typeface="標楷體" pitchFamily="65" charset="-120"/>
                <a:ea typeface="標楷體" pitchFamily="65" charset="-120"/>
              </a:rPr>
              <a:t>勞保</a:t>
            </a:r>
            <a:endParaRPr lang="en-US" altLang="zh-TW" b="1">
              <a:solidFill>
                <a:srgbClr val="FFFFFF"/>
              </a:solidFill>
              <a:latin typeface="標楷體" pitchFamily="65" charset="-120"/>
              <a:ea typeface="標楷體" pitchFamily="65" charset="-120"/>
            </a:endParaRPr>
          </a:p>
          <a:p>
            <a:pPr algn="ctr"/>
            <a:r>
              <a:rPr lang="zh-TW" altLang="en-US" b="1">
                <a:solidFill>
                  <a:srgbClr val="FFFFFF"/>
                </a:solidFill>
                <a:latin typeface="標楷體" pitchFamily="65" charset="-120"/>
                <a:ea typeface="標楷體" pitchFamily="65" charset="-120"/>
              </a:rPr>
              <a:t>年金</a:t>
            </a:r>
            <a:endParaRPr lang="en-US" altLang="zh-TW" b="1">
              <a:solidFill>
                <a:srgbClr val="FFFFFF"/>
              </a:solidFill>
              <a:latin typeface="標楷體" pitchFamily="65" charset="-120"/>
              <a:ea typeface="標楷體" pitchFamily="65" charset="-120"/>
            </a:endParaRPr>
          </a:p>
          <a:p>
            <a:pPr algn="ctr"/>
            <a:r>
              <a:rPr lang="en-US" altLang="zh-TW" sz="1300" b="1">
                <a:solidFill>
                  <a:srgbClr val="FFFFFF"/>
                </a:solidFill>
                <a:latin typeface="標楷體" pitchFamily="65" charset="-120"/>
                <a:ea typeface="標楷體" pitchFamily="65" charset="-120"/>
              </a:rPr>
              <a:t>(</a:t>
            </a:r>
            <a:r>
              <a:rPr lang="zh-TW" altLang="en-US" sz="1300" b="1">
                <a:solidFill>
                  <a:srgbClr val="FFFFFF"/>
                </a:solidFill>
                <a:latin typeface="標楷體" pitchFamily="65" charset="-120"/>
                <a:ea typeface="標楷體" pitchFamily="65" charset="-120"/>
              </a:rPr>
              <a:t>月領</a:t>
            </a:r>
            <a:r>
              <a:rPr lang="en-US" altLang="zh-TW" sz="1300" b="1">
                <a:solidFill>
                  <a:srgbClr val="FFFFFF"/>
                </a:solidFill>
                <a:latin typeface="標楷體" pitchFamily="65" charset="-120"/>
                <a:ea typeface="標楷體" pitchFamily="65" charset="-120"/>
              </a:rPr>
              <a:t>)</a:t>
            </a:r>
            <a:endParaRPr lang="zh-TW" altLang="en-US" sz="1300" b="1">
              <a:solidFill>
                <a:srgbClr val="FFFFFF"/>
              </a:solidFill>
              <a:latin typeface="標楷體" pitchFamily="65" charset="-120"/>
              <a:ea typeface="標楷體" pitchFamily="65" charset="-120"/>
            </a:endParaRPr>
          </a:p>
        </p:txBody>
      </p:sp>
      <p:sp>
        <p:nvSpPr>
          <p:cNvPr id="9230" name="文字方塊 1"/>
          <p:cNvSpPr txBox="1">
            <a:spLocks noChangeArrowheads="1"/>
          </p:cNvSpPr>
          <p:nvPr/>
        </p:nvSpPr>
        <p:spPr bwMode="auto">
          <a:xfrm>
            <a:off x="6732588" y="4962525"/>
            <a:ext cx="914400" cy="914400"/>
          </a:xfrm>
          <a:prstGeom prst="rect">
            <a:avLst/>
          </a:prstGeom>
          <a:noFill/>
          <a:ln w="9525">
            <a:noFill/>
            <a:miter lim="800000"/>
            <a:headEnd/>
            <a:tailEnd/>
          </a:ln>
        </p:spPr>
        <p:txBody>
          <a:bodyPr wrap="none"/>
          <a:lstStyle/>
          <a:p>
            <a:pPr algn="ctr"/>
            <a:r>
              <a:rPr lang="zh-TW" altLang="en-US" b="1">
                <a:solidFill>
                  <a:srgbClr val="FFFFFF"/>
                </a:solidFill>
                <a:latin typeface="標楷體" pitchFamily="65" charset="-120"/>
                <a:ea typeface="標楷體" pitchFamily="65" charset="-120"/>
              </a:rPr>
              <a:t>國民</a:t>
            </a:r>
            <a:endParaRPr lang="en-US" altLang="zh-TW" b="1">
              <a:solidFill>
                <a:srgbClr val="FFFFFF"/>
              </a:solidFill>
              <a:latin typeface="標楷體" pitchFamily="65" charset="-120"/>
              <a:ea typeface="標楷體" pitchFamily="65" charset="-120"/>
            </a:endParaRPr>
          </a:p>
          <a:p>
            <a:pPr algn="ctr"/>
            <a:r>
              <a:rPr lang="zh-TW" altLang="en-US" b="1">
                <a:solidFill>
                  <a:srgbClr val="FFFFFF"/>
                </a:solidFill>
                <a:latin typeface="標楷體" pitchFamily="65" charset="-120"/>
                <a:ea typeface="標楷體" pitchFamily="65" charset="-120"/>
              </a:rPr>
              <a:t>年金</a:t>
            </a:r>
            <a:endParaRPr lang="en-US" altLang="zh-TW" b="1">
              <a:solidFill>
                <a:srgbClr val="FFFFFF"/>
              </a:solidFill>
              <a:latin typeface="標楷體" pitchFamily="65" charset="-120"/>
              <a:ea typeface="標楷體" pitchFamily="65" charset="-120"/>
            </a:endParaRPr>
          </a:p>
        </p:txBody>
      </p:sp>
      <p:sp>
        <p:nvSpPr>
          <p:cNvPr id="9231" name="文字方塊 1"/>
          <p:cNvSpPr txBox="1">
            <a:spLocks noChangeArrowheads="1"/>
          </p:cNvSpPr>
          <p:nvPr/>
        </p:nvSpPr>
        <p:spPr bwMode="auto">
          <a:xfrm>
            <a:off x="5364163" y="3213100"/>
            <a:ext cx="914400" cy="914400"/>
          </a:xfrm>
          <a:prstGeom prst="rect">
            <a:avLst/>
          </a:prstGeom>
          <a:noFill/>
          <a:ln w="9525">
            <a:noFill/>
            <a:miter lim="800000"/>
            <a:headEnd/>
            <a:tailEnd/>
          </a:ln>
        </p:spPr>
        <p:txBody>
          <a:bodyPr wrap="none"/>
          <a:lstStyle/>
          <a:p>
            <a:pPr algn="ctr"/>
            <a:r>
              <a:rPr lang="zh-TW" altLang="en-US" b="1">
                <a:solidFill>
                  <a:srgbClr val="FFFFFF"/>
                </a:solidFill>
                <a:latin typeface="標楷體" pitchFamily="65" charset="-120"/>
                <a:ea typeface="標楷體" pitchFamily="65" charset="-120"/>
              </a:rPr>
              <a:t>勞工新制</a:t>
            </a:r>
            <a:endParaRPr lang="en-US" altLang="zh-TW" b="1">
              <a:solidFill>
                <a:srgbClr val="FFFFFF"/>
              </a:solidFill>
              <a:latin typeface="標楷體" pitchFamily="65" charset="-120"/>
              <a:ea typeface="標楷體" pitchFamily="65" charset="-120"/>
            </a:endParaRPr>
          </a:p>
          <a:p>
            <a:pPr algn="ctr"/>
            <a:r>
              <a:rPr lang="zh-TW" altLang="en-US" b="1">
                <a:solidFill>
                  <a:srgbClr val="FFFFFF"/>
                </a:solidFill>
                <a:latin typeface="標楷體" pitchFamily="65" charset="-120"/>
                <a:ea typeface="標楷體" pitchFamily="65" charset="-120"/>
              </a:rPr>
              <a:t>退休金</a:t>
            </a:r>
            <a:endParaRPr lang="en-US" altLang="zh-TW" b="1">
              <a:solidFill>
                <a:srgbClr val="FFFFFF"/>
              </a:solidFill>
              <a:latin typeface="標楷體" pitchFamily="65" charset="-120"/>
              <a:ea typeface="標楷體" pitchFamily="65" charset="-120"/>
            </a:endParaRPr>
          </a:p>
          <a:p>
            <a:pPr algn="ctr"/>
            <a:r>
              <a:rPr lang="en-US" altLang="zh-TW" sz="1300" b="1">
                <a:solidFill>
                  <a:srgbClr val="FFFFFF"/>
                </a:solidFill>
                <a:latin typeface="標楷體" pitchFamily="65" charset="-120"/>
                <a:ea typeface="標楷體" pitchFamily="65" charset="-120"/>
              </a:rPr>
              <a:t>(</a:t>
            </a:r>
            <a:r>
              <a:rPr lang="zh-TW" altLang="en-US" sz="1300" b="1">
                <a:solidFill>
                  <a:srgbClr val="FFFFFF"/>
                </a:solidFill>
                <a:latin typeface="標楷體" pitchFamily="65" charset="-120"/>
                <a:ea typeface="標楷體" pitchFamily="65" charset="-120"/>
              </a:rPr>
              <a:t>一次領或</a:t>
            </a:r>
            <a:endParaRPr lang="en-US" altLang="zh-TW" sz="1300" b="1">
              <a:solidFill>
                <a:srgbClr val="FFFFFF"/>
              </a:solidFill>
              <a:latin typeface="標楷體" pitchFamily="65" charset="-120"/>
              <a:ea typeface="標楷體" pitchFamily="65" charset="-120"/>
            </a:endParaRPr>
          </a:p>
          <a:p>
            <a:pPr algn="ctr"/>
            <a:r>
              <a:rPr lang="zh-TW" altLang="en-US" sz="1300" b="1">
                <a:solidFill>
                  <a:srgbClr val="FFFFFF"/>
                </a:solidFill>
                <a:latin typeface="標楷體" pitchFamily="65" charset="-120"/>
                <a:ea typeface="標楷體" pitchFamily="65" charset="-120"/>
              </a:rPr>
              <a:t>年金保險</a:t>
            </a:r>
            <a:r>
              <a:rPr lang="en-US" altLang="zh-TW" sz="1300" b="1">
                <a:solidFill>
                  <a:srgbClr val="FFFFFF"/>
                </a:solidFill>
                <a:latin typeface="標楷體" pitchFamily="65" charset="-120"/>
                <a:ea typeface="標楷體" pitchFamily="65" charset="-120"/>
              </a:rPr>
              <a:t>)</a:t>
            </a:r>
            <a:endParaRPr lang="zh-TW" altLang="en-US" sz="1300" b="1">
              <a:solidFill>
                <a:srgbClr val="FFFFFF"/>
              </a:solidFill>
              <a:latin typeface="標楷體" pitchFamily="65" charset="-120"/>
              <a:ea typeface="標楷體" pitchFamily="65" charset="-120"/>
            </a:endParaRPr>
          </a:p>
        </p:txBody>
      </p:sp>
      <p:sp>
        <p:nvSpPr>
          <p:cNvPr id="9232" name="文字方塊 26"/>
          <p:cNvSpPr txBox="1">
            <a:spLocks noChangeArrowheads="1"/>
          </p:cNvSpPr>
          <p:nvPr/>
        </p:nvSpPr>
        <p:spPr bwMode="auto">
          <a:xfrm>
            <a:off x="3492500" y="2924175"/>
            <a:ext cx="368300" cy="2592388"/>
          </a:xfrm>
          <a:prstGeom prst="rect">
            <a:avLst/>
          </a:prstGeom>
          <a:noFill/>
          <a:ln w="9525">
            <a:noFill/>
            <a:miter lim="800000"/>
            <a:headEnd/>
            <a:tailEnd/>
          </a:ln>
        </p:spPr>
        <p:txBody>
          <a:bodyPr vert="eaVert">
            <a:spAutoFit/>
          </a:bodyPr>
          <a:lstStyle/>
          <a:p>
            <a:pPr algn="dist"/>
            <a:r>
              <a:rPr lang="zh-TW" altLang="en-US" sz="1200">
                <a:solidFill>
                  <a:schemeClr val="bg1"/>
                </a:solidFill>
              </a:rPr>
              <a:t>退休時領取</a:t>
            </a:r>
          </a:p>
        </p:txBody>
      </p:sp>
      <p:sp>
        <p:nvSpPr>
          <p:cNvPr id="9233" name="文字方塊 27"/>
          <p:cNvSpPr txBox="1">
            <a:spLocks noChangeArrowheads="1"/>
          </p:cNvSpPr>
          <p:nvPr/>
        </p:nvSpPr>
        <p:spPr bwMode="auto">
          <a:xfrm>
            <a:off x="4859338" y="3781425"/>
            <a:ext cx="369887" cy="1808163"/>
          </a:xfrm>
          <a:prstGeom prst="rect">
            <a:avLst/>
          </a:prstGeom>
          <a:noFill/>
          <a:ln w="9525">
            <a:noFill/>
            <a:miter lim="800000"/>
            <a:headEnd/>
            <a:tailEnd/>
          </a:ln>
        </p:spPr>
        <p:txBody>
          <a:bodyPr vert="eaVert">
            <a:spAutoFit/>
          </a:bodyPr>
          <a:lstStyle/>
          <a:p>
            <a:pPr algn="dist"/>
            <a:r>
              <a:rPr lang="zh-TW" altLang="en-US" sz="1200">
                <a:solidFill>
                  <a:schemeClr val="bg1"/>
                </a:solidFill>
              </a:rPr>
              <a:t>退休時領取</a:t>
            </a:r>
          </a:p>
        </p:txBody>
      </p:sp>
      <p:sp>
        <p:nvSpPr>
          <p:cNvPr id="9234" name="文字方塊 28"/>
          <p:cNvSpPr txBox="1">
            <a:spLocks noChangeArrowheads="1"/>
          </p:cNvSpPr>
          <p:nvPr/>
        </p:nvSpPr>
        <p:spPr bwMode="auto">
          <a:xfrm>
            <a:off x="6300788" y="3141663"/>
            <a:ext cx="354012" cy="871537"/>
          </a:xfrm>
          <a:prstGeom prst="rect">
            <a:avLst/>
          </a:prstGeom>
          <a:noFill/>
          <a:ln w="9525">
            <a:noFill/>
            <a:miter lim="800000"/>
            <a:headEnd/>
            <a:tailEnd/>
          </a:ln>
        </p:spPr>
        <p:txBody>
          <a:bodyPr vert="eaVert">
            <a:spAutoFit/>
          </a:bodyPr>
          <a:lstStyle/>
          <a:p>
            <a:pPr algn="dist"/>
            <a:r>
              <a:rPr lang="en-US" altLang="zh-TW" sz="1100">
                <a:solidFill>
                  <a:schemeClr val="bg1"/>
                </a:solidFill>
              </a:rPr>
              <a:t>60</a:t>
            </a:r>
            <a:r>
              <a:rPr lang="zh-TW" altLang="en-US" sz="1100">
                <a:solidFill>
                  <a:schemeClr val="bg1"/>
                </a:solidFill>
              </a:rPr>
              <a:t>歲起領取</a:t>
            </a:r>
          </a:p>
        </p:txBody>
      </p:sp>
      <p:sp>
        <p:nvSpPr>
          <p:cNvPr id="9235" name="文字方塊 30"/>
          <p:cNvSpPr txBox="1">
            <a:spLocks noChangeArrowheads="1"/>
          </p:cNvSpPr>
          <p:nvPr/>
        </p:nvSpPr>
        <p:spPr bwMode="auto">
          <a:xfrm>
            <a:off x="6300788" y="4149725"/>
            <a:ext cx="307975" cy="1366838"/>
          </a:xfrm>
          <a:prstGeom prst="rect">
            <a:avLst/>
          </a:prstGeom>
          <a:noFill/>
          <a:ln w="9525">
            <a:noFill/>
            <a:miter lim="800000"/>
            <a:headEnd/>
            <a:tailEnd/>
          </a:ln>
        </p:spPr>
        <p:txBody>
          <a:bodyPr vert="eaVert">
            <a:spAutoFit/>
          </a:bodyPr>
          <a:lstStyle/>
          <a:p>
            <a:pPr algn="dist"/>
            <a:r>
              <a:rPr lang="en-US" altLang="zh-TW" sz="800">
                <a:solidFill>
                  <a:schemeClr val="bg1"/>
                </a:solidFill>
              </a:rPr>
              <a:t>60</a:t>
            </a:r>
            <a:r>
              <a:rPr lang="zh-TW" altLang="en-US" sz="800">
                <a:solidFill>
                  <a:schemeClr val="bg1"/>
                </a:solidFill>
              </a:rPr>
              <a:t>歲起領取</a:t>
            </a:r>
            <a:r>
              <a:rPr lang="en-US" altLang="zh-TW" sz="800">
                <a:solidFill>
                  <a:schemeClr val="bg1"/>
                </a:solidFill>
              </a:rPr>
              <a:t>7</a:t>
            </a:r>
            <a:r>
              <a:rPr lang="zh-TW" altLang="en-US" sz="800">
                <a:solidFill>
                  <a:schemeClr val="bg1"/>
                </a:solidFill>
              </a:rPr>
              <a:t>年後延後</a:t>
            </a:r>
            <a:endParaRPr lang="en-US" altLang="zh-TW" sz="800">
              <a:solidFill>
                <a:schemeClr val="bg1"/>
              </a:solidFill>
            </a:endParaRPr>
          </a:p>
        </p:txBody>
      </p:sp>
      <p:sp>
        <p:nvSpPr>
          <p:cNvPr id="9236" name="文字方塊 1"/>
          <p:cNvSpPr txBox="1">
            <a:spLocks noChangeArrowheads="1"/>
          </p:cNvSpPr>
          <p:nvPr/>
        </p:nvSpPr>
        <p:spPr bwMode="auto">
          <a:xfrm>
            <a:off x="1116013" y="2586038"/>
            <a:ext cx="914400" cy="914400"/>
          </a:xfrm>
          <a:prstGeom prst="rect">
            <a:avLst/>
          </a:prstGeom>
          <a:noFill/>
          <a:ln w="9525">
            <a:noFill/>
            <a:miter lim="800000"/>
            <a:headEnd/>
            <a:tailEnd/>
          </a:ln>
        </p:spPr>
        <p:txBody>
          <a:bodyPr wrap="none"/>
          <a:lstStyle/>
          <a:p>
            <a:pPr algn="ctr"/>
            <a:r>
              <a:rPr lang="zh-TW" altLang="en-US" b="1">
                <a:solidFill>
                  <a:srgbClr val="FFFFFF"/>
                </a:solidFill>
                <a:latin typeface="標楷體" pitchFamily="65" charset="-120"/>
                <a:ea typeface="標楷體" pitchFamily="65" charset="-120"/>
              </a:rPr>
              <a:t>公教</a:t>
            </a:r>
            <a:endParaRPr lang="en-US" altLang="zh-TW" b="1">
              <a:solidFill>
                <a:srgbClr val="FFFFFF"/>
              </a:solidFill>
              <a:latin typeface="標楷體" pitchFamily="65" charset="-120"/>
              <a:ea typeface="標楷體" pitchFamily="65" charset="-120"/>
            </a:endParaRPr>
          </a:p>
          <a:p>
            <a:pPr algn="ctr"/>
            <a:r>
              <a:rPr lang="zh-TW" altLang="en-US" b="1">
                <a:solidFill>
                  <a:srgbClr val="FFFFFF"/>
                </a:solidFill>
                <a:latin typeface="標楷體" pitchFamily="65" charset="-120"/>
                <a:ea typeface="標楷體" pitchFamily="65" charset="-120"/>
              </a:rPr>
              <a:t>退休金</a:t>
            </a:r>
            <a:endParaRPr lang="en-US" altLang="zh-TW" b="1">
              <a:solidFill>
                <a:srgbClr val="FFFFFF"/>
              </a:solidFill>
              <a:latin typeface="標楷體" pitchFamily="65" charset="-120"/>
              <a:ea typeface="標楷體" pitchFamily="65" charset="-120"/>
            </a:endParaRPr>
          </a:p>
          <a:p>
            <a:pPr algn="ctr"/>
            <a:r>
              <a:rPr lang="en-US" altLang="zh-TW" sz="1300" b="1">
                <a:solidFill>
                  <a:srgbClr val="FFFFFF"/>
                </a:solidFill>
                <a:latin typeface="標楷體" pitchFamily="65" charset="-120"/>
                <a:ea typeface="標楷體" pitchFamily="65" charset="-120"/>
              </a:rPr>
              <a:t>(</a:t>
            </a:r>
            <a:r>
              <a:rPr lang="zh-TW" altLang="en-US" sz="1300" b="1">
                <a:solidFill>
                  <a:srgbClr val="FFFFFF"/>
                </a:solidFill>
                <a:latin typeface="標楷體" pitchFamily="65" charset="-120"/>
                <a:ea typeface="標楷體" pitchFamily="65" charset="-120"/>
              </a:rPr>
              <a:t>月退</a:t>
            </a:r>
            <a:r>
              <a:rPr lang="en-US" altLang="zh-TW" sz="1300" b="1">
                <a:solidFill>
                  <a:srgbClr val="FFFFFF"/>
                </a:solidFill>
                <a:latin typeface="標楷體" pitchFamily="65" charset="-120"/>
                <a:ea typeface="標楷體" pitchFamily="65" charset="-120"/>
              </a:rPr>
              <a:t>)</a:t>
            </a:r>
            <a:endParaRPr lang="zh-TW" altLang="en-US" sz="1300" b="1">
              <a:solidFill>
                <a:srgbClr val="FFFFFF"/>
              </a:solidFill>
              <a:latin typeface="標楷體" pitchFamily="65" charset="-120"/>
              <a:ea typeface="標楷體" pitchFamily="65" charset="-120"/>
            </a:endParaRPr>
          </a:p>
        </p:txBody>
      </p:sp>
      <p:sp>
        <p:nvSpPr>
          <p:cNvPr id="9237" name="文字方塊 1"/>
          <p:cNvSpPr txBox="1">
            <a:spLocks noChangeArrowheads="1"/>
          </p:cNvSpPr>
          <p:nvPr/>
        </p:nvSpPr>
        <p:spPr bwMode="auto">
          <a:xfrm>
            <a:off x="1187450" y="4508500"/>
            <a:ext cx="914400" cy="914400"/>
          </a:xfrm>
          <a:prstGeom prst="rect">
            <a:avLst/>
          </a:prstGeom>
          <a:noFill/>
          <a:ln w="9525">
            <a:noFill/>
            <a:miter lim="800000"/>
            <a:headEnd/>
            <a:tailEnd/>
          </a:ln>
        </p:spPr>
        <p:txBody>
          <a:bodyPr wrap="none"/>
          <a:lstStyle/>
          <a:p>
            <a:pPr algn="ctr"/>
            <a:r>
              <a:rPr lang="zh-TW" altLang="en-US" b="1">
                <a:solidFill>
                  <a:srgbClr val="FFFFFF"/>
                </a:solidFill>
                <a:latin typeface="標楷體" pitchFamily="65" charset="-120"/>
                <a:ea typeface="標楷體" pitchFamily="65" charset="-120"/>
              </a:rPr>
              <a:t>部分</a:t>
            </a:r>
            <a:endParaRPr lang="en-US" altLang="zh-TW" b="1">
              <a:solidFill>
                <a:srgbClr val="FFFFFF"/>
              </a:solidFill>
              <a:latin typeface="標楷體" pitchFamily="65" charset="-120"/>
              <a:ea typeface="標楷體" pitchFamily="65" charset="-120"/>
            </a:endParaRPr>
          </a:p>
          <a:p>
            <a:pPr algn="ctr"/>
            <a:r>
              <a:rPr lang="zh-TW" altLang="en-US" b="1">
                <a:solidFill>
                  <a:srgbClr val="FFFFFF"/>
                </a:solidFill>
                <a:latin typeface="標楷體" pitchFamily="65" charset="-120"/>
                <a:ea typeface="標楷體" pitchFamily="65" charset="-120"/>
              </a:rPr>
              <a:t>公保</a:t>
            </a:r>
            <a:endParaRPr lang="en-US" altLang="zh-TW" b="1">
              <a:solidFill>
                <a:srgbClr val="FFFFFF"/>
              </a:solidFill>
              <a:latin typeface="標楷體" pitchFamily="65" charset="-120"/>
              <a:ea typeface="標楷體" pitchFamily="65" charset="-120"/>
            </a:endParaRPr>
          </a:p>
          <a:p>
            <a:pPr algn="ctr"/>
            <a:r>
              <a:rPr lang="zh-TW" altLang="en-US" b="1">
                <a:solidFill>
                  <a:srgbClr val="FFFFFF"/>
                </a:solidFill>
                <a:latin typeface="標楷體" pitchFamily="65" charset="-120"/>
                <a:ea typeface="標楷體" pitchFamily="65" charset="-120"/>
              </a:rPr>
              <a:t>優存</a:t>
            </a:r>
            <a:endParaRPr lang="zh-TW" altLang="en-US" sz="1300" b="1">
              <a:solidFill>
                <a:srgbClr val="FFFFFF"/>
              </a:solidFill>
              <a:latin typeface="標楷體" pitchFamily="65" charset="-120"/>
              <a:ea typeface="標楷體" pitchFamily="65" charset="-120"/>
            </a:endParaRPr>
          </a:p>
        </p:txBody>
      </p:sp>
      <p:sp>
        <p:nvSpPr>
          <p:cNvPr id="9238" name="文字方塊 34"/>
          <p:cNvSpPr txBox="1">
            <a:spLocks noChangeArrowheads="1"/>
          </p:cNvSpPr>
          <p:nvPr/>
        </p:nvSpPr>
        <p:spPr bwMode="auto">
          <a:xfrm>
            <a:off x="2124075" y="1916113"/>
            <a:ext cx="368300" cy="3529012"/>
          </a:xfrm>
          <a:prstGeom prst="rect">
            <a:avLst/>
          </a:prstGeom>
          <a:noFill/>
          <a:ln w="9525">
            <a:noFill/>
            <a:miter lim="800000"/>
            <a:headEnd/>
            <a:tailEnd/>
          </a:ln>
        </p:spPr>
        <p:txBody>
          <a:bodyPr vert="eaVert">
            <a:spAutoFit/>
          </a:bodyPr>
          <a:lstStyle/>
          <a:p>
            <a:pPr algn="dist"/>
            <a:r>
              <a:rPr lang="zh-TW" altLang="en-US" sz="1200">
                <a:solidFill>
                  <a:schemeClr val="bg1"/>
                </a:solidFill>
              </a:rPr>
              <a:t>退休時領取</a:t>
            </a:r>
          </a:p>
        </p:txBody>
      </p:sp>
      <p:sp>
        <p:nvSpPr>
          <p:cNvPr id="9239" name="Text Box 4"/>
          <p:cNvSpPr txBox="1">
            <a:spLocks noChangeArrowheads="1"/>
          </p:cNvSpPr>
          <p:nvPr/>
        </p:nvSpPr>
        <p:spPr bwMode="auto">
          <a:xfrm>
            <a:off x="1044575" y="5661025"/>
            <a:ext cx="1655763" cy="885825"/>
          </a:xfrm>
          <a:prstGeom prst="rect">
            <a:avLst/>
          </a:prstGeom>
          <a:noFill/>
          <a:ln w="9525">
            <a:noFill/>
            <a:miter lim="800000"/>
            <a:headEnd/>
            <a:tailEnd/>
          </a:ln>
        </p:spPr>
        <p:txBody>
          <a:bodyPr/>
          <a:lstStyle/>
          <a:p>
            <a:r>
              <a:rPr lang="en-US" altLang="zh-TW" sz="1400">
                <a:latin typeface="Calibri" pitchFamily="34" charset="0"/>
                <a:ea typeface="標楷體" pitchFamily="65" charset="-120"/>
                <a:cs typeface="Courier New" pitchFamily="49" charset="0"/>
                <a:sym typeface="Wingdings" pitchFamily="2" charset="2"/>
              </a:rPr>
              <a:t></a:t>
            </a:r>
            <a:r>
              <a:rPr lang="zh-TW" altLang="en-US" sz="1400">
                <a:latin typeface="Calibri" pitchFamily="34" charset="0"/>
                <a:ea typeface="標楷體" pitchFamily="65" charset="-120"/>
                <a:cs typeface="Courier New" pitchFamily="49" charset="0"/>
                <a:sym typeface="Wingdings" pitchFamily="2" charset="2"/>
              </a:rPr>
              <a:t>兼有</a:t>
            </a:r>
            <a:r>
              <a:rPr lang="en-US" altLang="zh-TW" sz="1400">
                <a:latin typeface="Calibri" pitchFamily="34" charset="0"/>
                <a:ea typeface="標楷體" pitchFamily="65" charset="-120"/>
                <a:cs typeface="Courier New" pitchFamily="49" charset="0"/>
                <a:sym typeface="Wingdings" pitchFamily="2" charset="2"/>
              </a:rPr>
              <a:t>85.02</a:t>
            </a:r>
          </a:p>
          <a:p>
            <a:r>
              <a:rPr lang="zh-TW" altLang="en-US" sz="1400">
                <a:latin typeface="Calibri" pitchFamily="34" charset="0"/>
                <a:ea typeface="標楷體" pitchFamily="65" charset="-120"/>
                <a:cs typeface="Courier New" pitchFamily="49" charset="0"/>
                <a:sym typeface="Wingdings" pitchFamily="2" charset="2"/>
              </a:rPr>
              <a:t>前後年資的</a:t>
            </a:r>
            <a:endParaRPr lang="en-US" altLang="zh-TW" sz="1400">
              <a:latin typeface="Calibri" pitchFamily="34" charset="0"/>
              <a:ea typeface="標楷體" pitchFamily="65" charset="-120"/>
              <a:cs typeface="Courier New" pitchFamily="49" charset="0"/>
              <a:sym typeface="Wingdings" pitchFamily="2" charset="2"/>
            </a:endParaRPr>
          </a:p>
          <a:p>
            <a:r>
              <a:rPr lang="zh-TW" altLang="en-US" sz="1400">
                <a:latin typeface="Calibri" pitchFamily="34" charset="0"/>
                <a:ea typeface="標楷體" pitchFamily="65" charset="-120"/>
                <a:cs typeface="Courier New" pitchFamily="49" charset="0"/>
                <a:sym typeface="Wingdings" pitchFamily="2" charset="2"/>
              </a:rPr>
              <a:t>公教人員</a:t>
            </a:r>
          </a:p>
        </p:txBody>
      </p:sp>
      <p:sp>
        <p:nvSpPr>
          <p:cNvPr id="9240" name="文字方塊 36"/>
          <p:cNvSpPr txBox="1">
            <a:spLocks noChangeArrowheads="1"/>
          </p:cNvSpPr>
          <p:nvPr/>
        </p:nvSpPr>
        <p:spPr bwMode="auto">
          <a:xfrm>
            <a:off x="7673975" y="4724400"/>
            <a:ext cx="354013" cy="809625"/>
          </a:xfrm>
          <a:prstGeom prst="rect">
            <a:avLst/>
          </a:prstGeom>
          <a:noFill/>
          <a:ln w="9525">
            <a:noFill/>
            <a:miter lim="800000"/>
            <a:headEnd/>
            <a:tailEnd/>
          </a:ln>
        </p:spPr>
        <p:txBody>
          <a:bodyPr vert="eaVert">
            <a:spAutoFit/>
          </a:bodyPr>
          <a:lstStyle/>
          <a:p>
            <a:pPr algn="dist"/>
            <a:r>
              <a:rPr lang="en-US" altLang="zh-TW" sz="1100">
                <a:solidFill>
                  <a:schemeClr val="bg1"/>
                </a:solidFill>
              </a:rPr>
              <a:t>65</a:t>
            </a:r>
            <a:r>
              <a:rPr lang="zh-TW" altLang="en-US" sz="1100">
                <a:solidFill>
                  <a:schemeClr val="bg1"/>
                </a:solidFill>
              </a:rPr>
              <a:t>歲起領取</a:t>
            </a:r>
          </a:p>
        </p:txBody>
      </p:sp>
    </p:spTree>
    <p:extLst>
      <p:ext uri="{BB962C8B-B14F-4D97-AF65-F5344CB8AC3E}">
        <p14:creationId xmlns:p14="http://schemas.microsoft.com/office/powerpoint/2010/main" val="249117222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539750" y="404813"/>
            <a:ext cx="8229600" cy="841375"/>
          </a:xfrm>
        </p:spPr>
        <p:txBody>
          <a:bodyPr/>
          <a:lstStyle/>
          <a:p>
            <a:pPr>
              <a:defRPr/>
            </a:pPr>
            <a:r>
              <a:rPr lang="zh-TW" altLang="en-US" sz="6000" dirty="0" smtClean="0">
                <a:ea typeface="標楷體" pitchFamily="65" charset="-120"/>
                <a:hlinkClick r:id="rId2"/>
              </a:rPr>
              <a:t>團結力量大</a:t>
            </a:r>
            <a:endParaRPr lang="zh-TW" altLang="en-US" sz="6000" dirty="0" smtClean="0">
              <a:ea typeface="標楷體" pitchFamily="65" charset="-120"/>
            </a:endParaRPr>
          </a:p>
        </p:txBody>
      </p:sp>
      <p:sp>
        <p:nvSpPr>
          <p:cNvPr id="113667" name="Rectangle 3"/>
          <p:cNvSpPr>
            <a:spLocks noGrp="1" noChangeArrowheads="1"/>
          </p:cNvSpPr>
          <p:nvPr>
            <p:ph type="body" idx="4294967295"/>
          </p:nvPr>
        </p:nvSpPr>
        <p:spPr>
          <a:xfrm>
            <a:off x="395288" y="1412875"/>
            <a:ext cx="8139112" cy="4922838"/>
          </a:xfrm>
        </p:spPr>
        <p:txBody>
          <a:bodyPr/>
          <a:lstStyle/>
          <a:p>
            <a:pPr>
              <a:lnSpc>
                <a:spcPct val="90000"/>
              </a:lnSpc>
            </a:pPr>
            <a:r>
              <a:rPr lang="zh-TW" altLang="en-US" smtClean="0">
                <a:latin typeface="標楷體" pitchFamily="65" charset="-120"/>
                <a:ea typeface="標楷體" pitchFamily="65" charset="-120"/>
              </a:rPr>
              <a:t>全國</a:t>
            </a:r>
            <a:r>
              <a:rPr lang="en-US" altLang="zh-TW" smtClean="0">
                <a:latin typeface="標楷體" pitchFamily="65" charset="-120"/>
                <a:ea typeface="標楷體" pitchFamily="65" charset="-120"/>
              </a:rPr>
              <a:t>20</a:t>
            </a:r>
            <a:r>
              <a:rPr lang="zh-TW" altLang="en-US" smtClean="0">
                <a:latin typeface="標楷體" pitchFamily="65" charset="-120"/>
                <a:ea typeface="標楷體" pitchFamily="65" charset="-120"/>
              </a:rPr>
              <a:t>多萬教師，有人分裂、出走，致全教總只有</a:t>
            </a:r>
            <a:r>
              <a:rPr lang="en-US" altLang="zh-TW" smtClean="0">
                <a:latin typeface="標楷體" pitchFamily="65" charset="-120"/>
                <a:ea typeface="標楷體" pitchFamily="65" charset="-120"/>
              </a:rPr>
              <a:t>8</a:t>
            </a:r>
            <a:r>
              <a:rPr lang="zh-TW" altLang="en-US" smtClean="0">
                <a:latin typeface="標楷體" pitchFamily="65" charset="-120"/>
                <a:ea typeface="標楷體" pitchFamily="65" charset="-120"/>
              </a:rPr>
              <a:t>萬多會員。</a:t>
            </a:r>
          </a:p>
          <a:p>
            <a:pPr>
              <a:lnSpc>
                <a:spcPct val="90000"/>
              </a:lnSpc>
            </a:pPr>
            <a:r>
              <a:rPr lang="zh-TW" altLang="en-US" smtClean="0">
                <a:latin typeface="標楷體" pitchFamily="65" charset="-120"/>
                <a:ea typeface="標楷體" pitchFamily="65" charset="-120"/>
              </a:rPr>
              <a:t>如果會員數能有</a:t>
            </a:r>
            <a:r>
              <a:rPr lang="en-US" altLang="zh-TW" smtClean="0">
                <a:latin typeface="標楷體" pitchFamily="65" charset="-120"/>
                <a:ea typeface="標楷體" pitchFamily="65" charset="-120"/>
              </a:rPr>
              <a:t>12</a:t>
            </a:r>
            <a:r>
              <a:rPr lang="zh-TW" altLang="en-US" smtClean="0">
                <a:latin typeface="標楷體" pitchFamily="65" charset="-120"/>
                <a:ea typeface="標楷體" pitchFamily="65" charset="-120"/>
              </a:rPr>
              <a:t>萬甚至超過</a:t>
            </a:r>
            <a:r>
              <a:rPr lang="en-US" altLang="zh-TW" smtClean="0">
                <a:latin typeface="標楷體" pitchFamily="65" charset="-120"/>
                <a:ea typeface="標楷體" pitchFamily="65" charset="-120"/>
              </a:rPr>
              <a:t>18</a:t>
            </a:r>
            <a:r>
              <a:rPr lang="zh-TW" altLang="en-US" smtClean="0">
                <a:latin typeface="標楷體" pitchFamily="65" charset="-120"/>
                <a:ea typeface="標楷體" pitchFamily="65" charset="-120"/>
              </a:rPr>
              <a:t>萬，是不是更有能量！</a:t>
            </a:r>
          </a:p>
          <a:p>
            <a:pPr>
              <a:lnSpc>
                <a:spcPct val="90000"/>
              </a:lnSpc>
            </a:pPr>
            <a:r>
              <a:rPr lang="zh-TW" altLang="en-US" smtClean="0">
                <a:latin typeface="標楷體" pitchFamily="65" charset="-120"/>
                <a:ea typeface="標楷體" pitchFamily="65" charset="-120"/>
              </a:rPr>
              <a:t>教育改革，沒有身分的區別，請大家告訴大家，加入全教總所屬地方教師工會就是加入全教總，</a:t>
            </a:r>
            <a:r>
              <a:rPr lang="zh-TW" altLang="en-US" smtClean="0">
                <a:solidFill>
                  <a:srgbClr val="FF0000"/>
                </a:solidFill>
                <a:latin typeface="標楷體" pitchFamily="65" charset="-120"/>
                <a:ea typeface="標楷體" pitchFamily="65" charset="-120"/>
              </a:rPr>
              <a:t>在人數即是政治實力的時代，我們需要更多人的支持，更有力量捍衛教師權益。  </a:t>
            </a:r>
          </a:p>
        </p:txBody>
      </p:sp>
      <p:sp>
        <p:nvSpPr>
          <p:cNvPr id="67588" name="Oval 4"/>
          <p:cNvSpPr>
            <a:spLocks noChangeArrowheads="1"/>
          </p:cNvSpPr>
          <p:nvPr/>
        </p:nvSpPr>
        <p:spPr bwMode="auto">
          <a:xfrm>
            <a:off x="323850" y="3889375"/>
            <a:ext cx="8459788" cy="20605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6758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468313" y="404813"/>
            <a:ext cx="8424862" cy="792162"/>
          </a:xfrm>
        </p:spPr>
        <p:txBody>
          <a:bodyPr/>
          <a:lstStyle/>
          <a:p>
            <a:pPr eaLnBrk="1" hangingPunct="1">
              <a:defRPr/>
            </a:pPr>
            <a:r>
              <a:rPr lang="zh-TW" altLang="en-US" sz="4600" smtClean="0">
                <a:ea typeface="標楷體" pitchFamily="65" charset="-120"/>
              </a:rPr>
              <a:t>搭便車？</a:t>
            </a:r>
          </a:p>
        </p:txBody>
      </p:sp>
      <p:sp>
        <p:nvSpPr>
          <p:cNvPr id="48131" name="Rectangle 3"/>
          <p:cNvSpPr>
            <a:spLocks noGrp="1" noChangeArrowheads="1"/>
          </p:cNvSpPr>
          <p:nvPr>
            <p:ph type="body" idx="4294967295"/>
          </p:nvPr>
        </p:nvSpPr>
        <p:spPr>
          <a:xfrm>
            <a:off x="457200" y="1341438"/>
            <a:ext cx="8362950" cy="5183187"/>
          </a:xfrm>
        </p:spPr>
        <p:txBody>
          <a:bodyPr/>
          <a:lstStyle/>
          <a:p>
            <a:pPr eaLnBrk="1" hangingPunct="1">
              <a:lnSpc>
                <a:spcPct val="90000"/>
              </a:lnSpc>
            </a:pPr>
            <a:r>
              <a:rPr lang="zh-TW" altLang="en-US" sz="2800" smtClean="0">
                <a:ea typeface="標楷體" pitchFamily="65" charset="-120"/>
              </a:rPr>
              <a:t>現階段</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全教會</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總</a:t>
            </a:r>
            <a:r>
              <a:rPr lang="en-US" altLang="zh-TW" sz="2800" smtClean="0">
                <a:latin typeface="標楷體" pitchFamily="65" charset="-120"/>
                <a:ea typeface="標楷體" pitchFamily="65" charset="-120"/>
              </a:rPr>
              <a:t>)】</a:t>
            </a:r>
            <a:r>
              <a:rPr lang="zh-TW" altLang="en-US" sz="2800" smtClean="0">
                <a:ea typeface="標楷體" pitchFamily="65" charset="-120"/>
              </a:rPr>
              <a:t>為大家所爭取的權益，無論是否為會員，雨露均霑。</a:t>
            </a:r>
          </a:p>
          <a:p>
            <a:pPr eaLnBrk="1" hangingPunct="1">
              <a:lnSpc>
                <a:spcPct val="90000"/>
              </a:lnSpc>
            </a:pPr>
            <a:r>
              <a:rPr lang="zh-TW" altLang="en-US" sz="2800" smtClean="0">
                <a:ea typeface="標楷體" pitchFamily="65" charset="-120"/>
              </a:rPr>
              <a:t>身為高級知識份子，您會選擇搭便車嗎？</a:t>
            </a:r>
          </a:p>
          <a:p>
            <a:pPr eaLnBrk="1" hangingPunct="1">
              <a:lnSpc>
                <a:spcPct val="90000"/>
              </a:lnSpc>
            </a:pPr>
            <a:r>
              <a:rPr lang="zh-TW" altLang="en-US" sz="2800" smtClean="0">
                <a:solidFill>
                  <a:srgbClr val="FF0000"/>
                </a:solidFill>
                <a:ea typeface="標楷體" pitchFamily="65" charset="-120"/>
              </a:rPr>
              <a:t>若人人搭便車，</a:t>
            </a:r>
            <a:r>
              <a:rPr lang="en-US" altLang="zh-TW" sz="2800" smtClean="0">
                <a:solidFill>
                  <a:srgbClr val="FF0000"/>
                </a:solidFill>
                <a:latin typeface="標楷體" pitchFamily="65" charset="-120"/>
                <a:ea typeface="標楷體" pitchFamily="65" charset="-120"/>
              </a:rPr>
              <a:t>【</a:t>
            </a:r>
            <a:r>
              <a:rPr lang="zh-TW" altLang="en-US" sz="2800" smtClean="0">
                <a:solidFill>
                  <a:srgbClr val="FF0000"/>
                </a:solidFill>
                <a:latin typeface="標楷體" pitchFamily="65" charset="-120"/>
                <a:ea typeface="標楷體" pitchFamily="65" charset="-120"/>
              </a:rPr>
              <a:t>全教會</a:t>
            </a:r>
            <a:r>
              <a:rPr lang="en-US" altLang="zh-TW" sz="2800" smtClean="0">
                <a:solidFill>
                  <a:srgbClr val="FF0000"/>
                </a:solidFill>
                <a:latin typeface="標楷體" pitchFamily="65" charset="-120"/>
                <a:ea typeface="標楷體" pitchFamily="65" charset="-120"/>
              </a:rPr>
              <a:t>(</a:t>
            </a:r>
            <a:r>
              <a:rPr lang="zh-TW" altLang="en-US" sz="2800" smtClean="0">
                <a:solidFill>
                  <a:srgbClr val="FF0000"/>
                </a:solidFill>
                <a:latin typeface="標楷體" pitchFamily="65" charset="-120"/>
                <a:ea typeface="標楷體" pitchFamily="65" charset="-120"/>
              </a:rPr>
              <a:t>總</a:t>
            </a:r>
            <a:r>
              <a:rPr lang="en-US" altLang="zh-TW" sz="2800" smtClean="0">
                <a:solidFill>
                  <a:srgbClr val="FF0000"/>
                </a:solidFill>
                <a:latin typeface="標楷體" pitchFamily="65" charset="-120"/>
                <a:ea typeface="標楷體" pitchFamily="65" charset="-120"/>
              </a:rPr>
              <a:t>)】</a:t>
            </a:r>
            <a:r>
              <a:rPr lang="zh-TW" altLang="en-US" sz="2800" smtClean="0">
                <a:solidFill>
                  <a:srgbClr val="FF0000"/>
                </a:solidFill>
                <a:ea typeface="標楷體" pitchFamily="65" charset="-120"/>
              </a:rPr>
              <a:t>必倒，我們將成為一盤散沙，屆時誰來為大家發言？</a:t>
            </a:r>
          </a:p>
          <a:p>
            <a:pPr algn="ctr" eaLnBrk="1" hangingPunct="1">
              <a:lnSpc>
                <a:spcPct val="90000"/>
              </a:lnSpc>
              <a:buFont typeface="Wingdings" pitchFamily="2" charset="2"/>
              <a:buNone/>
            </a:pPr>
            <a:r>
              <a:rPr lang="zh-TW" altLang="en-US" sz="4000" smtClean="0">
                <a:solidFill>
                  <a:srgbClr val="FF0000"/>
                </a:solidFill>
                <a:ea typeface="標楷體" pitchFamily="65" charset="-120"/>
              </a:rPr>
              <a:t>只有加入全教總所屬地方教師工會，</a:t>
            </a:r>
          </a:p>
          <a:p>
            <a:pPr algn="ctr" eaLnBrk="1" hangingPunct="1">
              <a:lnSpc>
                <a:spcPct val="90000"/>
              </a:lnSpc>
              <a:buFont typeface="Wingdings" pitchFamily="2" charset="2"/>
              <a:buNone/>
            </a:pPr>
            <a:r>
              <a:rPr lang="zh-TW" altLang="en-US" sz="4400" smtClean="0">
                <a:solidFill>
                  <a:srgbClr val="FF0000"/>
                </a:solidFill>
                <a:ea typeface="標楷體" pitchFamily="65" charset="-120"/>
              </a:rPr>
              <a:t>才是加入全教總！</a:t>
            </a:r>
          </a:p>
          <a:p>
            <a:pPr algn="ctr" eaLnBrk="1" hangingPunct="1">
              <a:lnSpc>
                <a:spcPct val="90000"/>
              </a:lnSpc>
              <a:buFont typeface="Wingdings" pitchFamily="2" charset="2"/>
              <a:buNone/>
            </a:pPr>
            <a:r>
              <a:rPr lang="zh-TW" altLang="en-US" sz="6600" smtClean="0">
                <a:solidFill>
                  <a:srgbClr val="FF0000"/>
                </a:solidFill>
                <a:ea typeface="標楷體" pitchFamily="65" charset="-120"/>
              </a:rPr>
              <a:t>請大家團結在一起！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5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8131">
                                            <p:txEl>
                                              <p:pRg st="5" end="5"/>
                                            </p:txEl>
                                          </p:spTgt>
                                        </p:tgtEl>
                                        <p:attrNameLst>
                                          <p:attrName>style.visibility</p:attrName>
                                        </p:attrNameLst>
                                      </p:cBhvr>
                                      <p:to>
                                        <p:strVal val="visible"/>
                                      </p:to>
                                    </p:set>
                                    <p:anim calcmode="lin" valueType="num">
                                      <p:cBhvr additive="base">
                                        <p:cTn id="37" dur="5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1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smtClean="0">
                <a:latin typeface="標楷體" panose="03000509000000000000" pitchFamily="65" charset="-120"/>
                <a:ea typeface="標楷體" panose="03000509000000000000" pitchFamily="65" charset="-120"/>
              </a:rPr>
              <a:t>除了團結，我們別無選擇</a:t>
            </a:r>
            <a:endParaRPr lang="zh-TW" altLang="en-US" b="1" dirty="0">
              <a:latin typeface="標楷體" panose="03000509000000000000" pitchFamily="65" charset="-120"/>
              <a:ea typeface="標楷體" panose="03000509000000000000" pitchFamily="65" charset="-120"/>
            </a:endParaRPr>
          </a:p>
        </p:txBody>
      </p:sp>
      <p:sp>
        <p:nvSpPr>
          <p:cNvPr id="34819" name="內容版面配置區 2"/>
          <p:cNvSpPr>
            <a:spLocks noGrp="1"/>
          </p:cNvSpPr>
          <p:nvPr>
            <p:ph idx="1"/>
          </p:nvPr>
        </p:nvSpPr>
        <p:spPr>
          <a:xfrm>
            <a:off x="467544" y="1628800"/>
            <a:ext cx="8229600" cy="4456113"/>
          </a:xfrm>
        </p:spPr>
        <p:txBody>
          <a:bodyPr/>
          <a:lstStyle/>
          <a:p>
            <a:r>
              <a:rPr lang="zh-TW" altLang="en-US" sz="3600" smtClean="0">
                <a:latin typeface="標楷體" pitchFamily="65" charset="-120"/>
                <a:ea typeface="標楷體" pitchFamily="65" charset="-120"/>
              </a:rPr>
              <a:t>大環境日益險惡，我們積極提昇教師優質專形象，以爭取社會認同及支持。</a:t>
            </a:r>
            <a:endParaRPr lang="en-US" altLang="zh-TW" sz="3600" smtClean="0">
              <a:latin typeface="標楷體" pitchFamily="65" charset="-120"/>
              <a:ea typeface="標楷體" pitchFamily="65" charset="-120"/>
            </a:endParaRPr>
          </a:p>
          <a:p>
            <a:r>
              <a:rPr lang="zh-TW" altLang="en-US" sz="3600" smtClean="0">
                <a:solidFill>
                  <a:srgbClr val="FF0000"/>
                </a:solidFill>
                <a:latin typeface="標楷體" pitchFamily="65" charset="-120"/>
                <a:ea typeface="標楷體" pitchFamily="65" charset="-120"/>
              </a:rPr>
              <a:t>對於不實的惡質漫駡文宣，期許大家以不看、不傳因應，不要讓此等行為讓教師族群蒙羞！</a:t>
            </a:r>
          </a:p>
        </p:txBody>
      </p:sp>
    </p:spTree>
    <p:extLst>
      <p:ext uri="{BB962C8B-B14F-4D97-AF65-F5344CB8AC3E}">
        <p14:creationId xmlns:p14="http://schemas.microsoft.com/office/powerpoint/2010/main" val="27442786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442913" y="103188"/>
            <a:ext cx="8243887" cy="1022350"/>
          </a:xfrm>
        </p:spPr>
        <p:txBody>
          <a:bodyPr anchor="ctr"/>
          <a:lstStyle/>
          <a:p>
            <a:pPr eaLnBrk="1" hangingPunct="1">
              <a:defRPr/>
            </a:pPr>
            <a:r>
              <a:rPr lang="zh-TW" altLang="en-US" sz="4800" dirty="0" smtClean="0">
                <a:ea typeface="標楷體" pitchFamily="65" charset="-120"/>
              </a:rPr>
              <a:t>真正全國級福利的超值會員卡</a:t>
            </a:r>
          </a:p>
        </p:txBody>
      </p:sp>
      <p:sp>
        <p:nvSpPr>
          <p:cNvPr id="110595" name="Rectangle 3"/>
          <p:cNvSpPr>
            <a:spLocks noGrp="1" noChangeArrowheads="1"/>
          </p:cNvSpPr>
          <p:nvPr>
            <p:ph type="body" sz="half" idx="4294967295"/>
          </p:nvPr>
        </p:nvSpPr>
        <p:spPr>
          <a:xfrm>
            <a:off x="395288" y="1557338"/>
            <a:ext cx="7559675" cy="3022600"/>
          </a:xfrm>
        </p:spPr>
        <p:txBody>
          <a:bodyPr/>
          <a:lstStyle/>
          <a:p>
            <a:pPr eaLnBrk="1" hangingPunct="1">
              <a:buFontTx/>
              <a:buNone/>
            </a:pPr>
            <a:r>
              <a:rPr lang="en-US" altLang="zh-TW" sz="2800" b="1" smtClean="0">
                <a:latin typeface="標楷體" pitchFamily="65" charset="-120"/>
                <a:ea typeface="標楷體" pitchFamily="65" charset="-120"/>
              </a:rPr>
              <a:t>◎3000</a:t>
            </a:r>
            <a:r>
              <a:rPr lang="zh-TW" altLang="en-US" sz="2800" b="1" smtClean="0">
                <a:latin typeface="標楷體" pitchFamily="65" charset="-120"/>
                <a:ea typeface="標楷體" pitchFamily="65" charset="-120"/>
              </a:rPr>
              <a:t>家以上福利廠商，全省通用！成立專屬網站！</a:t>
            </a:r>
            <a:r>
              <a:rPr lang="zh-TW" altLang="en-US" sz="2800" smtClean="0">
                <a:latin typeface="標楷體" pitchFamily="65" charset="-120"/>
                <a:ea typeface="標楷體" pitchFamily="65" charset="-120"/>
              </a:rPr>
              <a:t>　　</a:t>
            </a:r>
            <a:r>
              <a:rPr lang="en-US" altLang="zh-TW" sz="2800" smtClean="0">
                <a:latin typeface="標楷體" pitchFamily="65" charset="-120"/>
                <a:ea typeface="標楷體" pitchFamily="65" charset="-120"/>
                <a:hlinkClick r:id="rId2"/>
              </a:rPr>
              <a:t>http://www.nftu.org.tw/Welfare/Welfare.aspx</a:t>
            </a:r>
            <a:endParaRPr lang="en-US" altLang="zh-TW" sz="2800" b="1" smtClean="0">
              <a:latin typeface="標楷體" pitchFamily="65" charset="-120"/>
              <a:ea typeface="標楷體" pitchFamily="65" charset="-120"/>
            </a:endParaRPr>
          </a:p>
        </p:txBody>
      </p:sp>
      <p:pic>
        <p:nvPicPr>
          <p:cNvPr id="11059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52550" y="3644900"/>
            <a:ext cx="61150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1093787"/>
          </a:xfrm>
        </p:spPr>
        <p:txBody>
          <a:bodyPr/>
          <a:lstStyle/>
          <a:p>
            <a:pPr>
              <a:defRPr/>
            </a:pPr>
            <a:r>
              <a:rPr lang="zh-TW" altLang="en-US" dirty="0" smtClean="0">
                <a:latin typeface="標楷體" panose="03000509000000000000" pitchFamily="65" charset="-120"/>
                <a:ea typeface="標楷體" panose="03000509000000000000" pitchFamily="65" charset="-120"/>
              </a:rPr>
              <a:t>會員卡香港也能用</a:t>
            </a:r>
            <a:endParaRPr lang="zh-TW" altLang="en-US" dirty="0">
              <a:latin typeface="標楷體" panose="03000509000000000000" pitchFamily="65" charset="-120"/>
              <a:ea typeface="標楷體" panose="03000509000000000000" pitchFamily="65" charset="-120"/>
            </a:endParaRPr>
          </a:p>
        </p:txBody>
      </p:sp>
      <p:sp>
        <p:nvSpPr>
          <p:cNvPr id="112643" name="內容版面配置區 2"/>
          <p:cNvSpPr>
            <a:spLocks noGrp="1"/>
          </p:cNvSpPr>
          <p:nvPr>
            <p:ph idx="1"/>
          </p:nvPr>
        </p:nvSpPr>
        <p:spPr>
          <a:xfrm>
            <a:off x="477838" y="1268413"/>
            <a:ext cx="8229600" cy="4525962"/>
          </a:xfrm>
        </p:spPr>
        <p:txBody>
          <a:bodyPr/>
          <a:lstStyle/>
          <a:p>
            <a:r>
              <a:rPr lang="zh-TW" altLang="en-US" sz="3600" smtClean="0">
                <a:latin typeface="標楷體" pitchFamily="65" charset="-120"/>
                <a:ea typeface="標楷體" pitchFamily="65" charset="-120"/>
              </a:rPr>
              <a:t>香港購物旅遊全教總會員卡記得帶：全教總從</a:t>
            </a:r>
            <a:r>
              <a:rPr lang="en-US" altLang="zh-TW" sz="3600" smtClean="0">
                <a:latin typeface="標楷體" pitchFamily="65" charset="-120"/>
                <a:ea typeface="標楷體" pitchFamily="65" charset="-120"/>
              </a:rPr>
              <a:t>2012</a:t>
            </a:r>
            <a:r>
              <a:rPr lang="zh-TW" altLang="en-US" sz="3600" smtClean="0">
                <a:latin typeface="標楷體" pitchFamily="65" charset="-120"/>
                <a:ea typeface="標楷體" pitchFamily="65" charset="-120"/>
              </a:rPr>
              <a:t>年起，與香港教育專業人員協會</a:t>
            </a:r>
            <a:r>
              <a:rPr lang="en-US" altLang="zh-TW" sz="3600" smtClean="0">
                <a:latin typeface="標楷體" pitchFamily="65" charset="-120"/>
                <a:ea typeface="標楷體" pitchFamily="65" charset="-120"/>
              </a:rPr>
              <a:t>(HKPTU)</a:t>
            </a:r>
            <a:r>
              <a:rPr lang="zh-TW" altLang="en-US" sz="3600" smtClean="0">
                <a:latin typeface="標楷體" pitchFamily="65" charset="-120"/>
                <a:ea typeface="標楷體" pitchFamily="65" charset="-120"/>
              </a:rPr>
              <a:t>簽訂福利互惠合約。憑全國教師工會總聯合會會員卡，即可在香港享用教協提供的福利服務</a:t>
            </a:r>
            <a:r>
              <a:rPr lang="en-US" altLang="zh-TW" sz="3600" smtClean="0">
                <a:latin typeface="標楷體" pitchFamily="65" charset="-120"/>
                <a:ea typeface="標楷體" pitchFamily="65" charset="-120"/>
              </a:rPr>
              <a:t>!</a:t>
            </a:r>
            <a:endParaRPr lang="zh-TW" altLang="en-US" sz="3600" smtClean="0">
              <a:latin typeface="標楷體" pitchFamily="65" charset="-120"/>
              <a:ea typeface="標楷體" pitchFamily="65" charset="-120"/>
            </a:endParaRPr>
          </a:p>
        </p:txBody>
      </p:sp>
      <p:pic>
        <p:nvPicPr>
          <p:cNvPr id="11264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35113" y="4221163"/>
            <a:ext cx="61150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1670050"/>
          </a:xfrm>
        </p:spPr>
        <p:txBody>
          <a:bodyPr/>
          <a:lstStyle/>
          <a:p>
            <a:pPr>
              <a:defRPr/>
            </a:pPr>
            <a:r>
              <a:rPr lang="zh-TW" altLang="en-US" dirty="0" smtClean="0">
                <a:latin typeface="標楷體" panose="03000509000000000000" pitchFamily="65" charset="-120"/>
                <a:ea typeface="標楷體" panose="03000509000000000000" pitchFamily="65" charset="-120"/>
              </a:rPr>
              <a:t>更多訊息</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2132856"/>
            <a:ext cx="8229600" cy="3923457"/>
          </a:xfrm>
        </p:spPr>
        <p:txBody>
          <a:bodyPr/>
          <a:lstStyle/>
          <a:p>
            <a:pPr marL="0" indent="0" eaLnBrk="1" hangingPunct="1">
              <a:buFontTx/>
              <a:buNone/>
              <a:defRPr/>
            </a:pPr>
            <a:r>
              <a:rPr lang="zh-TW" altLang="en-US" b="1" dirty="0">
                <a:solidFill>
                  <a:srgbClr val="006699"/>
                </a:solidFill>
                <a:latin typeface="標楷體" pitchFamily="65" charset="-120"/>
                <a:ea typeface="標楷體" pitchFamily="65" charset="-120"/>
              </a:rPr>
              <a:t>網站</a:t>
            </a:r>
            <a:r>
              <a:rPr lang="zh-TW" altLang="en-US" b="1" dirty="0" smtClean="0">
                <a:solidFill>
                  <a:srgbClr val="006699"/>
                </a:solidFill>
                <a:latin typeface="標楷體" pitchFamily="65" charset="-120"/>
                <a:ea typeface="標楷體" pitchFamily="65" charset="-120"/>
              </a:rPr>
              <a:t>：</a:t>
            </a:r>
            <a:r>
              <a:rPr lang="en-US" altLang="zh-TW" i="1" dirty="0" smtClean="0">
                <a:solidFill>
                  <a:srgbClr val="006699"/>
                </a:solidFill>
                <a:hlinkClick r:id="rId2"/>
              </a:rPr>
              <a:t>http://www.nftu.org.tw/favicon.ico</a:t>
            </a:r>
            <a:endParaRPr lang="en-US" altLang="zh-TW" i="1" dirty="0">
              <a:solidFill>
                <a:srgbClr val="006699"/>
              </a:solidFill>
            </a:endParaRPr>
          </a:p>
          <a:p>
            <a:pPr marL="0" indent="0" eaLnBrk="1" hangingPunct="1">
              <a:buFontTx/>
              <a:buNone/>
              <a:defRPr/>
            </a:pPr>
            <a:endParaRPr lang="en-US" altLang="zh-TW" i="1" dirty="0" smtClean="0">
              <a:solidFill>
                <a:srgbClr val="006699"/>
              </a:solidFill>
              <a:latin typeface="標楷體" pitchFamily="65" charset="-120"/>
              <a:ea typeface="標楷體" pitchFamily="65" charset="-120"/>
            </a:endParaRPr>
          </a:p>
          <a:p>
            <a:pPr marL="0" indent="0" eaLnBrk="1" hangingPunct="1">
              <a:buFontTx/>
              <a:buNone/>
              <a:defRPr/>
            </a:pPr>
            <a:r>
              <a:rPr lang="en-US" altLang="zh-TW" i="1" dirty="0" smtClean="0">
                <a:solidFill>
                  <a:srgbClr val="006699"/>
                </a:solidFill>
                <a:latin typeface="標楷體" pitchFamily="65" charset="-120"/>
                <a:ea typeface="標楷體" pitchFamily="65" charset="-120"/>
              </a:rPr>
              <a:t>Fb</a:t>
            </a:r>
            <a:r>
              <a:rPr lang="zh-TW" altLang="en-US" i="1" dirty="0" smtClean="0">
                <a:solidFill>
                  <a:srgbClr val="006699"/>
                </a:solidFill>
                <a:latin typeface="標楷體" pitchFamily="65" charset="-120"/>
                <a:ea typeface="標楷體" pitchFamily="65" charset="-120"/>
              </a:rPr>
              <a:t>：</a:t>
            </a:r>
            <a:endParaRPr lang="en-US" altLang="zh-TW" i="1" dirty="0" smtClean="0">
              <a:solidFill>
                <a:srgbClr val="006699"/>
              </a:solidFill>
              <a:latin typeface="標楷體" pitchFamily="65" charset="-120"/>
              <a:ea typeface="標楷體" pitchFamily="65" charset="-120"/>
            </a:endParaRPr>
          </a:p>
          <a:p>
            <a:pPr marL="0" indent="0" eaLnBrk="1" hangingPunct="1">
              <a:buFontTx/>
              <a:buNone/>
              <a:defRPr/>
            </a:pPr>
            <a:r>
              <a:rPr lang="en-US" altLang="zh-TW" sz="2800" i="1" dirty="0" smtClean="0">
                <a:solidFill>
                  <a:srgbClr val="006699"/>
                </a:solidFill>
                <a:latin typeface="標楷體" pitchFamily="65" charset="-120"/>
                <a:ea typeface="標楷體" pitchFamily="65" charset="-120"/>
                <a:hlinkClick r:id="rId3"/>
              </a:rPr>
              <a:t>http://www.facebook.com/NFTU.teacher</a:t>
            </a:r>
            <a:endParaRPr lang="en-US" altLang="zh-TW" sz="2800" i="1" dirty="0" smtClean="0">
              <a:solidFill>
                <a:srgbClr val="006699"/>
              </a:solidFill>
              <a:latin typeface="標楷體" pitchFamily="65" charset="-120"/>
              <a:ea typeface="標楷體" pitchFamily="65" charset="-120"/>
            </a:endParaRPr>
          </a:p>
          <a:p>
            <a:pPr marL="0" indent="0" eaLnBrk="1" hangingPunct="1">
              <a:buFontTx/>
              <a:buNone/>
              <a:defRPr/>
            </a:pPr>
            <a:endParaRPr lang="zh-TW" altLang="en-US" b="1" dirty="0" smtClean="0">
              <a:solidFill>
                <a:srgbClr val="006699"/>
              </a:solidFill>
              <a:effectLst>
                <a:outerShdw blurRad="38100" dist="38100" dir="2700000" algn="tl">
                  <a:srgbClr val="C0C0C0"/>
                </a:outerShdw>
              </a:effectLst>
            </a:endParaRPr>
          </a:p>
          <a:p>
            <a:pPr>
              <a:defRPr/>
            </a:pPr>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0" y="188913"/>
            <a:ext cx="9144000" cy="1314450"/>
          </a:xfrm>
          <a:prstGeom prst="rect">
            <a:avLst/>
          </a:prstGeom>
          <a:noFill/>
          <a:ln w="9525">
            <a:noFill/>
            <a:miter lim="800000"/>
            <a:headEnd/>
            <a:tailEnd/>
          </a:ln>
        </p:spPr>
        <p:txBody>
          <a:bodyPr anchor="ctr"/>
          <a:lstStyle/>
          <a:p>
            <a:pPr algn="ctr">
              <a:lnSpc>
                <a:spcPct val="90000"/>
              </a:lnSpc>
              <a:defRPr/>
            </a:pPr>
            <a:r>
              <a:rPr lang="zh-TW" altLang="en-US" sz="4400" kern="0">
                <a:solidFill>
                  <a:schemeClr val="tx2"/>
                </a:solidFill>
                <a:effectLst>
                  <a:outerShdw blurRad="38100" dist="38100" dir="2700000" algn="tl">
                    <a:srgbClr val="C0C0C0"/>
                  </a:outerShdw>
                </a:effectLst>
                <a:latin typeface="+mj-lt"/>
                <a:ea typeface="標楷體" pitchFamily="65" charset="-120"/>
                <a:cs typeface="+mj-cs"/>
              </a:rPr>
              <a:t>現行年金制度包括哪些部分</a:t>
            </a:r>
            <a:endParaRPr lang="zh-TW" altLang="en-US" sz="4400" kern="0" dirty="0">
              <a:solidFill>
                <a:schemeClr val="tx2"/>
              </a:solidFill>
              <a:effectLst>
                <a:outerShdw blurRad="38100" dist="38100" dir="2700000" algn="tl">
                  <a:srgbClr val="C0C0C0"/>
                </a:outerShdw>
              </a:effectLst>
              <a:latin typeface="+mj-lt"/>
              <a:ea typeface="標楷體" pitchFamily="65" charset="-120"/>
              <a:cs typeface="+mj-cs"/>
            </a:endParaRPr>
          </a:p>
        </p:txBody>
      </p:sp>
      <p:graphicFrame>
        <p:nvGraphicFramePr>
          <p:cNvPr id="4" name="圖表 3"/>
          <p:cNvGraphicFramePr>
            <a:graphicFrameLocks/>
          </p:cNvGraphicFramePr>
          <p:nvPr/>
        </p:nvGraphicFramePr>
        <p:xfrm>
          <a:off x="395536" y="1196752"/>
          <a:ext cx="8352928"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28676" name="Text Box 4"/>
          <p:cNvSpPr txBox="1">
            <a:spLocks noChangeArrowheads="1"/>
          </p:cNvSpPr>
          <p:nvPr/>
        </p:nvSpPr>
        <p:spPr bwMode="auto">
          <a:xfrm>
            <a:off x="2339975" y="5661025"/>
            <a:ext cx="16557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zh-TW" sz="1400">
                <a:latin typeface="Calibri" pitchFamily="34" charset="0"/>
                <a:ea typeface="MS Mincho" pitchFamily="49" charset="-128"/>
                <a:sym typeface="Wingdings" pitchFamily="2" charset="2"/>
              </a:rPr>
              <a:t></a:t>
            </a:r>
            <a:r>
              <a:rPr lang="zh-TW" altLang="zh-TW" sz="1400">
                <a:latin typeface="Calibri" pitchFamily="34" charset="0"/>
                <a:ea typeface="MS Mincho" pitchFamily="49" charset="-128"/>
              </a:rPr>
              <a:t> </a:t>
            </a:r>
            <a:r>
              <a:rPr lang="en-US" altLang="zh-TW" sz="1400">
                <a:latin typeface="Calibri" pitchFamily="34" charset="0"/>
                <a:ea typeface="標楷體" pitchFamily="65" charset="-120"/>
                <a:cs typeface="Courier New" pitchFamily="49" charset="0"/>
              </a:rPr>
              <a:t>85.02.01</a:t>
            </a:r>
            <a:r>
              <a:rPr lang="zh-TW" altLang="en-US" sz="1400">
                <a:latin typeface="標楷體" pitchFamily="65" charset="-120"/>
                <a:ea typeface="標楷體" pitchFamily="65" charset="-120"/>
                <a:cs typeface="Courier New" pitchFamily="49" charset="0"/>
                <a:sym typeface="Wingdings" pitchFamily="2" charset="2"/>
              </a:rPr>
              <a:t>以後進入公校及公職者</a:t>
            </a:r>
            <a:endParaRPr lang="zh-TW" altLang="en-US" sz="1400">
              <a:latin typeface="Calibri" pitchFamily="34" charset="0"/>
              <a:ea typeface="標楷體" pitchFamily="65" charset="-120"/>
              <a:cs typeface="Courier New" pitchFamily="49" charset="0"/>
              <a:sym typeface="Wingdings" pitchFamily="2" charset="2"/>
            </a:endParaRPr>
          </a:p>
        </p:txBody>
      </p:sp>
      <p:sp>
        <p:nvSpPr>
          <p:cNvPr id="28677" name="Text Box 3"/>
          <p:cNvSpPr txBox="1">
            <a:spLocks noChangeArrowheads="1"/>
          </p:cNvSpPr>
          <p:nvPr/>
        </p:nvSpPr>
        <p:spPr bwMode="auto">
          <a:xfrm>
            <a:off x="3779838" y="5661025"/>
            <a:ext cx="1368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zh-TW" altLang="en-US" sz="1400">
                <a:solidFill>
                  <a:srgbClr val="FF0000"/>
                </a:solidFill>
                <a:latin typeface="Calibri" pitchFamily="34" charset="0"/>
                <a:ea typeface="MS Mincho" pitchFamily="49" charset="-128"/>
                <a:sym typeface="Wingdings" pitchFamily="2" charset="2"/>
              </a:rPr>
              <a:t></a:t>
            </a:r>
            <a:r>
              <a:rPr lang="zh-TW" altLang="zh-TW" sz="1400">
                <a:solidFill>
                  <a:srgbClr val="FF0000"/>
                </a:solidFill>
                <a:latin typeface="標楷體" pitchFamily="65" charset="-120"/>
                <a:ea typeface="標楷體" pitchFamily="65" charset="-120"/>
                <a:cs typeface="Courier New" pitchFamily="49" charset="0"/>
              </a:rPr>
              <a:t>目前私校</a:t>
            </a:r>
            <a:endParaRPr lang="en-US" altLang="zh-TW" sz="1400">
              <a:solidFill>
                <a:srgbClr val="FF0000"/>
              </a:solidFill>
              <a:latin typeface="標楷體" pitchFamily="65" charset="-120"/>
              <a:ea typeface="標楷體" pitchFamily="65" charset="-120"/>
              <a:cs typeface="Courier New" pitchFamily="49" charset="0"/>
            </a:endParaRPr>
          </a:p>
          <a:p>
            <a:r>
              <a:rPr lang="zh-TW" altLang="en-US" sz="1400">
                <a:solidFill>
                  <a:srgbClr val="FF0000"/>
                </a:solidFill>
                <a:latin typeface="標楷體" pitchFamily="65" charset="-120"/>
                <a:ea typeface="標楷體" pitchFamily="65" charset="-120"/>
                <a:cs typeface="Courier New" pitchFamily="49" charset="0"/>
              </a:rPr>
              <a:t>  </a:t>
            </a:r>
            <a:r>
              <a:rPr lang="zh-TW" altLang="zh-TW" sz="1400">
                <a:solidFill>
                  <a:srgbClr val="FF0000"/>
                </a:solidFill>
                <a:latin typeface="標楷體" pitchFamily="65" charset="-120"/>
                <a:ea typeface="標楷體" pitchFamily="65" charset="-120"/>
                <a:cs typeface="Courier New" pitchFamily="49" charset="0"/>
              </a:rPr>
              <a:t>教職員</a:t>
            </a:r>
            <a:endParaRPr lang="zh-TW" altLang="zh-TW" sz="1400">
              <a:solidFill>
                <a:srgbClr val="FF0000"/>
              </a:solidFill>
            </a:endParaRPr>
          </a:p>
        </p:txBody>
      </p:sp>
      <p:sp>
        <p:nvSpPr>
          <p:cNvPr id="28678" name="Text Box 2"/>
          <p:cNvSpPr txBox="1">
            <a:spLocks noChangeArrowheads="1"/>
          </p:cNvSpPr>
          <p:nvPr/>
        </p:nvSpPr>
        <p:spPr bwMode="auto">
          <a:xfrm>
            <a:off x="5221288" y="5661025"/>
            <a:ext cx="1727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zh-TW" altLang="en-US" sz="1400">
                <a:latin typeface="Calibri" pitchFamily="34" charset="0"/>
                <a:ea typeface="標楷體" pitchFamily="65" charset="-120"/>
                <a:cs typeface="Courier New" pitchFamily="49" charset="0"/>
                <a:sym typeface="Wingdings" pitchFamily="2" charset="2"/>
              </a:rPr>
              <a:t></a:t>
            </a:r>
            <a:r>
              <a:rPr lang="en-US" altLang="zh-TW" sz="1400">
                <a:latin typeface="Calibri" pitchFamily="34" charset="0"/>
                <a:ea typeface="標楷體" pitchFamily="65" charset="-120"/>
                <a:cs typeface="Courier New" pitchFamily="49" charset="0"/>
              </a:rPr>
              <a:t>98.01.01</a:t>
            </a:r>
            <a:r>
              <a:rPr lang="zh-TW" altLang="en-US" sz="1400">
                <a:latin typeface="標楷體" pitchFamily="65" charset="-120"/>
                <a:ea typeface="標楷體" pitchFamily="65" charset="-120"/>
                <a:cs typeface="Courier New" pitchFamily="49" charset="0"/>
              </a:rPr>
              <a:t>以後</a:t>
            </a:r>
            <a:endParaRPr lang="en-US" altLang="zh-TW" sz="1400">
              <a:latin typeface="標楷體" pitchFamily="65" charset="-120"/>
              <a:ea typeface="標楷體" pitchFamily="65" charset="-120"/>
              <a:cs typeface="Courier New" pitchFamily="49" charset="0"/>
            </a:endParaRPr>
          </a:p>
          <a:p>
            <a:r>
              <a:rPr lang="zh-TW" altLang="en-US" sz="1400">
                <a:latin typeface="標楷體" pitchFamily="65" charset="-120"/>
                <a:ea typeface="標楷體" pitchFamily="65" charset="-120"/>
                <a:cs typeface="Courier New" pitchFamily="49" charset="0"/>
              </a:rPr>
              <a:t>仍在職之勞工</a:t>
            </a:r>
            <a:endParaRPr lang="zh-TW" altLang="en-US" sz="1400">
              <a:ea typeface="標楷體" pitchFamily="65" charset="-120"/>
              <a:cs typeface="Courier New" pitchFamily="49" charset="0"/>
            </a:endParaRPr>
          </a:p>
          <a:p>
            <a:endParaRPr lang="zh-TW" altLang="en-US" sz="1400">
              <a:ea typeface="標楷體" pitchFamily="65" charset="-120"/>
              <a:cs typeface="Courier New" pitchFamily="49" charset="0"/>
            </a:endParaRPr>
          </a:p>
        </p:txBody>
      </p:sp>
      <p:sp>
        <p:nvSpPr>
          <p:cNvPr id="28679" name="Text Box 5"/>
          <p:cNvSpPr txBox="1">
            <a:spLocks noChangeArrowheads="1"/>
          </p:cNvSpPr>
          <p:nvPr/>
        </p:nvSpPr>
        <p:spPr bwMode="auto">
          <a:xfrm>
            <a:off x="6588125" y="5661025"/>
            <a:ext cx="17287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sz="1400">
                <a:latin typeface="Calibri" pitchFamily="34" charset="0"/>
                <a:ea typeface="MS Mincho" pitchFamily="49" charset="-128"/>
                <a:sym typeface="Wingdings" pitchFamily="2" charset="2"/>
              </a:rPr>
              <a:t></a:t>
            </a:r>
            <a:r>
              <a:rPr lang="en-US" altLang="zh-TW" sz="1400">
                <a:latin typeface="Calibri" pitchFamily="34" charset="0"/>
                <a:ea typeface="標楷體" pitchFamily="65" charset="-120"/>
                <a:cs typeface="Courier New" pitchFamily="49" charset="0"/>
              </a:rPr>
              <a:t>97.10.01</a:t>
            </a:r>
            <a:r>
              <a:rPr lang="zh-TW" altLang="en-US" sz="1400">
                <a:latin typeface="Calibri" pitchFamily="34" charset="0"/>
                <a:ea typeface="標楷體" pitchFamily="65" charset="-120"/>
                <a:cs typeface="Courier New" pitchFamily="49" charset="0"/>
              </a:rPr>
              <a:t>後</a:t>
            </a:r>
            <a:r>
              <a:rPr lang="zh-TW" altLang="en-US" sz="1400">
                <a:latin typeface="標楷體" pitchFamily="65" charset="-120"/>
                <a:ea typeface="標楷體" pitchFamily="65" charset="-120"/>
                <a:cs typeface="Courier New" pitchFamily="49" charset="0"/>
              </a:rPr>
              <a:t>身心障</a:t>
            </a:r>
            <a:endParaRPr lang="en-US" altLang="zh-TW" sz="1400">
              <a:latin typeface="標楷體" pitchFamily="65" charset="-120"/>
              <a:ea typeface="標楷體" pitchFamily="65" charset="-120"/>
              <a:cs typeface="Courier New" pitchFamily="49" charset="0"/>
            </a:endParaRPr>
          </a:p>
          <a:p>
            <a:pPr eaLnBrk="1" hangingPunct="1"/>
            <a:r>
              <a:rPr lang="zh-TW" altLang="en-US" sz="1400">
                <a:latin typeface="標楷體" pitchFamily="65" charset="-120"/>
                <a:ea typeface="標楷體" pitchFamily="65" charset="-120"/>
                <a:cs typeface="Courier New" pitchFamily="49" charset="0"/>
              </a:rPr>
              <a:t>礙者、家庭主婦</a:t>
            </a:r>
            <a:endParaRPr lang="zh-TW" altLang="en-US" sz="1400"/>
          </a:p>
          <a:p>
            <a:endParaRPr lang="zh-TW" altLang="en-US" sz="1400"/>
          </a:p>
        </p:txBody>
      </p:sp>
      <p:sp>
        <p:nvSpPr>
          <p:cNvPr id="28680" name="文字方塊 1"/>
          <p:cNvSpPr txBox="1">
            <a:spLocks noChangeArrowheads="1"/>
          </p:cNvSpPr>
          <p:nvPr/>
        </p:nvSpPr>
        <p:spPr bwMode="auto">
          <a:xfrm>
            <a:off x="3944938" y="46751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zh-TW" altLang="en-US" b="1">
                <a:solidFill>
                  <a:srgbClr val="FFFFFF"/>
                </a:solidFill>
                <a:latin typeface="標楷體" pitchFamily="65" charset="-120"/>
                <a:ea typeface="標楷體" pitchFamily="65" charset="-120"/>
              </a:rPr>
              <a:t>公保</a:t>
            </a:r>
            <a:endParaRPr lang="en-US" altLang="zh-TW" b="1">
              <a:solidFill>
                <a:srgbClr val="FFFFFF"/>
              </a:solidFill>
              <a:latin typeface="標楷體" pitchFamily="65" charset="-120"/>
              <a:ea typeface="標楷體" pitchFamily="65" charset="-120"/>
            </a:endParaRPr>
          </a:p>
          <a:p>
            <a:pPr algn="ctr" eaLnBrk="1" hangingPunct="1"/>
            <a:r>
              <a:rPr lang="zh-TW" altLang="en-US" b="1">
                <a:solidFill>
                  <a:srgbClr val="FFFFFF"/>
                </a:solidFill>
                <a:latin typeface="標楷體" pitchFamily="65" charset="-120"/>
                <a:ea typeface="標楷體" pitchFamily="65" charset="-120"/>
              </a:rPr>
              <a:t>年金</a:t>
            </a:r>
            <a:endParaRPr lang="en-US" altLang="zh-TW" b="1">
              <a:solidFill>
                <a:srgbClr val="FFFFFF"/>
              </a:solidFill>
              <a:latin typeface="標楷體" pitchFamily="65" charset="-120"/>
              <a:ea typeface="標楷體" pitchFamily="65" charset="-120"/>
            </a:endParaRPr>
          </a:p>
          <a:p>
            <a:pPr algn="ctr" eaLnBrk="1" hangingPunct="1"/>
            <a:r>
              <a:rPr lang="en-US" altLang="zh-TW" sz="1100" b="1">
                <a:solidFill>
                  <a:srgbClr val="FFFFFF"/>
                </a:solidFill>
                <a:latin typeface="標楷體" pitchFamily="65" charset="-120"/>
                <a:ea typeface="標楷體" pitchFamily="65" charset="-120"/>
              </a:rPr>
              <a:t>(</a:t>
            </a:r>
            <a:r>
              <a:rPr lang="zh-TW" altLang="en-US" sz="1100" b="1">
                <a:solidFill>
                  <a:srgbClr val="FFFFFF"/>
                </a:solidFill>
                <a:latin typeface="標楷體" pitchFamily="65" charset="-120"/>
                <a:ea typeface="標楷體" pitchFamily="65" charset="-120"/>
              </a:rPr>
              <a:t>或一次給付</a:t>
            </a:r>
            <a:r>
              <a:rPr lang="en-US" altLang="zh-TW" sz="1100" b="1">
                <a:solidFill>
                  <a:srgbClr val="FFFFFF"/>
                </a:solidFill>
                <a:latin typeface="標楷體" pitchFamily="65" charset="-120"/>
                <a:ea typeface="標楷體" pitchFamily="65" charset="-120"/>
              </a:rPr>
              <a:t>)</a:t>
            </a:r>
            <a:endParaRPr lang="zh-TW" altLang="en-US" sz="1100" b="1">
              <a:solidFill>
                <a:srgbClr val="FFFFFF"/>
              </a:solidFill>
              <a:latin typeface="標楷體" pitchFamily="65" charset="-120"/>
              <a:ea typeface="標楷體" pitchFamily="65" charset="-120"/>
            </a:endParaRPr>
          </a:p>
        </p:txBody>
      </p:sp>
      <p:sp>
        <p:nvSpPr>
          <p:cNvPr id="28681" name="文字方塊 1"/>
          <p:cNvSpPr txBox="1">
            <a:spLocks noChangeArrowheads="1"/>
          </p:cNvSpPr>
          <p:nvPr/>
        </p:nvSpPr>
        <p:spPr bwMode="auto">
          <a:xfrm>
            <a:off x="2578100" y="4724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zh-TW" altLang="en-US" b="1">
                <a:solidFill>
                  <a:srgbClr val="FFFFFF"/>
                </a:solidFill>
                <a:latin typeface="標楷體" pitchFamily="65" charset="-120"/>
                <a:ea typeface="標楷體" pitchFamily="65" charset="-120"/>
              </a:rPr>
              <a:t>公教</a:t>
            </a:r>
            <a:endParaRPr lang="en-US" altLang="zh-TW" b="1">
              <a:solidFill>
                <a:srgbClr val="FFFFFF"/>
              </a:solidFill>
              <a:latin typeface="標楷體" pitchFamily="65" charset="-120"/>
              <a:ea typeface="標楷體" pitchFamily="65" charset="-120"/>
            </a:endParaRPr>
          </a:p>
          <a:p>
            <a:pPr algn="ctr" eaLnBrk="1" hangingPunct="1"/>
            <a:r>
              <a:rPr lang="zh-TW" altLang="en-US" b="1">
                <a:solidFill>
                  <a:srgbClr val="FFFFFF"/>
                </a:solidFill>
                <a:latin typeface="標楷體" pitchFamily="65" charset="-120"/>
                <a:ea typeface="標楷體" pitchFamily="65" charset="-120"/>
              </a:rPr>
              <a:t>保險金</a:t>
            </a:r>
            <a:endParaRPr lang="en-US" altLang="zh-TW" b="1">
              <a:solidFill>
                <a:srgbClr val="FFFFFF"/>
              </a:solidFill>
              <a:latin typeface="標楷體" pitchFamily="65" charset="-120"/>
              <a:ea typeface="標楷體" pitchFamily="65" charset="-120"/>
            </a:endParaRPr>
          </a:p>
          <a:p>
            <a:pPr algn="ctr" eaLnBrk="1" hangingPunct="1"/>
            <a:r>
              <a:rPr lang="en-US" altLang="zh-TW" sz="1300" b="1">
                <a:solidFill>
                  <a:srgbClr val="FFFFFF"/>
                </a:solidFill>
                <a:latin typeface="標楷體" pitchFamily="65" charset="-120"/>
                <a:ea typeface="標楷體" pitchFamily="65" charset="-120"/>
              </a:rPr>
              <a:t>(</a:t>
            </a:r>
            <a:r>
              <a:rPr lang="zh-TW" altLang="en-US" sz="1300" b="1">
                <a:solidFill>
                  <a:srgbClr val="FFFFFF"/>
                </a:solidFill>
                <a:latin typeface="標楷體" pitchFamily="65" charset="-120"/>
                <a:ea typeface="標楷體" pitchFamily="65" charset="-120"/>
              </a:rPr>
              <a:t>一次給付</a:t>
            </a:r>
            <a:r>
              <a:rPr lang="en-US" altLang="zh-TW" sz="1300" b="1">
                <a:solidFill>
                  <a:srgbClr val="FFFFFF"/>
                </a:solidFill>
                <a:latin typeface="標楷體" pitchFamily="65" charset="-120"/>
                <a:ea typeface="標楷體" pitchFamily="65" charset="-120"/>
              </a:rPr>
              <a:t>)</a:t>
            </a:r>
            <a:endParaRPr lang="zh-TW" altLang="en-US" sz="1300" b="1">
              <a:solidFill>
                <a:srgbClr val="FFFFFF"/>
              </a:solidFill>
              <a:latin typeface="標楷體" pitchFamily="65" charset="-120"/>
              <a:ea typeface="標楷體" pitchFamily="65" charset="-120"/>
            </a:endParaRPr>
          </a:p>
        </p:txBody>
      </p:sp>
      <p:sp>
        <p:nvSpPr>
          <p:cNvPr id="28682" name="文字方塊 1"/>
          <p:cNvSpPr txBox="1">
            <a:spLocks noChangeArrowheads="1"/>
          </p:cNvSpPr>
          <p:nvPr/>
        </p:nvSpPr>
        <p:spPr bwMode="auto">
          <a:xfrm>
            <a:off x="2578100" y="33575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zh-TW" altLang="en-US" b="1">
                <a:solidFill>
                  <a:srgbClr val="FFFFFF"/>
                </a:solidFill>
                <a:latin typeface="標楷體" pitchFamily="65" charset="-120"/>
                <a:ea typeface="標楷體" pitchFamily="65" charset="-120"/>
              </a:rPr>
              <a:t>公教</a:t>
            </a:r>
            <a:endParaRPr lang="en-US" altLang="zh-TW" b="1">
              <a:solidFill>
                <a:srgbClr val="FFFFFF"/>
              </a:solidFill>
              <a:latin typeface="標楷體" pitchFamily="65" charset="-120"/>
              <a:ea typeface="標楷體" pitchFamily="65" charset="-120"/>
            </a:endParaRPr>
          </a:p>
          <a:p>
            <a:pPr algn="ctr" eaLnBrk="1" hangingPunct="1"/>
            <a:r>
              <a:rPr lang="zh-TW" altLang="en-US" b="1">
                <a:solidFill>
                  <a:srgbClr val="FFFFFF"/>
                </a:solidFill>
                <a:latin typeface="標楷體" pitchFamily="65" charset="-120"/>
                <a:ea typeface="標楷體" pitchFamily="65" charset="-120"/>
              </a:rPr>
              <a:t>退休金</a:t>
            </a:r>
            <a:endParaRPr lang="en-US" altLang="zh-TW" b="1">
              <a:solidFill>
                <a:srgbClr val="FFFFFF"/>
              </a:solidFill>
              <a:latin typeface="標楷體" pitchFamily="65" charset="-120"/>
              <a:ea typeface="標楷體" pitchFamily="65" charset="-120"/>
            </a:endParaRPr>
          </a:p>
          <a:p>
            <a:pPr algn="ctr" eaLnBrk="1" hangingPunct="1"/>
            <a:r>
              <a:rPr lang="en-US" altLang="zh-TW" sz="1300" b="1">
                <a:solidFill>
                  <a:srgbClr val="FFFFFF"/>
                </a:solidFill>
                <a:latin typeface="標楷體" pitchFamily="65" charset="-120"/>
                <a:ea typeface="標楷體" pitchFamily="65" charset="-120"/>
              </a:rPr>
              <a:t>(</a:t>
            </a:r>
            <a:r>
              <a:rPr lang="zh-TW" altLang="en-US" sz="1300" b="1">
                <a:solidFill>
                  <a:srgbClr val="FFFFFF"/>
                </a:solidFill>
                <a:latin typeface="標楷體" pitchFamily="65" charset="-120"/>
                <a:ea typeface="標楷體" pitchFamily="65" charset="-120"/>
              </a:rPr>
              <a:t>月退</a:t>
            </a:r>
            <a:r>
              <a:rPr lang="en-US" altLang="zh-TW" sz="1300" b="1">
                <a:solidFill>
                  <a:srgbClr val="FFFFFF"/>
                </a:solidFill>
                <a:latin typeface="標楷體" pitchFamily="65" charset="-120"/>
                <a:ea typeface="標楷體" pitchFamily="65" charset="-120"/>
              </a:rPr>
              <a:t>)</a:t>
            </a:r>
            <a:endParaRPr lang="zh-TW" altLang="en-US" sz="1300" b="1">
              <a:solidFill>
                <a:srgbClr val="FFFFFF"/>
              </a:solidFill>
              <a:latin typeface="標楷體" pitchFamily="65" charset="-120"/>
              <a:ea typeface="標楷體" pitchFamily="65" charset="-120"/>
            </a:endParaRPr>
          </a:p>
        </p:txBody>
      </p:sp>
      <p:sp>
        <p:nvSpPr>
          <p:cNvPr id="28683" name="文字方塊 1"/>
          <p:cNvSpPr txBox="1">
            <a:spLocks noChangeArrowheads="1"/>
          </p:cNvSpPr>
          <p:nvPr/>
        </p:nvSpPr>
        <p:spPr bwMode="auto">
          <a:xfrm>
            <a:off x="3995738" y="32131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zh-TW" altLang="en-US" b="1">
                <a:solidFill>
                  <a:srgbClr val="FFFFFF"/>
                </a:solidFill>
                <a:latin typeface="標楷體" pitchFamily="65" charset="-120"/>
                <a:ea typeface="標楷體" pitchFamily="65" charset="-120"/>
              </a:rPr>
              <a:t>私校</a:t>
            </a:r>
            <a:endParaRPr lang="en-US" altLang="zh-TW" b="1">
              <a:solidFill>
                <a:srgbClr val="FFFFFF"/>
              </a:solidFill>
              <a:latin typeface="標楷體" pitchFamily="65" charset="-120"/>
              <a:ea typeface="標楷體" pitchFamily="65" charset="-120"/>
            </a:endParaRPr>
          </a:p>
          <a:p>
            <a:pPr algn="ctr" eaLnBrk="1" hangingPunct="1"/>
            <a:r>
              <a:rPr lang="en-US" altLang="zh-TW" sz="1300" b="1">
                <a:solidFill>
                  <a:srgbClr val="FFFFFF"/>
                </a:solidFill>
                <a:latin typeface="標楷體" pitchFamily="65" charset="-120"/>
                <a:ea typeface="標楷體" pitchFamily="65" charset="-120"/>
              </a:rPr>
              <a:t>(</a:t>
            </a:r>
            <a:r>
              <a:rPr lang="zh-TW" altLang="en-US" sz="1300" b="1">
                <a:solidFill>
                  <a:srgbClr val="FFFFFF"/>
                </a:solidFill>
                <a:latin typeface="標楷體" pitchFamily="65" charset="-120"/>
                <a:ea typeface="標楷體" pitchFamily="65" charset="-120"/>
              </a:rPr>
              <a:t>一次領或</a:t>
            </a:r>
            <a:endParaRPr lang="en-US" altLang="zh-TW" sz="1300" b="1">
              <a:solidFill>
                <a:srgbClr val="FFFFFF"/>
              </a:solidFill>
              <a:latin typeface="標楷體" pitchFamily="65" charset="-120"/>
              <a:ea typeface="標楷體" pitchFamily="65" charset="-120"/>
            </a:endParaRPr>
          </a:p>
          <a:p>
            <a:pPr algn="ctr" eaLnBrk="1" hangingPunct="1"/>
            <a:r>
              <a:rPr lang="zh-TW" altLang="en-US" sz="1300" b="1">
                <a:solidFill>
                  <a:srgbClr val="FFFFFF"/>
                </a:solidFill>
                <a:latin typeface="標楷體" pitchFamily="65" charset="-120"/>
                <a:ea typeface="標楷體" pitchFamily="65" charset="-120"/>
              </a:rPr>
              <a:t>年金保險</a:t>
            </a:r>
            <a:r>
              <a:rPr lang="en-US" altLang="zh-TW" sz="1300" b="1">
                <a:solidFill>
                  <a:srgbClr val="FFFFFF"/>
                </a:solidFill>
                <a:latin typeface="標楷體" pitchFamily="65" charset="-120"/>
                <a:ea typeface="標楷體" pitchFamily="65" charset="-120"/>
              </a:rPr>
              <a:t>)</a:t>
            </a:r>
            <a:endParaRPr lang="zh-TW" altLang="en-US" sz="1300" b="1">
              <a:solidFill>
                <a:srgbClr val="FFFFFF"/>
              </a:solidFill>
              <a:latin typeface="標楷體" pitchFamily="65" charset="-120"/>
              <a:ea typeface="標楷體" pitchFamily="65" charset="-120"/>
            </a:endParaRPr>
          </a:p>
        </p:txBody>
      </p:sp>
      <p:sp>
        <p:nvSpPr>
          <p:cNvPr id="28684" name="文字方塊 1"/>
          <p:cNvSpPr txBox="1">
            <a:spLocks noChangeArrowheads="1"/>
          </p:cNvSpPr>
          <p:nvPr/>
        </p:nvSpPr>
        <p:spPr bwMode="auto">
          <a:xfrm>
            <a:off x="5364163" y="46751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zh-TW" altLang="en-US" b="1">
                <a:solidFill>
                  <a:srgbClr val="FFFFFF"/>
                </a:solidFill>
                <a:latin typeface="標楷體" pitchFamily="65" charset="-120"/>
                <a:ea typeface="標楷體" pitchFamily="65" charset="-120"/>
              </a:rPr>
              <a:t>勞保</a:t>
            </a:r>
            <a:endParaRPr lang="en-US" altLang="zh-TW" b="1">
              <a:solidFill>
                <a:srgbClr val="FFFFFF"/>
              </a:solidFill>
              <a:latin typeface="標楷體" pitchFamily="65" charset="-120"/>
              <a:ea typeface="標楷體" pitchFamily="65" charset="-120"/>
            </a:endParaRPr>
          </a:p>
          <a:p>
            <a:pPr algn="ctr" eaLnBrk="1" hangingPunct="1"/>
            <a:r>
              <a:rPr lang="zh-TW" altLang="en-US" b="1">
                <a:solidFill>
                  <a:srgbClr val="FFFFFF"/>
                </a:solidFill>
                <a:latin typeface="標楷體" pitchFamily="65" charset="-120"/>
                <a:ea typeface="標楷體" pitchFamily="65" charset="-120"/>
              </a:rPr>
              <a:t>年金</a:t>
            </a:r>
            <a:endParaRPr lang="en-US" altLang="zh-TW" b="1">
              <a:solidFill>
                <a:srgbClr val="FFFFFF"/>
              </a:solidFill>
              <a:latin typeface="標楷體" pitchFamily="65" charset="-120"/>
              <a:ea typeface="標楷體" pitchFamily="65" charset="-120"/>
            </a:endParaRPr>
          </a:p>
          <a:p>
            <a:pPr algn="ctr" eaLnBrk="1" hangingPunct="1"/>
            <a:r>
              <a:rPr lang="en-US" altLang="zh-TW" sz="1300" b="1">
                <a:solidFill>
                  <a:srgbClr val="FFFFFF"/>
                </a:solidFill>
                <a:latin typeface="標楷體" pitchFamily="65" charset="-120"/>
                <a:ea typeface="標楷體" pitchFamily="65" charset="-120"/>
              </a:rPr>
              <a:t>(</a:t>
            </a:r>
            <a:r>
              <a:rPr lang="zh-TW" altLang="en-US" sz="1300" b="1">
                <a:solidFill>
                  <a:srgbClr val="FFFFFF"/>
                </a:solidFill>
                <a:latin typeface="標楷體" pitchFamily="65" charset="-120"/>
                <a:ea typeface="標楷體" pitchFamily="65" charset="-120"/>
              </a:rPr>
              <a:t>月領</a:t>
            </a:r>
            <a:r>
              <a:rPr lang="en-US" altLang="zh-TW" sz="1300" b="1">
                <a:solidFill>
                  <a:srgbClr val="FFFFFF"/>
                </a:solidFill>
                <a:latin typeface="標楷體" pitchFamily="65" charset="-120"/>
                <a:ea typeface="標楷體" pitchFamily="65" charset="-120"/>
              </a:rPr>
              <a:t>)</a:t>
            </a:r>
            <a:endParaRPr lang="zh-TW" altLang="en-US" sz="1300" b="1">
              <a:solidFill>
                <a:srgbClr val="FFFFFF"/>
              </a:solidFill>
              <a:latin typeface="標楷體" pitchFamily="65" charset="-120"/>
              <a:ea typeface="標楷體" pitchFamily="65" charset="-120"/>
            </a:endParaRPr>
          </a:p>
        </p:txBody>
      </p:sp>
      <p:sp>
        <p:nvSpPr>
          <p:cNvPr id="28685" name="文字方塊 1"/>
          <p:cNvSpPr txBox="1">
            <a:spLocks noChangeArrowheads="1"/>
          </p:cNvSpPr>
          <p:nvPr/>
        </p:nvSpPr>
        <p:spPr bwMode="auto">
          <a:xfrm>
            <a:off x="6826250" y="48180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zh-TW" altLang="en-US" b="1">
                <a:solidFill>
                  <a:srgbClr val="FFFFFF"/>
                </a:solidFill>
                <a:latin typeface="標楷體" pitchFamily="65" charset="-120"/>
                <a:ea typeface="標楷體" pitchFamily="65" charset="-120"/>
              </a:rPr>
              <a:t>國民</a:t>
            </a:r>
            <a:endParaRPr lang="en-US" altLang="zh-TW" b="1">
              <a:solidFill>
                <a:srgbClr val="FFFFFF"/>
              </a:solidFill>
              <a:latin typeface="標楷體" pitchFamily="65" charset="-120"/>
              <a:ea typeface="標楷體" pitchFamily="65" charset="-120"/>
            </a:endParaRPr>
          </a:p>
          <a:p>
            <a:pPr algn="ctr" eaLnBrk="1" hangingPunct="1"/>
            <a:r>
              <a:rPr lang="zh-TW" altLang="en-US" b="1">
                <a:solidFill>
                  <a:srgbClr val="FFFFFF"/>
                </a:solidFill>
                <a:latin typeface="標楷體" pitchFamily="65" charset="-120"/>
                <a:ea typeface="標楷體" pitchFamily="65" charset="-120"/>
              </a:rPr>
              <a:t>年金</a:t>
            </a:r>
            <a:endParaRPr lang="en-US" altLang="zh-TW" b="1">
              <a:solidFill>
                <a:srgbClr val="FFFFFF"/>
              </a:solidFill>
              <a:latin typeface="標楷體" pitchFamily="65" charset="-120"/>
              <a:ea typeface="標楷體" pitchFamily="65" charset="-120"/>
            </a:endParaRPr>
          </a:p>
        </p:txBody>
      </p:sp>
      <p:sp>
        <p:nvSpPr>
          <p:cNvPr id="28686" name="文字方塊 1"/>
          <p:cNvSpPr txBox="1">
            <a:spLocks noChangeArrowheads="1"/>
          </p:cNvSpPr>
          <p:nvPr/>
        </p:nvSpPr>
        <p:spPr bwMode="auto">
          <a:xfrm>
            <a:off x="5364163" y="32131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zh-TW" altLang="en-US" b="1">
                <a:solidFill>
                  <a:srgbClr val="FFFFFF"/>
                </a:solidFill>
                <a:latin typeface="標楷體" pitchFamily="65" charset="-120"/>
                <a:ea typeface="標楷體" pitchFamily="65" charset="-120"/>
              </a:rPr>
              <a:t>勞工新制</a:t>
            </a:r>
            <a:endParaRPr lang="en-US" altLang="zh-TW" b="1">
              <a:solidFill>
                <a:srgbClr val="FFFFFF"/>
              </a:solidFill>
              <a:latin typeface="標楷體" pitchFamily="65" charset="-120"/>
              <a:ea typeface="標楷體" pitchFamily="65" charset="-120"/>
            </a:endParaRPr>
          </a:p>
          <a:p>
            <a:pPr algn="ctr" eaLnBrk="1" hangingPunct="1"/>
            <a:r>
              <a:rPr lang="zh-TW" altLang="en-US" b="1">
                <a:solidFill>
                  <a:srgbClr val="FFFFFF"/>
                </a:solidFill>
                <a:latin typeface="標楷體" pitchFamily="65" charset="-120"/>
                <a:ea typeface="標楷體" pitchFamily="65" charset="-120"/>
              </a:rPr>
              <a:t>退休金</a:t>
            </a:r>
            <a:endParaRPr lang="en-US" altLang="zh-TW" b="1">
              <a:solidFill>
                <a:srgbClr val="FFFFFF"/>
              </a:solidFill>
              <a:latin typeface="標楷體" pitchFamily="65" charset="-120"/>
              <a:ea typeface="標楷體" pitchFamily="65" charset="-120"/>
            </a:endParaRPr>
          </a:p>
          <a:p>
            <a:pPr algn="ctr" eaLnBrk="1" hangingPunct="1"/>
            <a:r>
              <a:rPr lang="en-US" altLang="zh-TW" sz="1300" b="1">
                <a:solidFill>
                  <a:srgbClr val="FFFFFF"/>
                </a:solidFill>
                <a:latin typeface="標楷體" pitchFamily="65" charset="-120"/>
                <a:ea typeface="標楷體" pitchFamily="65" charset="-120"/>
              </a:rPr>
              <a:t>(</a:t>
            </a:r>
            <a:r>
              <a:rPr lang="zh-TW" altLang="en-US" sz="1300" b="1">
                <a:solidFill>
                  <a:srgbClr val="FFFFFF"/>
                </a:solidFill>
                <a:latin typeface="標楷體" pitchFamily="65" charset="-120"/>
                <a:ea typeface="標楷體" pitchFamily="65" charset="-120"/>
              </a:rPr>
              <a:t>一次領或</a:t>
            </a:r>
            <a:endParaRPr lang="en-US" altLang="zh-TW" sz="1300" b="1">
              <a:solidFill>
                <a:srgbClr val="FFFFFF"/>
              </a:solidFill>
              <a:latin typeface="標楷體" pitchFamily="65" charset="-120"/>
              <a:ea typeface="標楷體" pitchFamily="65" charset="-120"/>
            </a:endParaRPr>
          </a:p>
          <a:p>
            <a:pPr algn="ctr" eaLnBrk="1" hangingPunct="1"/>
            <a:r>
              <a:rPr lang="zh-TW" altLang="en-US" sz="1300" b="1">
                <a:solidFill>
                  <a:srgbClr val="FFFFFF"/>
                </a:solidFill>
                <a:latin typeface="標楷體" pitchFamily="65" charset="-120"/>
                <a:ea typeface="標楷體" pitchFamily="65" charset="-120"/>
              </a:rPr>
              <a:t>年金保險</a:t>
            </a:r>
            <a:r>
              <a:rPr lang="en-US" altLang="zh-TW" sz="1300" b="1">
                <a:solidFill>
                  <a:srgbClr val="FFFFFF"/>
                </a:solidFill>
                <a:latin typeface="標楷體" pitchFamily="65" charset="-120"/>
                <a:ea typeface="標楷體" pitchFamily="65" charset="-120"/>
              </a:rPr>
              <a:t>)</a:t>
            </a:r>
            <a:endParaRPr lang="zh-TW" altLang="en-US" sz="1300" b="1">
              <a:solidFill>
                <a:srgbClr val="FFFFFF"/>
              </a:solidFill>
              <a:latin typeface="標楷體" pitchFamily="65" charset="-120"/>
              <a:ea typeface="標楷體" pitchFamily="65" charset="-120"/>
            </a:endParaRPr>
          </a:p>
        </p:txBody>
      </p:sp>
      <p:sp>
        <p:nvSpPr>
          <p:cNvPr id="28687" name="文字方塊 26"/>
          <p:cNvSpPr txBox="1">
            <a:spLocks noChangeArrowheads="1"/>
          </p:cNvSpPr>
          <p:nvPr/>
        </p:nvSpPr>
        <p:spPr bwMode="auto">
          <a:xfrm>
            <a:off x="3492500" y="2708275"/>
            <a:ext cx="3683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dist" eaLnBrk="1" hangingPunct="1"/>
            <a:r>
              <a:rPr lang="zh-TW" altLang="en-US" sz="1200">
                <a:solidFill>
                  <a:schemeClr val="bg1"/>
                </a:solidFill>
              </a:rPr>
              <a:t>退休時領取</a:t>
            </a:r>
          </a:p>
        </p:txBody>
      </p:sp>
      <p:sp>
        <p:nvSpPr>
          <p:cNvPr id="28688" name="文字方塊 27"/>
          <p:cNvSpPr txBox="1">
            <a:spLocks noChangeArrowheads="1"/>
          </p:cNvSpPr>
          <p:nvPr/>
        </p:nvSpPr>
        <p:spPr bwMode="auto">
          <a:xfrm>
            <a:off x="4860925" y="3068638"/>
            <a:ext cx="3683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sz="1200">
                <a:solidFill>
                  <a:schemeClr val="bg1"/>
                </a:solidFill>
              </a:rPr>
              <a:t>退休時領取</a:t>
            </a:r>
          </a:p>
        </p:txBody>
      </p:sp>
      <p:sp>
        <p:nvSpPr>
          <p:cNvPr id="28689" name="文字方塊 28"/>
          <p:cNvSpPr txBox="1">
            <a:spLocks noChangeArrowheads="1"/>
          </p:cNvSpPr>
          <p:nvPr/>
        </p:nvSpPr>
        <p:spPr bwMode="auto">
          <a:xfrm>
            <a:off x="6300788" y="3141663"/>
            <a:ext cx="354012"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dist" eaLnBrk="1" hangingPunct="1"/>
            <a:r>
              <a:rPr lang="en-US" altLang="zh-TW" sz="1100">
                <a:solidFill>
                  <a:schemeClr val="bg1"/>
                </a:solidFill>
              </a:rPr>
              <a:t>60</a:t>
            </a:r>
            <a:r>
              <a:rPr lang="zh-TW" altLang="en-US" sz="1100">
                <a:solidFill>
                  <a:schemeClr val="bg1"/>
                </a:solidFill>
              </a:rPr>
              <a:t>歲起領取</a:t>
            </a:r>
          </a:p>
        </p:txBody>
      </p:sp>
      <p:sp>
        <p:nvSpPr>
          <p:cNvPr id="28690" name="文字方塊 30"/>
          <p:cNvSpPr txBox="1">
            <a:spLocks noChangeArrowheads="1"/>
          </p:cNvSpPr>
          <p:nvPr/>
        </p:nvSpPr>
        <p:spPr bwMode="auto">
          <a:xfrm>
            <a:off x="6300788" y="4149725"/>
            <a:ext cx="3079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dist" eaLnBrk="1" hangingPunct="1"/>
            <a:r>
              <a:rPr lang="en-US" altLang="zh-TW" sz="800">
                <a:solidFill>
                  <a:schemeClr val="bg1"/>
                </a:solidFill>
              </a:rPr>
              <a:t>60</a:t>
            </a:r>
            <a:r>
              <a:rPr lang="zh-TW" altLang="en-US" sz="800">
                <a:solidFill>
                  <a:schemeClr val="bg1"/>
                </a:solidFill>
              </a:rPr>
              <a:t>歲起領取</a:t>
            </a:r>
            <a:r>
              <a:rPr lang="en-US" altLang="zh-TW" sz="800">
                <a:solidFill>
                  <a:schemeClr val="bg1"/>
                </a:solidFill>
              </a:rPr>
              <a:t>7</a:t>
            </a:r>
            <a:r>
              <a:rPr lang="zh-TW" altLang="en-US" sz="800">
                <a:solidFill>
                  <a:schemeClr val="bg1"/>
                </a:solidFill>
              </a:rPr>
              <a:t>年後延後</a:t>
            </a:r>
            <a:endParaRPr lang="en-US" altLang="zh-TW" sz="800">
              <a:solidFill>
                <a:schemeClr val="bg1"/>
              </a:solidFill>
            </a:endParaRPr>
          </a:p>
        </p:txBody>
      </p:sp>
      <p:sp>
        <p:nvSpPr>
          <p:cNvPr id="28691" name="文字方塊 1"/>
          <p:cNvSpPr txBox="1">
            <a:spLocks noChangeArrowheads="1"/>
          </p:cNvSpPr>
          <p:nvPr/>
        </p:nvSpPr>
        <p:spPr bwMode="auto">
          <a:xfrm>
            <a:off x="1116013" y="25860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zh-TW" altLang="en-US" b="1">
                <a:solidFill>
                  <a:srgbClr val="FFFFFF"/>
                </a:solidFill>
                <a:latin typeface="標楷體" pitchFamily="65" charset="-120"/>
                <a:ea typeface="標楷體" pitchFamily="65" charset="-120"/>
              </a:rPr>
              <a:t>公教</a:t>
            </a:r>
            <a:endParaRPr lang="en-US" altLang="zh-TW" b="1">
              <a:solidFill>
                <a:srgbClr val="FFFFFF"/>
              </a:solidFill>
              <a:latin typeface="標楷體" pitchFamily="65" charset="-120"/>
              <a:ea typeface="標楷體" pitchFamily="65" charset="-120"/>
            </a:endParaRPr>
          </a:p>
          <a:p>
            <a:pPr algn="ctr" eaLnBrk="1" hangingPunct="1"/>
            <a:r>
              <a:rPr lang="zh-TW" altLang="en-US" b="1">
                <a:solidFill>
                  <a:srgbClr val="FFFFFF"/>
                </a:solidFill>
                <a:latin typeface="標楷體" pitchFamily="65" charset="-120"/>
                <a:ea typeface="標楷體" pitchFamily="65" charset="-120"/>
              </a:rPr>
              <a:t>退休金</a:t>
            </a:r>
            <a:endParaRPr lang="en-US" altLang="zh-TW" b="1">
              <a:solidFill>
                <a:srgbClr val="FFFFFF"/>
              </a:solidFill>
              <a:latin typeface="標楷體" pitchFamily="65" charset="-120"/>
              <a:ea typeface="標楷體" pitchFamily="65" charset="-120"/>
            </a:endParaRPr>
          </a:p>
          <a:p>
            <a:pPr algn="ctr" eaLnBrk="1" hangingPunct="1"/>
            <a:r>
              <a:rPr lang="en-US" altLang="zh-TW" sz="1300" b="1">
                <a:solidFill>
                  <a:srgbClr val="FFFFFF"/>
                </a:solidFill>
                <a:latin typeface="標楷體" pitchFamily="65" charset="-120"/>
                <a:ea typeface="標楷體" pitchFamily="65" charset="-120"/>
              </a:rPr>
              <a:t>(</a:t>
            </a:r>
            <a:r>
              <a:rPr lang="zh-TW" altLang="en-US" sz="1300" b="1">
                <a:solidFill>
                  <a:srgbClr val="FFFFFF"/>
                </a:solidFill>
                <a:latin typeface="標楷體" pitchFamily="65" charset="-120"/>
                <a:ea typeface="標楷體" pitchFamily="65" charset="-120"/>
              </a:rPr>
              <a:t>月退</a:t>
            </a:r>
            <a:r>
              <a:rPr lang="en-US" altLang="zh-TW" sz="1300" b="1">
                <a:solidFill>
                  <a:srgbClr val="FFFFFF"/>
                </a:solidFill>
                <a:latin typeface="標楷體" pitchFamily="65" charset="-120"/>
                <a:ea typeface="標楷體" pitchFamily="65" charset="-120"/>
              </a:rPr>
              <a:t>)</a:t>
            </a:r>
            <a:endParaRPr lang="zh-TW" altLang="en-US" sz="1300" b="1">
              <a:solidFill>
                <a:srgbClr val="FFFFFF"/>
              </a:solidFill>
              <a:latin typeface="標楷體" pitchFamily="65" charset="-120"/>
              <a:ea typeface="標楷體" pitchFamily="65" charset="-120"/>
            </a:endParaRPr>
          </a:p>
        </p:txBody>
      </p:sp>
      <p:sp>
        <p:nvSpPr>
          <p:cNvPr id="28692" name="文字方塊 1"/>
          <p:cNvSpPr txBox="1">
            <a:spLocks noChangeArrowheads="1"/>
          </p:cNvSpPr>
          <p:nvPr/>
        </p:nvSpPr>
        <p:spPr bwMode="auto">
          <a:xfrm>
            <a:off x="1187450" y="45085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zh-TW" altLang="en-US" b="1">
                <a:solidFill>
                  <a:srgbClr val="FFFFFF"/>
                </a:solidFill>
                <a:latin typeface="標楷體" pitchFamily="65" charset="-120"/>
                <a:ea typeface="標楷體" pitchFamily="65" charset="-120"/>
              </a:rPr>
              <a:t>部分</a:t>
            </a:r>
            <a:endParaRPr lang="en-US" altLang="zh-TW" b="1">
              <a:solidFill>
                <a:srgbClr val="FFFFFF"/>
              </a:solidFill>
              <a:latin typeface="標楷體" pitchFamily="65" charset="-120"/>
              <a:ea typeface="標楷體" pitchFamily="65" charset="-120"/>
            </a:endParaRPr>
          </a:p>
          <a:p>
            <a:pPr algn="ctr" eaLnBrk="1" hangingPunct="1"/>
            <a:r>
              <a:rPr lang="zh-TW" altLang="en-US" b="1">
                <a:solidFill>
                  <a:srgbClr val="FFFFFF"/>
                </a:solidFill>
                <a:latin typeface="標楷體" pitchFamily="65" charset="-120"/>
                <a:ea typeface="標楷體" pitchFamily="65" charset="-120"/>
              </a:rPr>
              <a:t>公保</a:t>
            </a:r>
            <a:endParaRPr lang="en-US" altLang="zh-TW" b="1">
              <a:solidFill>
                <a:srgbClr val="FFFFFF"/>
              </a:solidFill>
              <a:latin typeface="標楷體" pitchFamily="65" charset="-120"/>
              <a:ea typeface="標楷體" pitchFamily="65" charset="-120"/>
            </a:endParaRPr>
          </a:p>
          <a:p>
            <a:pPr algn="ctr" eaLnBrk="1" hangingPunct="1"/>
            <a:r>
              <a:rPr lang="zh-TW" altLang="en-US" b="1">
                <a:solidFill>
                  <a:srgbClr val="FFFFFF"/>
                </a:solidFill>
                <a:latin typeface="標楷體" pitchFamily="65" charset="-120"/>
                <a:ea typeface="標楷體" pitchFamily="65" charset="-120"/>
              </a:rPr>
              <a:t>優存</a:t>
            </a:r>
            <a:endParaRPr lang="zh-TW" altLang="en-US" sz="1300" b="1">
              <a:solidFill>
                <a:srgbClr val="FFFFFF"/>
              </a:solidFill>
              <a:latin typeface="標楷體" pitchFamily="65" charset="-120"/>
              <a:ea typeface="標楷體" pitchFamily="65" charset="-120"/>
            </a:endParaRPr>
          </a:p>
        </p:txBody>
      </p:sp>
      <p:sp>
        <p:nvSpPr>
          <p:cNvPr id="28693" name="文字方塊 34"/>
          <p:cNvSpPr txBox="1">
            <a:spLocks noChangeArrowheads="1"/>
          </p:cNvSpPr>
          <p:nvPr/>
        </p:nvSpPr>
        <p:spPr bwMode="auto">
          <a:xfrm>
            <a:off x="2051050" y="1773238"/>
            <a:ext cx="3683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dist" eaLnBrk="1" hangingPunct="1"/>
            <a:r>
              <a:rPr lang="zh-TW" altLang="en-US" sz="1200">
                <a:solidFill>
                  <a:schemeClr val="bg1"/>
                </a:solidFill>
              </a:rPr>
              <a:t>退休時領取</a:t>
            </a:r>
          </a:p>
        </p:txBody>
      </p:sp>
      <p:sp>
        <p:nvSpPr>
          <p:cNvPr id="28694" name="Text Box 4"/>
          <p:cNvSpPr txBox="1">
            <a:spLocks noChangeArrowheads="1"/>
          </p:cNvSpPr>
          <p:nvPr/>
        </p:nvSpPr>
        <p:spPr bwMode="auto">
          <a:xfrm>
            <a:off x="1044575" y="5661025"/>
            <a:ext cx="16557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400">
                <a:latin typeface="Calibri" pitchFamily="34" charset="0"/>
                <a:ea typeface="標楷體" pitchFamily="65" charset="-120"/>
                <a:cs typeface="Courier New" pitchFamily="49" charset="0"/>
                <a:sym typeface="Wingdings" pitchFamily="2" charset="2"/>
              </a:rPr>
              <a:t></a:t>
            </a:r>
            <a:r>
              <a:rPr lang="zh-TW" altLang="en-US" sz="1400">
                <a:latin typeface="Calibri" pitchFamily="34" charset="0"/>
                <a:ea typeface="標楷體" pitchFamily="65" charset="-120"/>
                <a:cs typeface="Courier New" pitchFamily="49" charset="0"/>
                <a:sym typeface="Wingdings" pitchFamily="2" charset="2"/>
              </a:rPr>
              <a:t>兼有</a:t>
            </a:r>
            <a:r>
              <a:rPr lang="en-US" altLang="zh-TW" sz="1400">
                <a:latin typeface="Calibri" pitchFamily="34" charset="0"/>
                <a:ea typeface="標楷體" pitchFamily="65" charset="-120"/>
                <a:cs typeface="Courier New" pitchFamily="49" charset="0"/>
                <a:sym typeface="Wingdings" pitchFamily="2" charset="2"/>
              </a:rPr>
              <a:t>85.02</a:t>
            </a:r>
          </a:p>
          <a:p>
            <a:pPr eaLnBrk="1" hangingPunct="1"/>
            <a:r>
              <a:rPr lang="zh-TW" altLang="en-US" sz="1400">
                <a:latin typeface="Calibri" pitchFamily="34" charset="0"/>
                <a:ea typeface="標楷體" pitchFamily="65" charset="-120"/>
                <a:cs typeface="Courier New" pitchFamily="49" charset="0"/>
                <a:sym typeface="Wingdings" pitchFamily="2" charset="2"/>
              </a:rPr>
              <a:t>前後年資的</a:t>
            </a:r>
            <a:endParaRPr lang="en-US" altLang="zh-TW" sz="1400">
              <a:latin typeface="Calibri" pitchFamily="34" charset="0"/>
              <a:ea typeface="標楷體" pitchFamily="65" charset="-120"/>
              <a:cs typeface="Courier New" pitchFamily="49" charset="0"/>
              <a:sym typeface="Wingdings" pitchFamily="2" charset="2"/>
            </a:endParaRPr>
          </a:p>
          <a:p>
            <a:pPr eaLnBrk="1" hangingPunct="1"/>
            <a:r>
              <a:rPr lang="zh-TW" altLang="en-US" sz="1400">
                <a:latin typeface="Calibri" pitchFamily="34" charset="0"/>
                <a:ea typeface="標楷體" pitchFamily="65" charset="-120"/>
                <a:cs typeface="Courier New" pitchFamily="49" charset="0"/>
                <a:sym typeface="Wingdings" pitchFamily="2" charset="2"/>
              </a:rPr>
              <a:t>公教人員</a:t>
            </a:r>
          </a:p>
        </p:txBody>
      </p:sp>
      <p:sp>
        <p:nvSpPr>
          <p:cNvPr id="28695" name="文字方塊 36"/>
          <p:cNvSpPr txBox="1">
            <a:spLocks noChangeArrowheads="1"/>
          </p:cNvSpPr>
          <p:nvPr/>
        </p:nvSpPr>
        <p:spPr bwMode="auto">
          <a:xfrm>
            <a:off x="7747000" y="4652963"/>
            <a:ext cx="3540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dist" eaLnBrk="1" hangingPunct="1"/>
            <a:r>
              <a:rPr lang="en-US" altLang="zh-TW" sz="1100">
                <a:solidFill>
                  <a:schemeClr val="bg1"/>
                </a:solidFill>
              </a:rPr>
              <a:t>65</a:t>
            </a:r>
            <a:r>
              <a:rPr lang="zh-TW" altLang="en-US" sz="1100">
                <a:solidFill>
                  <a:schemeClr val="bg1"/>
                </a:solidFill>
              </a:rPr>
              <a:t>歲起領取</a:t>
            </a:r>
          </a:p>
        </p:txBody>
      </p:sp>
      <p:sp>
        <p:nvSpPr>
          <p:cNvPr id="28696" name="文字方塊 27"/>
          <p:cNvSpPr txBox="1">
            <a:spLocks noChangeArrowheads="1"/>
          </p:cNvSpPr>
          <p:nvPr/>
        </p:nvSpPr>
        <p:spPr bwMode="auto">
          <a:xfrm>
            <a:off x="4787900" y="4437063"/>
            <a:ext cx="492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sz="1000">
                <a:solidFill>
                  <a:schemeClr val="bg1"/>
                </a:solidFill>
              </a:rPr>
              <a:t>合乎三條件之一</a:t>
            </a:r>
            <a:endParaRPr lang="en-US" altLang="zh-TW" sz="1000">
              <a:solidFill>
                <a:schemeClr val="bg1"/>
              </a:solidFill>
            </a:endParaRPr>
          </a:p>
          <a:p>
            <a:pPr eaLnBrk="1" hangingPunct="1"/>
            <a:r>
              <a:rPr lang="zh-TW" altLang="en-US" sz="1000">
                <a:solidFill>
                  <a:schemeClr val="bg1"/>
                </a:solidFill>
              </a:rPr>
              <a:t>領取</a:t>
            </a:r>
          </a:p>
        </p:txBody>
      </p:sp>
      <p:sp>
        <p:nvSpPr>
          <p:cNvPr id="28697" name="Rectangle 6"/>
          <p:cNvSpPr>
            <a:spLocks noChangeArrowheads="1"/>
          </p:cNvSpPr>
          <p:nvPr/>
        </p:nvSpPr>
        <p:spPr bwMode="auto">
          <a:xfrm>
            <a:off x="755650" y="1257300"/>
            <a:ext cx="8388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r>
              <a:rPr lang="zh-TW" altLang="zh-TW" sz="2400" b="1">
                <a:solidFill>
                  <a:srgbClr val="000000"/>
                </a:solidFill>
                <a:latin typeface="標楷體" pitchFamily="65" charset="-120"/>
                <a:ea typeface="標楷體" pitchFamily="65" charset="-120"/>
                <a:cs typeface="Courier New" pitchFamily="49" charset="0"/>
              </a:rPr>
              <a:t>各種身分別養老保障</a:t>
            </a:r>
            <a:r>
              <a:rPr lang="zh-TW" altLang="en-US" sz="2400" b="1">
                <a:solidFill>
                  <a:srgbClr val="000000"/>
                </a:solidFill>
                <a:latin typeface="標楷體" pitchFamily="65" charset="-120"/>
                <a:ea typeface="標楷體" pitchFamily="65" charset="-120"/>
                <a:cs typeface="Courier New" pitchFamily="49" charset="0"/>
              </a:rPr>
              <a:t>替代率</a:t>
            </a:r>
            <a:r>
              <a:rPr lang="zh-TW" altLang="zh-TW" sz="2400" b="1">
                <a:solidFill>
                  <a:srgbClr val="000000"/>
                </a:solidFill>
                <a:latin typeface="標楷體" pitchFamily="65" charset="-120"/>
                <a:ea typeface="標楷體" pitchFamily="65" charset="-120"/>
                <a:cs typeface="Courier New" pitchFamily="49" charset="0"/>
              </a:rPr>
              <a:t>示意圖</a:t>
            </a:r>
            <a:endParaRPr lang="zh-TW" altLang="zh-TW" sz="2400">
              <a:solidFill>
                <a:srgbClr val="000000"/>
              </a:solidFill>
              <a:ea typeface="標楷體" pitchFamily="65" charset="-120"/>
              <a:cs typeface="Courier New" pitchFamily="49" charset="0"/>
            </a:endParaRPr>
          </a:p>
          <a:p>
            <a:endParaRPr lang="zh-TW" altLang="zh-TW" sz="3200">
              <a:ea typeface="標楷體" pitchFamily="65" charset="-120"/>
              <a:cs typeface="Courier New" pitchFamily="49" charset="0"/>
            </a:endParaRPr>
          </a:p>
        </p:txBody>
      </p:sp>
    </p:spTree>
    <p:extLst>
      <p:ext uri="{BB962C8B-B14F-4D97-AF65-F5344CB8AC3E}">
        <p14:creationId xmlns:p14="http://schemas.microsoft.com/office/powerpoint/2010/main" val="1089066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內容版面配置區 2"/>
          <p:cNvSpPr>
            <a:spLocks noGrp="1"/>
          </p:cNvSpPr>
          <p:nvPr>
            <p:ph idx="4294967295"/>
          </p:nvPr>
        </p:nvSpPr>
        <p:spPr>
          <a:xfrm>
            <a:off x="0" y="2133600"/>
            <a:ext cx="8229600" cy="3922713"/>
          </a:xfrm>
        </p:spPr>
        <p:txBody>
          <a:bodyPr/>
          <a:lstStyle/>
          <a:p>
            <a:pPr marL="0" indent="0" algn="ctr" eaLnBrk="1" hangingPunct="1">
              <a:buFontTx/>
              <a:buNone/>
            </a:pPr>
            <a:r>
              <a:rPr lang="zh-TW" altLang="en-US" sz="6000" smtClean="0">
                <a:latin typeface="標楷體" pitchFamily="65" charset="-120"/>
                <a:ea typeface="標楷體" pitchFamily="65" charset="-120"/>
              </a:rPr>
              <a:t>公教退休制度沿革</a:t>
            </a:r>
            <a:endParaRPr lang="en-US" altLang="zh-TW" sz="6000" smtClean="0">
              <a:latin typeface="標楷體" pitchFamily="65" charset="-120"/>
              <a:ea typeface="標楷體" pitchFamily="65" charset="-120"/>
            </a:endParaRPr>
          </a:p>
          <a:p>
            <a:pPr marL="0" indent="0" algn="ctr" eaLnBrk="1" hangingPunct="1">
              <a:buFontTx/>
              <a:buNone/>
            </a:pPr>
            <a:r>
              <a:rPr lang="zh-TW" altLang="en-US" sz="4000" smtClean="0">
                <a:ea typeface="標楷體" pitchFamily="65" charset="-120"/>
              </a:rPr>
              <a:t>舊制</a:t>
            </a:r>
            <a:r>
              <a:rPr lang="zh-TW" altLang="en-US" sz="4000" smtClean="0">
                <a:ea typeface="標楷體" pitchFamily="65" charset="-120"/>
                <a:sym typeface="Wingdings" pitchFamily="2" charset="2"/>
              </a:rPr>
              <a:t></a:t>
            </a:r>
            <a:r>
              <a:rPr lang="zh-TW" altLang="en-US" sz="4000" smtClean="0">
                <a:ea typeface="標楷體" pitchFamily="65" charset="-120"/>
              </a:rPr>
              <a:t>新制</a:t>
            </a:r>
          </a:p>
          <a:p>
            <a:pPr marL="0" indent="0" algn="ctr" eaLnBrk="1" hangingPunct="1">
              <a:buFontTx/>
              <a:buNone/>
            </a:pPr>
            <a:endParaRPr lang="zh-TW" altLang="en-US" sz="4000" smtClean="0">
              <a:ea typeface="標楷體"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68313" y="333375"/>
            <a:ext cx="8040687" cy="1314450"/>
          </a:xfrm>
        </p:spPr>
        <p:txBody>
          <a:bodyPr anchor="ctr"/>
          <a:lstStyle/>
          <a:p>
            <a:pPr eaLnBrk="1" hangingPunct="1">
              <a:defRPr/>
            </a:pPr>
            <a:r>
              <a:rPr lang="zh-TW" altLang="en-US" sz="4600" dirty="0" smtClean="0">
                <a:ea typeface="標楷體" pitchFamily="65" charset="-120"/>
              </a:rPr>
              <a:t>公教退休制度沿革</a:t>
            </a:r>
          </a:p>
        </p:txBody>
      </p:sp>
      <p:sp>
        <p:nvSpPr>
          <p:cNvPr id="51203" name="Rectangle 3"/>
          <p:cNvSpPr>
            <a:spLocks noGrp="1" noChangeArrowheads="1"/>
          </p:cNvSpPr>
          <p:nvPr>
            <p:ph type="body" idx="4294967295"/>
          </p:nvPr>
        </p:nvSpPr>
        <p:spPr>
          <a:xfrm>
            <a:off x="323850" y="1557338"/>
            <a:ext cx="8229600" cy="4456112"/>
          </a:xfrm>
        </p:spPr>
        <p:txBody>
          <a:bodyPr/>
          <a:lstStyle/>
          <a:p>
            <a:pPr eaLnBrk="1" hangingPunct="1"/>
            <a:r>
              <a:rPr lang="zh-TW" altLang="en-US" sz="4000" b="1" smtClean="0">
                <a:latin typeface="標楷體" pitchFamily="65" charset="-120"/>
                <a:ea typeface="標楷體" pitchFamily="65" charset="-120"/>
              </a:rPr>
              <a:t>民國</a:t>
            </a:r>
            <a:r>
              <a:rPr lang="en-US" altLang="zh-TW" sz="4000" b="1" smtClean="0">
                <a:latin typeface="標楷體" pitchFamily="65" charset="-120"/>
                <a:ea typeface="標楷體" pitchFamily="65" charset="-120"/>
              </a:rPr>
              <a:t>84</a:t>
            </a:r>
            <a:r>
              <a:rPr lang="zh-TW" altLang="en-US" sz="4000" b="1" smtClean="0">
                <a:latin typeface="標楷體" pitchFamily="65" charset="-120"/>
                <a:ea typeface="標楷體" pitchFamily="65" charset="-120"/>
              </a:rPr>
              <a:t>年以前－恩給制</a:t>
            </a:r>
          </a:p>
          <a:p>
            <a:pPr eaLnBrk="1" hangingPunct="1">
              <a:buFontTx/>
              <a:buNone/>
            </a:pP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經費來源：政府每年編列之預算。</a:t>
            </a:r>
          </a:p>
          <a:p>
            <a:pPr eaLnBrk="1" hangingPunct="1">
              <a:buFontTx/>
              <a:buNone/>
            </a:pP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退休金給付權利義務並無對等關連，容易形成退休經費籌措責任轉嫁由後代子孫承擔之公平性及政府財政不堪負荷等問題。</a:t>
            </a:r>
          </a:p>
          <a:p>
            <a:pPr eaLnBrk="1" hangingPunct="1"/>
            <a:endParaRPr lang="zh-TW" altLang="en-US" smtClean="0">
              <a:latin typeface="標楷體" pitchFamily="65" charset="-120"/>
              <a:ea typeface="標楷體" pitchFamily="65" charset="-120"/>
            </a:endParaRPr>
          </a:p>
          <a:p>
            <a:pPr eaLnBrk="1" hangingPunct="1">
              <a:buFontTx/>
              <a:buNone/>
            </a:pPr>
            <a:endParaRPr lang="zh-TW" altLang="en-US" smtClean="0"/>
          </a:p>
          <a:p>
            <a:pPr eaLnBrk="1" hangingPunct="1">
              <a:buFontTx/>
              <a:buNone/>
            </a:pPr>
            <a:endParaRPr lang="zh-TW"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idx="4294967295"/>
          </p:nvPr>
        </p:nvSpPr>
        <p:spPr>
          <a:xfrm>
            <a:off x="539750" y="333375"/>
            <a:ext cx="7959725" cy="1314450"/>
          </a:xfrm>
        </p:spPr>
        <p:txBody>
          <a:bodyPr anchor="ctr"/>
          <a:lstStyle/>
          <a:p>
            <a:pPr eaLnBrk="1" hangingPunct="1">
              <a:defRPr/>
            </a:pPr>
            <a:r>
              <a:rPr lang="zh-TW" altLang="en-US" sz="4600" dirty="0" smtClean="0">
                <a:latin typeface="標楷體" pitchFamily="65" charset="-120"/>
                <a:ea typeface="標楷體" pitchFamily="65" charset="-120"/>
              </a:rPr>
              <a:t>平均壽命延長</a:t>
            </a:r>
          </a:p>
        </p:txBody>
      </p:sp>
      <p:sp>
        <p:nvSpPr>
          <p:cNvPr id="29699" name="內容版面配置區 2"/>
          <p:cNvSpPr>
            <a:spLocks noGrp="1"/>
          </p:cNvSpPr>
          <p:nvPr>
            <p:ph idx="4294967295"/>
          </p:nvPr>
        </p:nvSpPr>
        <p:spPr>
          <a:xfrm>
            <a:off x="446088" y="1484313"/>
            <a:ext cx="8229600" cy="4572000"/>
          </a:xfrm>
        </p:spPr>
        <p:txBody>
          <a:bodyPr/>
          <a:lstStyle/>
          <a:p>
            <a:pPr marL="0" indent="0" eaLnBrk="1" hangingPunct="1">
              <a:buFontTx/>
              <a:buNone/>
            </a:pPr>
            <a:r>
              <a:rPr lang="zh-TW" altLang="en-US" smtClean="0"/>
              <a:t>                                               </a:t>
            </a:r>
            <a:r>
              <a:rPr lang="zh-TW" altLang="en-US" sz="2000" smtClean="0">
                <a:latin typeface="標楷體" pitchFamily="65" charset="-120"/>
                <a:ea typeface="標楷體" pitchFamily="65" charset="-120"/>
              </a:rPr>
              <a:t>單位：歲</a:t>
            </a:r>
            <a:endParaRPr lang="en-US" altLang="zh-TW" sz="2000" smtClean="0">
              <a:latin typeface="標楷體" pitchFamily="65" charset="-120"/>
              <a:ea typeface="標楷體" pitchFamily="65" charset="-120"/>
            </a:endParaRPr>
          </a:p>
          <a:p>
            <a:pPr marL="0" indent="0" eaLnBrk="1" hangingPunct="1">
              <a:buFontTx/>
              <a:buNone/>
            </a:pPr>
            <a:endParaRPr lang="en-US" altLang="zh-TW" smtClean="0"/>
          </a:p>
          <a:p>
            <a:pPr marL="0" indent="0" eaLnBrk="1" hangingPunct="1">
              <a:buFontTx/>
              <a:buNone/>
            </a:pPr>
            <a:endParaRPr lang="en-US" altLang="zh-TW" smtClean="0"/>
          </a:p>
          <a:p>
            <a:pPr marL="0" indent="0" eaLnBrk="1" hangingPunct="1">
              <a:buFontTx/>
              <a:buNone/>
            </a:pPr>
            <a:endParaRPr lang="en-US" altLang="zh-TW" smtClean="0"/>
          </a:p>
          <a:p>
            <a:pPr marL="0" indent="0" eaLnBrk="1" hangingPunct="1">
              <a:buFontTx/>
              <a:buNone/>
            </a:pPr>
            <a:endParaRPr lang="en-US" altLang="zh-TW" smtClean="0"/>
          </a:p>
          <a:p>
            <a:pPr marL="0" indent="0" eaLnBrk="1" hangingPunct="1">
              <a:buFontTx/>
              <a:buNone/>
            </a:pPr>
            <a:endParaRPr lang="en-US" altLang="zh-TW" smtClean="0"/>
          </a:p>
          <a:p>
            <a:pPr marL="0" indent="0" eaLnBrk="1" hangingPunct="1">
              <a:buFontTx/>
              <a:buNone/>
            </a:pPr>
            <a:endParaRPr lang="zh-TW" altLang="en-US" sz="1800" smtClean="0">
              <a:latin typeface="標楷體" pitchFamily="65" charset="-120"/>
              <a:ea typeface="標楷體" pitchFamily="65" charset="-120"/>
            </a:endParaRPr>
          </a:p>
          <a:p>
            <a:pPr marL="0" indent="0" eaLnBrk="1" hangingPunct="1">
              <a:buFontTx/>
              <a:buNone/>
            </a:pPr>
            <a:endParaRPr lang="zh-TW" altLang="en-US" sz="1800" smtClean="0">
              <a:latin typeface="標楷體" pitchFamily="65" charset="-120"/>
              <a:ea typeface="標楷體" pitchFamily="65" charset="-120"/>
            </a:endParaRPr>
          </a:p>
          <a:p>
            <a:pPr marL="0" indent="0" eaLnBrk="1" hangingPunct="1">
              <a:buFontTx/>
              <a:buNone/>
            </a:pPr>
            <a:r>
              <a:rPr lang="zh-TW" altLang="en-US" sz="1800" smtClean="0">
                <a:latin typeface="標楷體" pitchFamily="65" charset="-120"/>
                <a:ea typeface="標楷體" pitchFamily="65" charset="-120"/>
              </a:rPr>
              <a:t>資料來源：行政院主計處國情統計通報</a:t>
            </a:r>
            <a:endParaRPr lang="en-US" altLang="zh-TW" sz="1800" smtClean="0">
              <a:latin typeface="標楷體" pitchFamily="65" charset="-120"/>
              <a:ea typeface="標楷體" pitchFamily="65" charset="-120"/>
            </a:endParaRPr>
          </a:p>
        </p:txBody>
      </p:sp>
      <p:graphicFrame>
        <p:nvGraphicFramePr>
          <p:cNvPr id="7205" name="Group 37"/>
          <p:cNvGraphicFramePr>
            <a:graphicFrameLocks noGrp="1"/>
          </p:cNvGraphicFramePr>
          <p:nvPr/>
        </p:nvGraphicFramePr>
        <p:xfrm>
          <a:off x="468313" y="2133600"/>
          <a:ext cx="8278812" cy="3103565"/>
        </p:xfrm>
        <a:graphic>
          <a:graphicData uri="http://schemas.openxmlformats.org/drawingml/2006/table">
            <a:tbl>
              <a:tblPr/>
              <a:tblGrid>
                <a:gridCol w="2068512"/>
                <a:gridCol w="2070100"/>
                <a:gridCol w="2071688"/>
                <a:gridCol w="2068512"/>
              </a:tblGrid>
              <a:tr h="773113">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100" b="1" i="0" u="none" strike="noStrike" cap="none" normalizeH="0" baseline="0" dirty="0" smtClean="0">
                        <a:ln>
                          <a:noFill/>
                        </a:ln>
                        <a:solidFill>
                          <a:srgbClr val="FFFFFF"/>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1" i="0" u="none" strike="noStrike" cap="none" normalizeH="0" baseline="0" smtClean="0">
                          <a:ln>
                            <a:noFill/>
                          </a:ln>
                          <a:solidFill>
                            <a:schemeClr val="tx1"/>
                          </a:solidFill>
                          <a:effectLst/>
                          <a:latin typeface="標楷體" pitchFamily="65" charset="-120"/>
                          <a:ea typeface="標楷體" pitchFamily="65" charset="-120"/>
                        </a:rPr>
                        <a:t>1950</a:t>
                      </a:r>
                      <a:r>
                        <a:rPr kumimoji="0" lang="zh-TW" altLang="en-US" sz="2100" b="1" i="0" u="none" strike="noStrike" cap="none" normalizeH="0" baseline="0" smtClean="0">
                          <a:ln>
                            <a:noFill/>
                          </a:ln>
                          <a:solidFill>
                            <a:schemeClr val="tx1"/>
                          </a:solidFill>
                          <a:effectLst/>
                          <a:latin typeface="標楷體" pitchFamily="65" charset="-120"/>
                          <a:ea typeface="標楷體" pitchFamily="65" charset="-120"/>
                        </a:rPr>
                        <a:t>～</a:t>
                      </a:r>
                      <a:r>
                        <a:rPr kumimoji="0" lang="en-US" altLang="zh-TW" sz="2100" b="1" i="0" u="none" strike="noStrike" cap="none" normalizeH="0" baseline="0" smtClean="0">
                          <a:ln>
                            <a:noFill/>
                          </a:ln>
                          <a:solidFill>
                            <a:schemeClr val="tx1"/>
                          </a:solidFill>
                          <a:effectLst/>
                          <a:latin typeface="標楷體" pitchFamily="65" charset="-120"/>
                          <a:ea typeface="標楷體" pitchFamily="65" charset="-120"/>
                        </a:rPr>
                        <a:t>1955</a:t>
                      </a:r>
                      <a:r>
                        <a:rPr kumimoji="0" lang="zh-TW" altLang="en-US" sz="2100" b="1" i="0" u="none" strike="noStrike" cap="none" normalizeH="0" baseline="0" smtClean="0">
                          <a:ln>
                            <a:noFill/>
                          </a:ln>
                          <a:solidFill>
                            <a:schemeClr val="tx1"/>
                          </a:solidFill>
                          <a:effectLst/>
                          <a:latin typeface="標楷體" pitchFamily="65" charset="-120"/>
                          <a:ea typeface="標楷體" pitchFamily="65" charset="-120"/>
                        </a:rPr>
                        <a:t>年</a:t>
                      </a:r>
                      <a:r>
                        <a:rPr kumimoji="0" lang="en-US" altLang="zh-TW" sz="2100" b="1" i="0" u="none" strike="noStrike" cap="none" normalizeH="0" baseline="0" smtClean="0">
                          <a:ln>
                            <a:noFill/>
                          </a:ln>
                          <a:solidFill>
                            <a:schemeClr val="tx1"/>
                          </a:solidFill>
                          <a:effectLst/>
                          <a:latin typeface="標楷體" pitchFamily="65" charset="-120"/>
                          <a:ea typeface="標楷體" pitchFamily="65" charset="-120"/>
                        </a:rPr>
                        <a:t>(A)</a:t>
                      </a:r>
                      <a:endParaRPr kumimoji="0" lang="zh-TW" altLang="en-US" sz="2100" b="1" i="0" u="none" strike="noStrike" cap="none" normalizeH="0" baseline="0" smtClean="0">
                        <a:ln>
                          <a:noFill/>
                        </a:ln>
                        <a:solidFill>
                          <a:schemeClr val="tx1"/>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1" i="0" u="none" strike="noStrike" cap="none" normalizeH="0" baseline="0" dirty="0" smtClean="0">
                          <a:ln>
                            <a:noFill/>
                          </a:ln>
                          <a:solidFill>
                            <a:schemeClr val="tx1"/>
                          </a:solidFill>
                          <a:effectLst/>
                          <a:latin typeface="標楷體" pitchFamily="65" charset="-120"/>
                          <a:ea typeface="標楷體" pitchFamily="65" charset="-120"/>
                        </a:rPr>
                        <a:t>2000</a:t>
                      </a:r>
                      <a:r>
                        <a:rPr kumimoji="0" lang="zh-TW" altLang="en-US" sz="2100" b="1" i="0" u="none" strike="noStrike" cap="none" normalizeH="0" baseline="0" dirty="0" smtClean="0">
                          <a:ln>
                            <a:noFill/>
                          </a:ln>
                          <a:solidFill>
                            <a:schemeClr val="tx1"/>
                          </a:solidFill>
                          <a:effectLst/>
                          <a:latin typeface="標楷體" pitchFamily="65" charset="-120"/>
                          <a:ea typeface="標楷體" pitchFamily="65" charset="-120"/>
                        </a:rPr>
                        <a:t>年</a:t>
                      </a:r>
                      <a:r>
                        <a:rPr kumimoji="0" lang="en-US" altLang="zh-TW" sz="2100" b="1" i="0" u="none" strike="noStrike" cap="none" normalizeH="0" baseline="0" dirty="0" smtClean="0">
                          <a:ln>
                            <a:noFill/>
                          </a:ln>
                          <a:solidFill>
                            <a:schemeClr val="tx1"/>
                          </a:solidFill>
                          <a:effectLst/>
                          <a:latin typeface="標楷體" pitchFamily="65" charset="-120"/>
                          <a:ea typeface="標楷體" pitchFamily="65" charset="-120"/>
                        </a:rPr>
                        <a:t>(B)</a:t>
                      </a:r>
                      <a:endParaRPr kumimoji="0" lang="zh-TW" altLang="en-US" sz="2100" b="1" i="0" u="none" strike="noStrike" cap="none" normalizeH="0" baseline="0" dirty="0" smtClean="0">
                        <a:ln>
                          <a:noFill/>
                        </a:ln>
                        <a:solidFill>
                          <a:schemeClr val="tx1"/>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1" i="0" u="none" strike="noStrike" cap="none" normalizeH="0" baseline="0" smtClean="0">
                          <a:ln>
                            <a:noFill/>
                          </a:ln>
                          <a:solidFill>
                            <a:schemeClr val="tx1"/>
                          </a:solidFill>
                          <a:effectLst/>
                          <a:latin typeface="標楷體" pitchFamily="65" charset="-120"/>
                          <a:ea typeface="標楷體" pitchFamily="65" charset="-120"/>
                        </a:rPr>
                        <a:t>(B)-(A)</a:t>
                      </a:r>
                      <a:endParaRPr kumimoji="0" lang="zh-TW" altLang="en-US" sz="2100" b="1" i="0" u="none" strike="noStrike" cap="none" normalizeH="0" baseline="0" smtClean="0">
                        <a:ln>
                          <a:noFill/>
                        </a:ln>
                        <a:solidFill>
                          <a:schemeClr val="tx1"/>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82613">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100" b="0" i="0" u="none" strike="noStrike" cap="none" normalizeH="0" baseline="0" smtClean="0">
                          <a:ln>
                            <a:noFill/>
                          </a:ln>
                          <a:solidFill>
                            <a:srgbClr val="000000"/>
                          </a:solidFill>
                          <a:effectLst/>
                          <a:latin typeface="標楷體" pitchFamily="65" charset="-120"/>
                          <a:ea typeface="標楷體" pitchFamily="65" charset="-120"/>
                        </a:rPr>
                        <a:t>全世界</a:t>
                      </a: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smtClean="0">
                          <a:ln>
                            <a:noFill/>
                          </a:ln>
                          <a:solidFill>
                            <a:srgbClr val="000000"/>
                          </a:solidFill>
                          <a:effectLst/>
                          <a:latin typeface="標楷體" pitchFamily="65" charset="-120"/>
                          <a:ea typeface="標楷體" pitchFamily="65" charset="-120"/>
                        </a:rPr>
                        <a:t>47</a:t>
                      </a:r>
                      <a:endParaRPr kumimoji="0" lang="zh-TW" altLang="en-US" sz="2100" b="0" i="0" u="none" strike="noStrike" cap="none" normalizeH="0" baseline="0" smtClean="0">
                        <a:ln>
                          <a:noFill/>
                        </a:ln>
                        <a:solidFill>
                          <a:srgbClr val="000000"/>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dirty="0" smtClean="0">
                          <a:ln>
                            <a:noFill/>
                          </a:ln>
                          <a:solidFill>
                            <a:srgbClr val="000000"/>
                          </a:solidFill>
                          <a:effectLst/>
                          <a:latin typeface="標楷體" pitchFamily="65" charset="-120"/>
                          <a:ea typeface="標楷體" pitchFamily="65" charset="-120"/>
                        </a:rPr>
                        <a:t>66</a:t>
                      </a:r>
                      <a:endParaRPr kumimoji="0" lang="zh-TW" altLang="en-US" sz="2100" b="0" i="0" u="none" strike="noStrike" cap="none" normalizeH="0" baseline="0" dirty="0" smtClean="0">
                        <a:ln>
                          <a:noFill/>
                        </a:ln>
                        <a:solidFill>
                          <a:srgbClr val="000000"/>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smtClean="0">
                          <a:ln>
                            <a:noFill/>
                          </a:ln>
                          <a:solidFill>
                            <a:srgbClr val="000000"/>
                          </a:solidFill>
                          <a:effectLst/>
                          <a:latin typeface="標楷體" pitchFamily="65" charset="-120"/>
                          <a:ea typeface="標楷體" pitchFamily="65" charset="-120"/>
                        </a:rPr>
                        <a:t>19</a:t>
                      </a:r>
                      <a:endParaRPr kumimoji="0" lang="zh-TW" altLang="en-US" sz="2100" b="0" i="0" u="none" strike="noStrike" cap="none" normalizeH="0" baseline="0" smtClean="0">
                        <a:ln>
                          <a:noFill/>
                        </a:ln>
                        <a:solidFill>
                          <a:srgbClr val="000000"/>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582613">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100" b="0" i="0" u="none" strike="noStrike" cap="none" normalizeH="0" baseline="0" smtClean="0">
                          <a:ln>
                            <a:noFill/>
                          </a:ln>
                          <a:solidFill>
                            <a:srgbClr val="000000"/>
                          </a:solidFill>
                          <a:effectLst/>
                          <a:latin typeface="標楷體" pitchFamily="65" charset="-120"/>
                          <a:ea typeface="標楷體" pitchFamily="65" charset="-120"/>
                        </a:rPr>
                        <a:t>已開發國家</a:t>
                      </a:r>
                      <a:endParaRPr kumimoji="0" lang="en-US" altLang="zh-TW" sz="2100" b="0" i="0" u="none" strike="noStrike" cap="none" normalizeH="0" baseline="0" smtClean="0">
                        <a:ln>
                          <a:noFill/>
                        </a:ln>
                        <a:solidFill>
                          <a:srgbClr val="000000"/>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smtClean="0">
                          <a:ln>
                            <a:noFill/>
                          </a:ln>
                          <a:solidFill>
                            <a:srgbClr val="000000"/>
                          </a:solidFill>
                          <a:effectLst/>
                          <a:latin typeface="標楷體" pitchFamily="65" charset="-120"/>
                          <a:ea typeface="標楷體" pitchFamily="65" charset="-120"/>
                        </a:rPr>
                        <a:t>67</a:t>
                      </a:r>
                      <a:endParaRPr kumimoji="0" lang="zh-TW" altLang="en-US" sz="2100" b="0" i="0" u="none" strike="noStrike" cap="none" normalizeH="0" baseline="0" smtClean="0">
                        <a:ln>
                          <a:noFill/>
                        </a:ln>
                        <a:solidFill>
                          <a:srgbClr val="000000"/>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smtClean="0">
                          <a:ln>
                            <a:noFill/>
                          </a:ln>
                          <a:solidFill>
                            <a:srgbClr val="000000"/>
                          </a:solidFill>
                          <a:effectLst/>
                          <a:latin typeface="標楷體" pitchFamily="65" charset="-120"/>
                          <a:ea typeface="標楷體" pitchFamily="65" charset="-120"/>
                        </a:rPr>
                        <a:t>75</a:t>
                      </a:r>
                      <a:endParaRPr kumimoji="0" lang="zh-TW" altLang="en-US" sz="2100" b="0" i="0" u="none" strike="noStrike" cap="none" normalizeH="0" baseline="0" smtClean="0">
                        <a:ln>
                          <a:noFill/>
                        </a:ln>
                        <a:solidFill>
                          <a:srgbClr val="000000"/>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smtClean="0">
                          <a:ln>
                            <a:noFill/>
                          </a:ln>
                          <a:solidFill>
                            <a:srgbClr val="000000"/>
                          </a:solidFill>
                          <a:effectLst/>
                          <a:latin typeface="標楷體" pitchFamily="65" charset="-120"/>
                          <a:ea typeface="標楷體" pitchFamily="65" charset="-120"/>
                        </a:rPr>
                        <a:t>8</a:t>
                      </a:r>
                      <a:endParaRPr kumimoji="0" lang="zh-TW" altLang="en-US" sz="2100" b="0" i="0" u="none" strike="noStrike" cap="none" normalizeH="0" baseline="0" smtClean="0">
                        <a:ln>
                          <a:noFill/>
                        </a:ln>
                        <a:solidFill>
                          <a:srgbClr val="000000"/>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582613">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100" b="0" i="0" u="none" strike="noStrike" cap="none" normalizeH="0" baseline="0" smtClean="0">
                          <a:ln>
                            <a:noFill/>
                          </a:ln>
                          <a:solidFill>
                            <a:srgbClr val="000000"/>
                          </a:solidFill>
                          <a:effectLst/>
                          <a:latin typeface="標楷體" pitchFamily="65" charset="-120"/>
                          <a:ea typeface="標楷體" pitchFamily="65" charset="-120"/>
                        </a:rPr>
                        <a:t>開發中國家</a:t>
                      </a: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smtClean="0">
                          <a:ln>
                            <a:noFill/>
                          </a:ln>
                          <a:solidFill>
                            <a:srgbClr val="000000"/>
                          </a:solidFill>
                          <a:effectLst/>
                          <a:latin typeface="標楷體" pitchFamily="65" charset="-120"/>
                          <a:ea typeface="標楷體" pitchFamily="65" charset="-120"/>
                        </a:rPr>
                        <a:t>41</a:t>
                      </a:r>
                      <a:endParaRPr kumimoji="0" lang="zh-TW" altLang="en-US" sz="2100" b="0" i="0" u="none" strike="noStrike" cap="none" normalizeH="0" baseline="0" smtClean="0">
                        <a:ln>
                          <a:noFill/>
                        </a:ln>
                        <a:solidFill>
                          <a:srgbClr val="000000"/>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smtClean="0">
                          <a:ln>
                            <a:noFill/>
                          </a:ln>
                          <a:solidFill>
                            <a:srgbClr val="000000"/>
                          </a:solidFill>
                          <a:effectLst/>
                          <a:latin typeface="標楷體" pitchFamily="65" charset="-120"/>
                          <a:ea typeface="標楷體" pitchFamily="65" charset="-120"/>
                        </a:rPr>
                        <a:t>64</a:t>
                      </a:r>
                      <a:endParaRPr kumimoji="0" lang="zh-TW" altLang="en-US" sz="2100" b="0" i="0" u="none" strike="noStrike" cap="none" normalizeH="0" baseline="0" smtClean="0">
                        <a:ln>
                          <a:noFill/>
                        </a:ln>
                        <a:solidFill>
                          <a:srgbClr val="000000"/>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smtClean="0">
                          <a:ln>
                            <a:noFill/>
                          </a:ln>
                          <a:solidFill>
                            <a:srgbClr val="000000"/>
                          </a:solidFill>
                          <a:effectLst/>
                          <a:latin typeface="標楷體" pitchFamily="65" charset="-120"/>
                          <a:ea typeface="標楷體" pitchFamily="65" charset="-120"/>
                        </a:rPr>
                        <a:t>23</a:t>
                      </a:r>
                      <a:endParaRPr kumimoji="0" lang="zh-TW" altLang="en-US" sz="2100" b="0" i="0" u="none" strike="noStrike" cap="none" normalizeH="0" baseline="0" smtClean="0">
                        <a:ln>
                          <a:noFill/>
                        </a:ln>
                        <a:solidFill>
                          <a:srgbClr val="000000"/>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582613">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100" b="0" i="0" u="none" strike="noStrike" cap="none" normalizeH="0" baseline="0" smtClean="0">
                          <a:ln>
                            <a:noFill/>
                          </a:ln>
                          <a:solidFill>
                            <a:srgbClr val="000000"/>
                          </a:solidFill>
                          <a:effectLst/>
                          <a:latin typeface="標楷體" pitchFamily="65" charset="-120"/>
                          <a:ea typeface="標楷體" pitchFamily="65" charset="-120"/>
                        </a:rPr>
                        <a:t>中華民國</a:t>
                      </a: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dirty="0" smtClean="0">
                          <a:ln>
                            <a:noFill/>
                          </a:ln>
                          <a:solidFill>
                            <a:srgbClr val="FF0000"/>
                          </a:solidFill>
                          <a:effectLst/>
                          <a:latin typeface="標楷體" pitchFamily="65" charset="-120"/>
                          <a:ea typeface="標楷體" pitchFamily="65" charset="-120"/>
                        </a:rPr>
                        <a:t>54</a:t>
                      </a:r>
                      <a:endParaRPr kumimoji="0" lang="zh-TW" altLang="en-US" sz="2100" b="0" i="0" u="none" strike="noStrike" cap="none" normalizeH="0" baseline="0" dirty="0" smtClean="0">
                        <a:ln>
                          <a:noFill/>
                        </a:ln>
                        <a:solidFill>
                          <a:srgbClr val="FF0000"/>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dirty="0" smtClean="0">
                          <a:ln>
                            <a:noFill/>
                          </a:ln>
                          <a:solidFill>
                            <a:srgbClr val="FF0000"/>
                          </a:solidFill>
                          <a:effectLst/>
                          <a:latin typeface="標楷體" pitchFamily="65" charset="-120"/>
                          <a:ea typeface="標楷體" pitchFamily="65" charset="-120"/>
                        </a:rPr>
                        <a:t>75</a:t>
                      </a:r>
                      <a:endParaRPr kumimoji="0" lang="zh-TW" altLang="en-US" sz="2100" b="0" i="0" u="none" strike="noStrike" cap="none" normalizeH="0" baseline="0" dirty="0" smtClean="0">
                        <a:ln>
                          <a:noFill/>
                        </a:ln>
                        <a:solidFill>
                          <a:srgbClr val="FF0000"/>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dirty="0" smtClean="0">
                          <a:ln>
                            <a:noFill/>
                          </a:ln>
                          <a:solidFill>
                            <a:srgbClr val="FF0000"/>
                          </a:solidFill>
                          <a:effectLst/>
                          <a:latin typeface="標楷體" pitchFamily="65" charset="-120"/>
                          <a:ea typeface="標楷體" pitchFamily="65" charset="-120"/>
                        </a:rPr>
                        <a:t>21</a:t>
                      </a:r>
                      <a:endParaRPr kumimoji="0" lang="zh-TW" altLang="en-US" sz="2100" b="0" i="0" u="none" strike="noStrike" cap="none" normalizeH="0" baseline="0" dirty="0" smtClean="0">
                        <a:ln>
                          <a:noFill/>
                        </a:ln>
                        <a:solidFill>
                          <a:srgbClr val="FF0000"/>
                        </a:solidFill>
                        <a:effectLst/>
                        <a:latin typeface="標楷體" pitchFamily="65" charset="-120"/>
                        <a:ea typeface="標楷體" pitchFamily="65" charset="-120"/>
                      </a:endParaRPr>
                    </a:p>
                  </a:txBody>
                  <a:tcPr marL="91429" marR="91429" marT="48934" marB="48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idx="4294967295"/>
          </p:nvPr>
        </p:nvSpPr>
        <p:spPr>
          <a:xfrm>
            <a:off x="395288" y="260350"/>
            <a:ext cx="8243887" cy="1314450"/>
          </a:xfrm>
        </p:spPr>
        <p:txBody>
          <a:bodyPr anchor="ctr"/>
          <a:lstStyle/>
          <a:p>
            <a:pPr eaLnBrk="1" hangingPunct="1">
              <a:defRPr/>
            </a:pPr>
            <a:r>
              <a:rPr lang="zh-TW" altLang="en-US" sz="4200" dirty="0" smtClean="0">
                <a:latin typeface="標楷體" pitchFamily="65" charset="-120"/>
                <a:ea typeface="標楷體" pitchFamily="65" charset="-120"/>
              </a:rPr>
              <a:t>依靠率（</a:t>
            </a:r>
            <a:r>
              <a:rPr lang="en-US" altLang="zh-TW" sz="4200" dirty="0" smtClean="0">
                <a:latin typeface="標楷體" pitchFamily="65" charset="-120"/>
                <a:ea typeface="標楷體" pitchFamily="65" charset="-120"/>
              </a:rPr>
              <a:t>65</a:t>
            </a:r>
            <a:r>
              <a:rPr lang="zh-TW" altLang="en-US" sz="4200" dirty="0" smtClean="0">
                <a:latin typeface="標楷體" pitchFamily="65" charset="-120"/>
                <a:ea typeface="標楷體" pitchFamily="65" charset="-120"/>
              </a:rPr>
              <a:t>歲以上／勞動力人口）</a:t>
            </a:r>
          </a:p>
        </p:txBody>
      </p:sp>
      <p:graphicFrame>
        <p:nvGraphicFramePr>
          <p:cNvPr id="8274" name="Group 82"/>
          <p:cNvGraphicFramePr>
            <a:graphicFrameLocks noGrp="1"/>
          </p:cNvGraphicFramePr>
          <p:nvPr>
            <p:ph idx="4294967295"/>
          </p:nvPr>
        </p:nvGraphicFramePr>
        <p:xfrm>
          <a:off x="541338" y="1839913"/>
          <a:ext cx="7991475" cy="3976688"/>
        </p:xfrm>
        <a:graphic>
          <a:graphicData uri="http://schemas.openxmlformats.org/drawingml/2006/table">
            <a:tbl>
              <a:tblPr/>
              <a:tblGrid>
                <a:gridCol w="2709862"/>
                <a:gridCol w="1054100"/>
                <a:gridCol w="1060450"/>
                <a:gridCol w="1054100"/>
                <a:gridCol w="1058863"/>
                <a:gridCol w="1054100"/>
              </a:tblGrid>
              <a:tr h="457200">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dirty="0" smtClean="0">
                        <a:ln>
                          <a:noFill/>
                        </a:ln>
                        <a:solidFill>
                          <a:srgbClr val="FFFFFF"/>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Verdana" pitchFamily="34" charset="0"/>
                          <a:ea typeface="新細明體" pitchFamily="18" charset="-120"/>
                        </a:rPr>
                        <a:t>1960</a:t>
                      </a:r>
                      <a:endParaRPr kumimoji="0" lang="zh-TW" altLang="en-US" sz="2400" b="1" i="0" u="none" strike="noStrike" cap="none" normalizeH="0" baseline="0" smtClean="0">
                        <a:ln>
                          <a:noFill/>
                        </a:ln>
                        <a:solidFill>
                          <a:schemeClr val="tx1"/>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Verdana" pitchFamily="34" charset="0"/>
                          <a:ea typeface="新細明體" pitchFamily="18" charset="-120"/>
                        </a:rPr>
                        <a:t>2000</a:t>
                      </a:r>
                      <a:endParaRPr kumimoji="0" lang="zh-TW" altLang="en-US" sz="2400" b="1" i="0" u="none" strike="noStrike" cap="none" normalizeH="0" baseline="0" smtClean="0">
                        <a:ln>
                          <a:noFill/>
                        </a:ln>
                        <a:solidFill>
                          <a:schemeClr val="tx1"/>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Verdana" pitchFamily="34" charset="0"/>
                          <a:ea typeface="新細明體" pitchFamily="18" charset="-120"/>
                        </a:rPr>
                        <a:t>2010</a:t>
                      </a:r>
                      <a:endParaRPr kumimoji="0" lang="zh-TW" altLang="en-US" sz="2400" b="1" i="0" u="none" strike="noStrike" cap="none" normalizeH="0" baseline="0" dirty="0" smtClean="0">
                        <a:ln>
                          <a:noFill/>
                        </a:ln>
                        <a:solidFill>
                          <a:schemeClr val="tx1"/>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Verdana" pitchFamily="34" charset="0"/>
                          <a:ea typeface="新細明體" pitchFamily="18" charset="-120"/>
                        </a:rPr>
                        <a:t>2020</a:t>
                      </a:r>
                      <a:endParaRPr kumimoji="0" lang="zh-TW" altLang="en-US" sz="2400" b="1" i="0" u="none" strike="noStrike" cap="none" normalizeH="0" baseline="0" smtClean="0">
                        <a:ln>
                          <a:noFill/>
                        </a:ln>
                        <a:solidFill>
                          <a:schemeClr val="tx1"/>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Verdana" pitchFamily="34" charset="0"/>
                          <a:ea typeface="新細明體" pitchFamily="18" charset="-120"/>
                        </a:rPr>
                        <a:t>2030</a:t>
                      </a:r>
                      <a:endParaRPr kumimoji="0" lang="zh-TW" altLang="en-US" sz="2400" b="1" i="0" u="none" strike="noStrike" cap="none" normalizeH="0" baseline="0" smtClean="0">
                        <a:ln>
                          <a:noFill/>
                        </a:ln>
                        <a:solidFill>
                          <a:schemeClr val="tx1"/>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7200">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United States</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15.4</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19.0</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20.4</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27.6</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36.8</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457200">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Japan</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9.5</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24.3</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Verdana" pitchFamily="34" charset="0"/>
                          <a:ea typeface="新細明體" pitchFamily="18" charset="-120"/>
                        </a:rPr>
                        <a:t>33.0</a:t>
                      </a:r>
                      <a:endParaRPr kumimoji="0" lang="zh-TW" altLang="en-US" sz="2400" b="0" i="0" u="none" strike="noStrike" cap="none" normalizeH="0" baseline="0" dirty="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43.0</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44.5</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457200">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Germany</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16.0</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23.8</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30.3</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35.4</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49.2</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457200">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Italy</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13.3</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26.5</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31.2</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37.5</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48.3</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776288">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United Kingdom</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17.9</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Verdana" pitchFamily="34" charset="0"/>
                          <a:ea typeface="新細明體" pitchFamily="18" charset="-120"/>
                        </a:rPr>
                        <a:t>24.4</a:t>
                      </a:r>
                      <a:endParaRPr kumimoji="0" lang="zh-TW" altLang="en-US" sz="2400" b="0" i="0" u="none" strike="noStrike" cap="none" normalizeH="0" baseline="0" dirty="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25.8</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31.2</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38.7</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457200">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Total OECD</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14.9</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20.9</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23.5</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29.8</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37.7</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457200">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Verdana" pitchFamily="34" charset="0"/>
                          <a:ea typeface="新細明體" pitchFamily="18" charset="-120"/>
                        </a:rPr>
                        <a:t>Taiwan</a:t>
                      </a: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FF3300"/>
                          </a:solidFill>
                          <a:effectLst/>
                          <a:latin typeface="Verdana" pitchFamily="34" charset="0"/>
                          <a:ea typeface="新細明體" pitchFamily="18" charset="-120"/>
                        </a:rPr>
                        <a:t>18.8</a:t>
                      </a:r>
                      <a:endParaRPr kumimoji="0" lang="zh-TW" altLang="en-US" sz="2400" b="0" i="0" u="none" strike="noStrike" cap="none" normalizeH="0" baseline="0" smtClean="0">
                        <a:ln>
                          <a:noFill/>
                        </a:ln>
                        <a:solidFill>
                          <a:srgbClr val="FF33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rgbClr val="000000"/>
                        </a:solidFill>
                        <a:effectLst/>
                        <a:latin typeface="Verdana"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39750" y="169863"/>
            <a:ext cx="7959725" cy="1314450"/>
          </a:xfrm>
        </p:spPr>
        <p:txBody>
          <a:bodyPr anchor="ctr"/>
          <a:lstStyle/>
          <a:p>
            <a:pPr eaLnBrk="1" hangingPunct="1">
              <a:defRPr/>
            </a:pPr>
            <a:r>
              <a:rPr lang="zh-TW" altLang="en-US" sz="4600" smtClean="0">
                <a:ea typeface="標楷體" pitchFamily="65" charset="-120"/>
              </a:rPr>
              <a:t>公教退休制度沿革</a:t>
            </a:r>
          </a:p>
        </p:txBody>
      </p:sp>
      <p:sp>
        <p:nvSpPr>
          <p:cNvPr id="53251" name="Rectangle 3"/>
          <p:cNvSpPr>
            <a:spLocks noGrp="1" noChangeArrowheads="1"/>
          </p:cNvSpPr>
          <p:nvPr>
            <p:ph type="body" idx="4294967295"/>
          </p:nvPr>
        </p:nvSpPr>
        <p:spPr>
          <a:xfrm>
            <a:off x="374650" y="1600200"/>
            <a:ext cx="8229600" cy="4456113"/>
          </a:xfrm>
        </p:spPr>
        <p:txBody>
          <a:bodyPr/>
          <a:lstStyle/>
          <a:p>
            <a:pPr eaLnBrk="1" hangingPunct="1"/>
            <a:r>
              <a:rPr lang="zh-TW" altLang="en-US" sz="4000" b="1" smtClean="0">
                <a:latin typeface="標楷體" pitchFamily="65" charset="-120"/>
                <a:ea typeface="標楷體" pitchFamily="65" charset="-120"/>
              </a:rPr>
              <a:t>當平均壽命愈來愈長</a:t>
            </a:r>
            <a:endParaRPr lang="en-US" altLang="zh-TW" sz="4000" b="1" smtClean="0">
              <a:latin typeface="標楷體" pitchFamily="65" charset="-120"/>
              <a:ea typeface="標楷體" pitchFamily="65" charset="-120"/>
            </a:endParaRPr>
          </a:p>
          <a:p>
            <a:pPr eaLnBrk="1" hangingPunct="1"/>
            <a:r>
              <a:rPr lang="zh-TW" altLang="en-US" sz="4000" b="1" smtClean="0">
                <a:latin typeface="標楷體" pitchFamily="65" charset="-120"/>
                <a:ea typeface="標楷體" pitchFamily="65" charset="-120"/>
              </a:rPr>
              <a:t>當依靠率愈來愈高</a:t>
            </a:r>
            <a:endParaRPr lang="en-US" altLang="zh-TW" sz="4000" b="1" smtClean="0">
              <a:latin typeface="標楷體" pitchFamily="65" charset="-120"/>
              <a:ea typeface="標楷體" pitchFamily="65" charset="-120"/>
            </a:endParaRPr>
          </a:p>
          <a:p>
            <a:pPr algn="ctr" eaLnBrk="1" hangingPunct="1">
              <a:buFontTx/>
              <a:buNone/>
            </a:pPr>
            <a:r>
              <a:rPr lang="zh-TW" altLang="en-US" sz="5400" b="1" smtClean="0">
                <a:solidFill>
                  <a:srgbClr val="FF0000"/>
                </a:solidFill>
                <a:latin typeface="標楷體" pitchFamily="65" charset="-120"/>
                <a:ea typeface="標楷體" pitchFamily="65" charset="-120"/>
              </a:rPr>
              <a:t>恩給制→提撥制</a:t>
            </a:r>
          </a:p>
          <a:p>
            <a:pPr algn="ctr" eaLnBrk="1" hangingPunct="1">
              <a:buFontTx/>
              <a:buNone/>
            </a:pPr>
            <a:r>
              <a:rPr lang="zh-TW" altLang="en-US" smtClean="0">
                <a:ea typeface="標楷體" pitchFamily="65" charset="-120"/>
              </a:rPr>
              <a:t>（第一次改革）</a:t>
            </a:r>
          </a:p>
          <a:p>
            <a:pPr eaLnBrk="1" hangingPunct="1">
              <a:buFontTx/>
              <a:buNone/>
            </a:pPr>
            <a:endParaRPr lang="zh-TW"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755650" y="188913"/>
            <a:ext cx="7756525" cy="1041400"/>
          </a:xfrm>
        </p:spPr>
        <p:txBody>
          <a:bodyPr anchor="ctr"/>
          <a:lstStyle/>
          <a:p>
            <a:pPr eaLnBrk="1" hangingPunct="1">
              <a:defRPr/>
            </a:pPr>
            <a:r>
              <a:rPr lang="zh-TW" altLang="en-US" sz="4600" dirty="0" smtClean="0">
                <a:latin typeface="Times New Roman" pitchFamily="18" charset="0"/>
                <a:ea typeface="標楷體" pitchFamily="65" charset="-120"/>
              </a:rPr>
              <a:t>提撥  </a:t>
            </a:r>
            <a:r>
              <a:rPr lang="en-US" altLang="zh-TW" sz="4600" dirty="0" smtClean="0">
                <a:latin typeface="Times New Roman" pitchFamily="18" charset="0"/>
                <a:ea typeface="標楷體" pitchFamily="65" charset="-120"/>
              </a:rPr>
              <a:t>DC</a:t>
            </a:r>
            <a:r>
              <a:rPr lang="zh-TW" altLang="en-US" sz="4600" dirty="0" smtClean="0">
                <a:latin typeface="標楷體" pitchFamily="65" charset="-120"/>
                <a:ea typeface="標楷體" pitchFamily="65" charset="-120"/>
              </a:rPr>
              <a:t>制 </a:t>
            </a:r>
            <a:r>
              <a:rPr lang="en-US" altLang="zh-TW" sz="4600" dirty="0" smtClean="0">
                <a:latin typeface="Times New Roman" pitchFamily="18" charset="0"/>
                <a:ea typeface="標楷體" pitchFamily="65" charset="-120"/>
              </a:rPr>
              <a:t>vs DB</a:t>
            </a:r>
            <a:r>
              <a:rPr lang="zh-TW" altLang="en-US" sz="4600" dirty="0" smtClean="0">
                <a:latin typeface="標楷體" pitchFamily="65" charset="-120"/>
                <a:ea typeface="標楷體" pitchFamily="65" charset="-120"/>
              </a:rPr>
              <a:t>制</a:t>
            </a:r>
          </a:p>
        </p:txBody>
      </p:sp>
      <p:graphicFrame>
        <p:nvGraphicFramePr>
          <p:cNvPr id="24592" name="Group 16"/>
          <p:cNvGraphicFramePr>
            <a:graphicFrameLocks noGrp="1"/>
          </p:cNvGraphicFramePr>
          <p:nvPr/>
        </p:nvGraphicFramePr>
        <p:xfrm>
          <a:off x="395288" y="1412875"/>
          <a:ext cx="8280400" cy="4730835"/>
        </p:xfrm>
        <a:graphic>
          <a:graphicData uri="http://schemas.openxmlformats.org/drawingml/2006/table">
            <a:tbl>
              <a:tblPr/>
              <a:tblGrid>
                <a:gridCol w="4140200"/>
                <a:gridCol w="4140200"/>
              </a:tblGrid>
              <a:tr h="936153">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確定提撥制 </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 </a:t>
                      </a: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DC</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 </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制 </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a:t>
                      </a:r>
                      <a:r>
                        <a:rPr kumimoji="1" lang="en-US" altLang="zh-TW" sz="2400" b="0" i="0" u="none" strike="noStrike" cap="none" normalizeH="0" baseline="0" smtClean="0">
                          <a:ln>
                            <a:noFill/>
                          </a:ln>
                          <a:solidFill>
                            <a:schemeClr val="tx1"/>
                          </a:solidFill>
                          <a:effectLst/>
                          <a:latin typeface="Times New Roman" pitchFamily="18" charset="0"/>
                          <a:ea typeface="標楷體" pitchFamily="65" charset="-120"/>
                        </a:rPr>
                        <a:t>Defined Contribution Plan</a:t>
                      </a: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400" b="0" i="0" u="none" strike="noStrike" cap="none" normalizeH="0" baseline="0" smtClean="0">
                          <a:ln>
                            <a:noFill/>
                          </a:ln>
                          <a:solidFill>
                            <a:schemeClr val="tx1"/>
                          </a:solidFill>
                          <a:effectLst/>
                          <a:latin typeface="標楷體" pitchFamily="65" charset="-120"/>
                          <a:ea typeface="標楷體" pitchFamily="65" charset="-120"/>
                        </a:rPr>
                        <a:t> </a:t>
                      </a:r>
                    </a:p>
                  </a:txBody>
                  <a:tcPr marL="91434" marR="91434"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1" lang="zh-TW" altLang="en-US" sz="2400" b="1" i="0" u="none" strike="noStrike" cap="none" normalizeH="0" baseline="0" smtClean="0">
                          <a:ln>
                            <a:noFill/>
                          </a:ln>
                          <a:solidFill>
                            <a:srgbClr val="FF0000"/>
                          </a:solidFill>
                          <a:effectLst/>
                          <a:latin typeface="標楷體" pitchFamily="65" charset="-120"/>
                          <a:ea typeface="標楷體" pitchFamily="65" charset="-120"/>
                        </a:rPr>
                        <a:t>確定給付制 </a:t>
                      </a:r>
                      <a:r>
                        <a:rPr kumimoji="1" lang="en-US" altLang="zh-TW" sz="2400" b="1" i="0" u="none" strike="noStrike" cap="none" normalizeH="0" baseline="0" smtClean="0">
                          <a:ln>
                            <a:noFill/>
                          </a:ln>
                          <a:solidFill>
                            <a:srgbClr val="FF0000"/>
                          </a:solidFill>
                          <a:effectLst/>
                          <a:latin typeface="標楷體" pitchFamily="65" charset="-120"/>
                          <a:ea typeface="標楷體" pitchFamily="65" charset="-120"/>
                        </a:rPr>
                        <a:t>( </a:t>
                      </a:r>
                      <a:r>
                        <a:rPr kumimoji="1" lang="en-US" altLang="zh-TW" sz="2400" b="1" i="0" u="none" strike="noStrike" cap="none" normalizeH="0" baseline="0" smtClean="0">
                          <a:ln>
                            <a:noFill/>
                          </a:ln>
                          <a:solidFill>
                            <a:srgbClr val="FF0000"/>
                          </a:solidFill>
                          <a:effectLst/>
                          <a:latin typeface="Times New Roman" pitchFamily="18" charset="0"/>
                          <a:ea typeface="標楷體" pitchFamily="65" charset="-120"/>
                        </a:rPr>
                        <a:t>DB</a:t>
                      </a:r>
                      <a:r>
                        <a:rPr kumimoji="1" lang="en-US" altLang="zh-TW" sz="2400" b="1" i="0" u="none" strike="noStrike" cap="none" normalizeH="0" baseline="0" smtClean="0">
                          <a:ln>
                            <a:noFill/>
                          </a:ln>
                          <a:solidFill>
                            <a:srgbClr val="FF0000"/>
                          </a:solidFill>
                          <a:effectLst/>
                          <a:latin typeface="標楷體" pitchFamily="65" charset="-120"/>
                          <a:ea typeface="標楷體" pitchFamily="65" charset="-120"/>
                        </a:rPr>
                        <a:t> </a:t>
                      </a:r>
                      <a:r>
                        <a:rPr kumimoji="1" lang="zh-TW" altLang="en-US" sz="2400" b="1" i="0" u="none" strike="noStrike" cap="none" normalizeH="0" baseline="0" smtClean="0">
                          <a:ln>
                            <a:noFill/>
                          </a:ln>
                          <a:solidFill>
                            <a:srgbClr val="FF0000"/>
                          </a:solidFill>
                          <a:effectLst/>
                          <a:latin typeface="標楷體" pitchFamily="65" charset="-120"/>
                          <a:ea typeface="標楷體" pitchFamily="65" charset="-120"/>
                        </a:rPr>
                        <a:t>制 </a:t>
                      </a:r>
                      <a:r>
                        <a:rPr kumimoji="1" lang="en-US" altLang="zh-TW" sz="2400" b="1" i="0" u="none" strike="noStrike" cap="none" normalizeH="0" baseline="0" smtClean="0">
                          <a:ln>
                            <a:noFill/>
                          </a:ln>
                          <a:solidFill>
                            <a:srgbClr val="FF0000"/>
                          </a:solidFill>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1" lang="zh-TW" altLang="en-US" sz="2400" b="0" i="0" u="none" strike="noStrike" cap="none" normalizeH="0" baseline="0" smtClean="0">
                          <a:ln>
                            <a:noFill/>
                          </a:ln>
                          <a:solidFill>
                            <a:srgbClr val="FF0000"/>
                          </a:solidFill>
                          <a:effectLst/>
                          <a:latin typeface="Times New Roman" pitchFamily="18" charset="0"/>
                          <a:ea typeface="標楷體" pitchFamily="65" charset="-120"/>
                        </a:rPr>
                        <a:t>（</a:t>
                      </a:r>
                      <a:r>
                        <a:rPr kumimoji="1" lang="en-US" altLang="zh-TW" sz="2400" b="0" i="0" u="none" strike="noStrike" cap="none" normalizeH="0" baseline="0" smtClean="0">
                          <a:ln>
                            <a:noFill/>
                          </a:ln>
                          <a:solidFill>
                            <a:srgbClr val="FF0000"/>
                          </a:solidFill>
                          <a:effectLst/>
                          <a:latin typeface="Times New Roman" pitchFamily="18" charset="0"/>
                          <a:ea typeface="標楷體" pitchFamily="65" charset="-120"/>
                        </a:rPr>
                        <a:t>Defined Benefit Plan</a:t>
                      </a:r>
                      <a:r>
                        <a:rPr kumimoji="1" lang="zh-TW" altLang="en-US" sz="2400" b="0" i="0" u="none" strike="noStrike" cap="none" normalizeH="0" baseline="0" smtClean="0">
                          <a:ln>
                            <a:noFill/>
                          </a:ln>
                          <a:solidFill>
                            <a:srgbClr val="FF0000"/>
                          </a:solidFill>
                          <a:effectLst/>
                          <a:latin typeface="Times New Roman" pitchFamily="18" charset="0"/>
                          <a:ea typeface="標楷體" pitchFamily="65" charset="-120"/>
                        </a:rPr>
                        <a:t>）</a:t>
                      </a:r>
                      <a:r>
                        <a:rPr kumimoji="1" lang="zh-TW" altLang="en-US" sz="2400" b="0" i="0" u="none" strike="noStrike" cap="none" normalizeH="0" baseline="0" smtClean="0">
                          <a:ln>
                            <a:noFill/>
                          </a:ln>
                          <a:solidFill>
                            <a:srgbClr val="FF0000"/>
                          </a:solidFill>
                          <a:effectLst/>
                          <a:latin typeface="標楷體" pitchFamily="65" charset="-120"/>
                          <a:ea typeface="標楷體" pitchFamily="65" charset="-120"/>
                        </a:rPr>
                        <a:t> </a:t>
                      </a:r>
                    </a:p>
                  </a:txBody>
                  <a:tcPr marL="91434" marR="91434"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597">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1" lang="zh-TW" altLang="en-US" sz="1900" b="0" i="0" u="none" strike="noStrike" cap="none" normalizeH="0" baseline="0" smtClean="0">
                          <a:ln>
                            <a:noFill/>
                          </a:ln>
                          <a:solidFill>
                            <a:schemeClr val="tx1"/>
                          </a:solidFill>
                          <a:effectLst/>
                          <a:latin typeface="標楷體" pitchFamily="65" charset="-120"/>
                          <a:ea typeface="標楷體" pitchFamily="65" charset="-120"/>
                        </a:rPr>
                        <a:t>確定提撥制係指雇主或員工依退休辦法每年（月）提撥一定數額之退休基金，交付信託人保管運用，於員工退休時將員工與雇主共同提撥之資金和運用孳息給付給退休之員工。</a:t>
                      </a:r>
                      <a:r>
                        <a:rPr kumimoji="1" lang="zh-TW" altLang="en-US" sz="1900" b="0" i="0" u="sng" strike="noStrike" cap="none" normalizeH="0" baseline="0" smtClean="0">
                          <a:ln>
                            <a:noFill/>
                          </a:ln>
                          <a:solidFill>
                            <a:srgbClr val="FF3300"/>
                          </a:solidFill>
                          <a:effectLst/>
                          <a:latin typeface="標楷體" pitchFamily="65" charset="-120"/>
                          <a:ea typeface="標楷體" pitchFamily="65" charset="-120"/>
                        </a:rPr>
                        <a:t>此種辦法，員工所能領取之退休金決定於提撥之多寡及退休基金孳息之大小，雇主無法保證退休金給付之數額</a:t>
                      </a:r>
                      <a:r>
                        <a:rPr kumimoji="1" lang="zh-TW" altLang="en-US" sz="1900" b="0" i="0" u="none" strike="noStrike" cap="none" normalizeH="0" baseline="0" smtClean="0">
                          <a:ln>
                            <a:noFill/>
                          </a:ln>
                          <a:solidFill>
                            <a:srgbClr val="FF3300"/>
                          </a:solidFill>
                          <a:effectLst/>
                          <a:latin typeface="標楷體" pitchFamily="65" charset="-120"/>
                          <a:ea typeface="標楷體" pitchFamily="65" charset="-120"/>
                        </a:rPr>
                        <a:t>。</a:t>
                      </a:r>
                      <a:r>
                        <a:rPr kumimoji="1" lang="zh-TW" altLang="en-US" sz="1900" b="0" i="0" u="none" strike="noStrike" cap="none" normalizeH="0" baseline="0" smtClean="0">
                          <a:ln>
                            <a:noFill/>
                          </a:ln>
                          <a:solidFill>
                            <a:schemeClr val="tx1"/>
                          </a:solidFill>
                          <a:effectLst/>
                          <a:latin typeface="標楷體" pitchFamily="65" charset="-120"/>
                          <a:ea typeface="標楷體" pitchFamily="65" charset="-120"/>
                        </a:rPr>
                        <a:t>就雇主而言，此制無須複雜之精算技術，可節省管理費用，但</a:t>
                      </a:r>
                      <a:r>
                        <a:rPr kumimoji="1" lang="zh-TW" altLang="en-US" sz="2400" b="0" i="0" u="none" strike="noStrike" cap="none" normalizeH="0" baseline="0" smtClean="0">
                          <a:ln>
                            <a:noFill/>
                          </a:ln>
                          <a:solidFill>
                            <a:srgbClr val="008000"/>
                          </a:solidFill>
                          <a:effectLst/>
                          <a:latin typeface="標楷體" pitchFamily="65" charset="-120"/>
                          <a:ea typeface="標楷體" pitchFamily="65" charset="-120"/>
                        </a:rPr>
                        <a:t>員工卻須承擔通貨膨脹致使實質退休所得下降之風險</a:t>
                      </a:r>
                      <a:r>
                        <a:rPr kumimoji="1" lang="zh-TW" altLang="en-US" sz="1900" b="0" i="0" u="none" strike="noStrike" cap="none" normalizeH="0" baseline="0" smtClean="0">
                          <a:ln>
                            <a:noFill/>
                          </a:ln>
                          <a:solidFill>
                            <a:srgbClr val="FF3300"/>
                          </a:solidFill>
                          <a:effectLst/>
                          <a:latin typeface="標楷體" pitchFamily="65" charset="-120"/>
                          <a:ea typeface="標楷體" pitchFamily="65" charset="-120"/>
                        </a:rPr>
                        <a:t>。 </a:t>
                      </a:r>
                    </a:p>
                  </a:txBody>
                  <a:tcPr marL="91434" marR="91434"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1" lang="zh-TW" altLang="en-US" sz="1900" b="0" i="0" u="none" strike="noStrike" cap="none" normalizeH="0" baseline="0" smtClean="0">
                          <a:ln>
                            <a:noFill/>
                          </a:ln>
                          <a:solidFill>
                            <a:srgbClr val="FF0000"/>
                          </a:solidFill>
                          <a:effectLst/>
                          <a:latin typeface="標楷體" pitchFamily="65" charset="-120"/>
                          <a:ea typeface="標楷體" pitchFamily="65" charset="-120"/>
                        </a:rPr>
                        <a:t>確定給付制係指雇主承諾員工於退休時，按約定退休辦法支付定額之退休金或分期支付一定數額之退休俸，至於</a:t>
                      </a:r>
                      <a:r>
                        <a:rPr kumimoji="1" lang="zh-TW" altLang="en-US" sz="1900" b="0" i="0" u="sng" strike="noStrike" cap="none" normalizeH="0" baseline="0" smtClean="0">
                          <a:ln>
                            <a:noFill/>
                          </a:ln>
                          <a:solidFill>
                            <a:srgbClr val="FF0000"/>
                          </a:solidFill>
                          <a:effectLst/>
                          <a:latin typeface="標楷體" pitchFamily="65" charset="-120"/>
                          <a:ea typeface="標楷體" pitchFamily="65" charset="-120"/>
                        </a:rPr>
                        <a:t>雇主與員工提撥之基金與退休給付之金額並無必然之關係，退休金數額之決定與薪資水準及服務年資有關</a:t>
                      </a:r>
                      <a:r>
                        <a:rPr kumimoji="1" lang="zh-TW" altLang="en-US" sz="1900" b="0" i="0" u="none" strike="noStrike" cap="none" normalizeH="0" baseline="0" smtClean="0">
                          <a:ln>
                            <a:noFill/>
                          </a:ln>
                          <a:solidFill>
                            <a:srgbClr val="FF0000"/>
                          </a:solidFill>
                          <a:effectLst/>
                          <a:latin typeface="標楷體" pitchFamily="65" charset="-120"/>
                          <a:ea typeface="標楷體" pitchFamily="65" charset="-120"/>
                        </a:rPr>
                        <a:t>，此種辦法對雇主而言，性質屬於長期給付承諾，且</a:t>
                      </a:r>
                      <a:r>
                        <a:rPr kumimoji="1" lang="zh-TW" altLang="en-US" sz="2400" b="0" i="0" u="none" strike="noStrike" cap="none" normalizeH="0" baseline="0" smtClean="0">
                          <a:ln>
                            <a:noFill/>
                          </a:ln>
                          <a:solidFill>
                            <a:srgbClr val="008000"/>
                          </a:solidFill>
                          <a:effectLst/>
                          <a:latin typeface="標楷體" pitchFamily="65" charset="-120"/>
                          <a:ea typeface="標楷體" pitchFamily="65" charset="-120"/>
                        </a:rPr>
                        <a:t>退休金之精算成本為估計值，較不確定，因此雇主易遭實質的財務風險</a:t>
                      </a:r>
                      <a:r>
                        <a:rPr kumimoji="1" lang="zh-TW" altLang="en-US" sz="2400" b="0" i="0" u="none" strike="noStrike" cap="none" normalizeH="0" baseline="0" smtClean="0">
                          <a:ln>
                            <a:noFill/>
                          </a:ln>
                          <a:solidFill>
                            <a:srgbClr val="00B050"/>
                          </a:solidFill>
                          <a:effectLst/>
                          <a:latin typeface="標楷體" pitchFamily="65" charset="-120"/>
                          <a:ea typeface="標楷體" pitchFamily="65" charset="-120"/>
                        </a:rPr>
                        <a:t>。 </a:t>
                      </a:r>
                      <a:endParaRPr kumimoji="1" lang="zh-TW" altLang="en-US" sz="1900" b="0" i="0" u="none" strike="noStrike" cap="none" normalizeH="0" baseline="0" smtClean="0">
                        <a:ln>
                          <a:noFill/>
                        </a:ln>
                        <a:solidFill>
                          <a:srgbClr val="00B050"/>
                        </a:solidFill>
                        <a:effectLst/>
                        <a:latin typeface="標楷體" pitchFamily="65" charset="-120"/>
                        <a:ea typeface="標楷體" pitchFamily="65" charset="-120"/>
                      </a:endParaRPr>
                    </a:p>
                  </a:txBody>
                  <a:tcPr marL="91434" marR="91434"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39750" y="169863"/>
            <a:ext cx="8113713" cy="1314450"/>
          </a:xfrm>
        </p:spPr>
        <p:txBody>
          <a:bodyPr anchor="ctr"/>
          <a:lstStyle/>
          <a:p>
            <a:pPr eaLnBrk="1" hangingPunct="1">
              <a:defRPr/>
            </a:pPr>
            <a:r>
              <a:rPr lang="zh-TW" altLang="en-US" sz="4600" dirty="0" smtClean="0">
                <a:ea typeface="標楷體" pitchFamily="65" charset="-120"/>
              </a:rPr>
              <a:t>現行教師退休提撥</a:t>
            </a:r>
          </a:p>
        </p:txBody>
      </p:sp>
      <p:sp>
        <p:nvSpPr>
          <p:cNvPr id="53251" name="Rectangle 3"/>
          <p:cNvSpPr>
            <a:spLocks noGrp="1" noChangeArrowheads="1"/>
          </p:cNvSpPr>
          <p:nvPr>
            <p:ph type="body" idx="4294967295"/>
          </p:nvPr>
        </p:nvSpPr>
        <p:spPr>
          <a:xfrm>
            <a:off x="250825" y="1412875"/>
            <a:ext cx="8748713" cy="4824413"/>
          </a:xfrm>
        </p:spPr>
        <p:txBody>
          <a:bodyPr/>
          <a:lstStyle/>
          <a:p>
            <a:pPr eaLnBrk="1" hangingPunct="1">
              <a:lnSpc>
                <a:spcPct val="90000"/>
              </a:lnSpc>
            </a:pPr>
            <a:r>
              <a:rPr lang="zh-TW" altLang="en-US" b="1" smtClean="0">
                <a:latin typeface="標楷體" pitchFamily="65" charset="-120"/>
                <a:ea typeface="標楷體" pitchFamily="65" charset="-120"/>
              </a:rPr>
              <a:t>退撫基金－提撥</a:t>
            </a:r>
            <a:r>
              <a:rPr lang="en-US" altLang="zh-TW" b="1" smtClean="0">
                <a:latin typeface="標楷體" pitchFamily="65" charset="-120"/>
                <a:ea typeface="標楷體" pitchFamily="65" charset="-120"/>
              </a:rPr>
              <a:t>DB</a:t>
            </a:r>
            <a:r>
              <a:rPr lang="zh-TW" altLang="en-US" b="1" smtClean="0">
                <a:latin typeface="標楷體" pitchFamily="65" charset="-120"/>
                <a:ea typeface="標楷體" pitchFamily="65" charset="-120"/>
              </a:rPr>
              <a:t>制（確定給付制）</a:t>
            </a:r>
          </a:p>
          <a:p>
            <a:pPr eaLnBrk="1" hangingPunct="1">
              <a:lnSpc>
                <a:spcPct val="90000"/>
              </a:lnSpc>
              <a:buFontTx/>
              <a:buNone/>
            </a:pPr>
            <a:r>
              <a:rPr lang="en-US" altLang="zh-TW" sz="2800" smtClean="0">
                <a:latin typeface="標楷體" pitchFamily="65" charset="-120"/>
                <a:ea typeface="標楷體" pitchFamily="65" charset="-120"/>
              </a:rPr>
              <a:t>1.</a:t>
            </a:r>
            <a:r>
              <a:rPr lang="zh-TW" altLang="en-US" sz="2800" smtClean="0">
                <a:latin typeface="標楷體" pitchFamily="65" charset="-120"/>
                <a:ea typeface="標楷體" pitchFamily="65" charset="-120"/>
              </a:rPr>
              <a:t>提撥方式：</a:t>
            </a:r>
            <a:r>
              <a:rPr lang="zh-TW" altLang="en-US" sz="2800" smtClean="0">
                <a:solidFill>
                  <a:srgbClr val="FF3300"/>
                </a:solidFill>
                <a:latin typeface="標楷體" pitchFamily="65" charset="-120"/>
                <a:ea typeface="標楷體" pitchFamily="65" charset="-120"/>
              </a:rPr>
              <a:t>本俸</a:t>
            </a:r>
            <a:r>
              <a:rPr lang="en-US" altLang="zh-TW" sz="2800" smtClean="0">
                <a:solidFill>
                  <a:srgbClr val="FF3300"/>
                </a:solidFill>
                <a:latin typeface="標楷體" pitchFamily="65" charset="-120"/>
                <a:ea typeface="標楷體" pitchFamily="65" charset="-120"/>
              </a:rPr>
              <a:t>*2*</a:t>
            </a:r>
            <a:r>
              <a:rPr lang="zh-TW" altLang="en-US" sz="2800" smtClean="0">
                <a:solidFill>
                  <a:srgbClr val="FF3300"/>
                </a:solidFill>
                <a:latin typeface="標楷體" pitchFamily="65" charset="-120"/>
                <a:ea typeface="標楷體" pitchFamily="65" charset="-120"/>
              </a:rPr>
              <a:t>提撥率，目前法定提撥率為</a:t>
            </a:r>
            <a:r>
              <a:rPr lang="en-US" altLang="zh-TW" sz="2800" smtClean="0">
                <a:solidFill>
                  <a:srgbClr val="FF3300"/>
                </a:solidFill>
                <a:latin typeface="標楷體" pitchFamily="65" charset="-120"/>
                <a:ea typeface="標楷體" pitchFamily="65" charset="-120"/>
              </a:rPr>
              <a:t>12%</a:t>
            </a:r>
            <a:r>
              <a:rPr lang="zh-TW" altLang="en-US" sz="2800" smtClean="0">
                <a:solidFill>
                  <a:srgbClr val="FF3300"/>
                </a:solidFill>
                <a:latin typeface="標楷體" pitchFamily="65" charset="-120"/>
                <a:ea typeface="標楷體" pitchFamily="65" charset="-120"/>
              </a:rPr>
              <a:t>。</a:t>
            </a:r>
          </a:p>
          <a:p>
            <a:pPr eaLnBrk="1" hangingPunct="1">
              <a:lnSpc>
                <a:spcPct val="90000"/>
              </a:lnSpc>
              <a:buFontTx/>
              <a:buNone/>
            </a:pPr>
            <a:r>
              <a:rPr lang="en-US" altLang="zh-TW" sz="2800" smtClean="0">
                <a:latin typeface="標楷體" pitchFamily="65" charset="-120"/>
                <a:ea typeface="標楷體" pitchFamily="65" charset="-120"/>
              </a:rPr>
              <a:t>2.</a:t>
            </a:r>
            <a:r>
              <a:rPr lang="zh-TW" altLang="en-US" sz="2800" smtClean="0">
                <a:latin typeface="標楷體" pitchFamily="65" charset="-120"/>
                <a:ea typeface="標楷體" pitchFamily="65" charset="-120"/>
              </a:rPr>
              <a:t>負擔比例：</a:t>
            </a:r>
            <a:r>
              <a:rPr lang="zh-TW" altLang="en-US" sz="2800" smtClean="0">
                <a:solidFill>
                  <a:srgbClr val="FF3300"/>
                </a:solidFill>
                <a:latin typeface="標楷體" pitchFamily="65" charset="-120"/>
                <a:ea typeface="標楷體" pitchFamily="65" charset="-120"/>
              </a:rPr>
              <a:t>雇主（政府）部分佔</a:t>
            </a:r>
            <a:r>
              <a:rPr lang="en-US" altLang="zh-TW" sz="2800" smtClean="0">
                <a:solidFill>
                  <a:srgbClr val="FF3300"/>
                </a:solidFill>
                <a:latin typeface="標楷體" pitchFamily="65" charset="-120"/>
                <a:ea typeface="標楷體" pitchFamily="65" charset="-120"/>
              </a:rPr>
              <a:t>65%</a:t>
            </a:r>
            <a:r>
              <a:rPr lang="zh-TW" altLang="en-US" sz="2800" smtClean="0">
                <a:solidFill>
                  <a:srgbClr val="FF3300"/>
                </a:solidFill>
                <a:latin typeface="標楷體" pitchFamily="65" charset="-120"/>
                <a:ea typeface="標楷體" pitchFamily="65" charset="-120"/>
              </a:rPr>
              <a:t>，個人所負擔的部分佔</a:t>
            </a:r>
            <a:r>
              <a:rPr lang="en-US" altLang="zh-TW" sz="2800" smtClean="0">
                <a:solidFill>
                  <a:srgbClr val="FF3300"/>
                </a:solidFill>
                <a:latin typeface="標楷體" pitchFamily="65" charset="-120"/>
                <a:ea typeface="標楷體" pitchFamily="65" charset="-120"/>
              </a:rPr>
              <a:t>35%</a:t>
            </a:r>
            <a:r>
              <a:rPr lang="zh-TW" altLang="en-US" sz="2800" smtClean="0">
                <a:solidFill>
                  <a:srgbClr val="FF3300"/>
                </a:solidFill>
                <a:latin typeface="標楷體" pitchFamily="65" charset="-120"/>
                <a:ea typeface="標楷體" pitchFamily="65" charset="-120"/>
              </a:rPr>
              <a:t>。</a:t>
            </a:r>
          </a:p>
          <a:p>
            <a:pPr eaLnBrk="1" hangingPunct="1">
              <a:lnSpc>
                <a:spcPct val="90000"/>
              </a:lnSpc>
              <a:buFontTx/>
              <a:buNone/>
            </a:pPr>
            <a:endParaRPr lang="zh-TW" altLang="en-US" sz="2800" smtClean="0">
              <a:solidFill>
                <a:srgbClr val="FF3300"/>
              </a:solidFill>
              <a:latin typeface="標楷體" pitchFamily="65" charset="-120"/>
              <a:ea typeface="標楷體" pitchFamily="65" charset="-120"/>
            </a:endParaRPr>
          </a:p>
          <a:p>
            <a:pPr eaLnBrk="1" hangingPunct="1">
              <a:lnSpc>
                <a:spcPct val="90000"/>
              </a:lnSpc>
            </a:pPr>
            <a:r>
              <a:rPr lang="zh-TW" altLang="en-US" sz="2800" b="1" smtClean="0">
                <a:latin typeface="標楷體" pitchFamily="65" charset="-120"/>
                <a:ea typeface="標楷體" pitchFamily="65" charset="-120"/>
              </a:rPr>
              <a:t>公保－現為一次給付（</a:t>
            </a:r>
            <a:r>
              <a:rPr lang="en-US" altLang="zh-TW" sz="2800" b="1" smtClean="0">
                <a:latin typeface="標楷體" pitchFamily="65" charset="-120"/>
                <a:ea typeface="標楷體" pitchFamily="65" charset="-120"/>
              </a:rPr>
              <a:t>30</a:t>
            </a:r>
            <a:r>
              <a:rPr lang="zh-TW" altLang="en-US" sz="2800" b="1" smtClean="0">
                <a:latin typeface="標楷體" pitchFamily="65" charset="-120"/>
                <a:ea typeface="標楷體" pitchFamily="65" charset="-120"/>
              </a:rPr>
              <a:t>年約</a:t>
            </a:r>
            <a:r>
              <a:rPr lang="en-US" altLang="zh-TW" sz="2800" b="1" smtClean="0">
                <a:latin typeface="標楷體" pitchFamily="65" charset="-120"/>
                <a:ea typeface="標楷體" pitchFamily="65" charset="-120"/>
              </a:rPr>
              <a:t>170</a:t>
            </a:r>
            <a:r>
              <a:rPr lang="zh-TW" altLang="en-US" sz="2800" b="1" smtClean="0">
                <a:latin typeface="標楷體" pitchFamily="65" charset="-120"/>
                <a:ea typeface="標楷體" pitchFamily="65" charset="-120"/>
              </a:rPr>
              <a:t>萬），將改年金</a:t>
            </a:r>
          </a:p>
          <a:p>
            <a:pPr eaLnBrk="1" hangingPunct="1">
              <a:lnSpc>
                <a:spcPct val="90000"/>
              </a:lnSpc>
              <a:buFontTx/>
              <a:buNone/>
            </a:pPr>
            <a:r>
              <a:rPr lang="en-US" altLang="zh-TW" sz="2800" smtClean="0">
                <a:latin typeface="標楷體" pitchFamily="65" charset="-120"/>
                <a:ea typeface="標楷體" pitchFamily="65" charset="-120"/>
              </a:rPr>
              <a:t>1.</a:t>
            </a:r>
            <a:r>
              <a:rPr lang="zh-TW" altLang="en-US" sz="2800" smtClean="0">
                <a:latin typeface="標楷體" pitchFamily="65" charset="-120"/>
                <a:ea typeface="標楷體" pitchFamily="65" charset="-120"/>
              </a:rPr>
              <a:t>提撥方式：</a:t>
            </a:r>
            <a:r>
              <a:rPr lang="zh-TW" altLang="en-US" sz="2800" smtClean="0">
                <a:solidFill>
                  <a:srgbClr val="FF3300"/>
                </a:solidFill>
                <a:latin typeface="標楷體" pitchFamily="65" charset="-120"/>
                <a:ea typeface="標楷體" pitchFamily="65" charset="-120"/>
              </a:rPr>
              <a:t>本俸</a:t>
            </a:r>
            <a:r>
              <a:rPr lang="en-US" altLang="zh-TW" sz="2800" smtClean="0">
                <a:solidFill>
                  <a:srgbClr val="FF3300"/>
                </a:solidFill>
                <a:latin typeface="標楷體" pitchFamily="65" charset="-120"/>
                <a:ea typeface="標楷體" pitchFamily="65" charset="-120"/>
              </a:rPr>
              <a:t>*</a:t>
            </a:r>
            <a:r>
              <a:rPr lang="zh-TW" altLang="en-US" sz="2800" smtClean="0">
                <a:solidFill>
                  <a:srgbClr val="FF3300"/>
                </a:solidFill>
                <a:latin typeface="標楷體" pitchFamily="65" charset="-120"/>
                <a:ea typeface="標楷體" pitchFamily="65" charset="-120"/>
              </a:rPr>
              <a:t>提撥率，目前法定提撥率為</a:t>
            </a:r>
            <a:r>
              <a:rPr lang="en-US" altLang="zh-TW" sz="2800" smtClean="0">
                <a:solidFill>
                  <a:srgbClr val="FF3300"/>
                </a:solidFill>
                <a:latin typeface="標楷體" pitchFamily="65" charset="-120"/>
                <a:ea typeface="標楷體" pitchFamily="65" charset="-120"/>
              </a:rPr>
              <a:t>8.25%</a:t>
            </a:r>
            <a:r>
              <a:rPr lang="zh-TW" altLang="en-US" sz="2800" smtClean="0">
                <a:solidFill>
                  <a:srgbClr val="FF3300"/>
                </a:solidFill>
                <a:latin typeface="標楷體" pitchFamily="65" charset="-120"/>
                <a:ea typeface="標楷體" pitchFamily="65" charset="-120"/>
              </a:rPr>
              <a:t>（</a:t>
            </a:r>
            <a:r>
              <a:rPr lang="en-US" altLang="zh-TW" sz="2800" smtClean="0">
                <a:solidFill>
                  <a:srgbClr val="FF3300"/>
                </a:solidFill>
                <a:latin typeface="標楷體" pitchFamily="65" charset="-120"/>
                <a:ea typeface="標楷體" pitchFamily="65" charset="-120"/>
              </a:rPr>
              <a:t>105</a:t>
            </a:r>
            <a:r>
              <a:rPr lang="zh-TW" altLang="en-US" sz="2800" smtClean="0">
                <a:solidFill>
                  <a:srgbClr val="FF3300"/>
                </a:solidFill>
                <a:latin typeface="標楷體" pitchFamily="65" charset="-120"/>
                <a:ea typeface="標楷體" pitchFamily="65" charset="-120"/>
              </a:rPr>
              <a:t>年</a:t>
            </a:r>
            <a:r>
              <a:rPr lang="en-US" altLang="zh-TW" sz="2800" smtClean="0">
                <a:solidFill>
                  <a:srgbClr val="FF3300"/>
                </a:solidFill>
                <a:latin typeface="標楷體" pitchFamily="65" charset="-120"/>
                <a:ea typeface="標楷體" pitchFamily="65" charset="-120"/>
              </a:rPr>
              <a:t>1</a:t>
            </a:r>
            <a:r>
              <a:rPr lang="zh-TW" altLang="en-US" sz="2800" smtClean="0">
                <a:solidFill>
                  <a:srgbClr val="FF3300"/>
                </a:solidFill>
                <a:latin typeface="標楷體" pitchFamily="65" charset="-120"/>
                <a:ea typeface="標楷體" pitchFamily="65" charset="-120"/>
              </a:rPr>
              <a:t>月</a:t>
            </a:r>
            <a:r>
              <a:rPr lang="en-US" altLang="zh-TW" sz="2800" smtClean="0">
                <a:solidFill>
                  <a:srgbClr val="FF3300"/>
                </a:solidFill>
                <a:latin typeface="標楷體" pitchFamily="65" charset="-120"/>
                <a:ea typeface="標楷體" pitchFamily="65" charset="-120"/>
              </a:rPr>
              <a:t>1</a:t>
            </a:r>
            <a:r>
              <a:rPr lang="zh-TW" altLang="en-US" sz="2800" smtClean="0">
                <a:solidFill>
                  <a:srgbClr val="FF3300"/>
                </a:solidFill>
                <a:latin typeface="標楷體" pitchFamily="65" charset="-120"/>
                <a:ea typeface="標楷體" pitchFamily="65" charset="-120"/>
              </a:rPr>
              <a:t>日起調至</a:t>
            </a:r>
            <a:r>
              <a:rPr lang="en-US" altLang="zh-TW" sz="2800" smtClean="0">
                <a:solidFill>
                  <a:srgbClr val="FF3300"/>
                </a:solidFill>
                <a:latin typeface="標楷體" pitchFamily="65" charset="-120"/>
                <a:ea typeface="標楷體" pitchFamily="65" charset="-120"/>
              </a:rPr>
              <a:t>8.83%</a:t>
            </a:r>
            <a:r>
              <a:rPr lang="zh-TW" altLang="en-US" sz="2800" smtClean="0">
                <a:solidFill>
                  <a:srgbClr val="FF3300"/>
                </a:solidFill>
                <a:latin typeface="標楷體" pitchFamily="65" charset="-120"/>
                <a:ea typeface="標楷體" pitchFamily="65" charset="-120"/>
              </a:rPr>
              <a:t>）。</a:t>
            </a:r>
          </a:p>
          <a:p>
            <a:pPr eaLnBrk="1" hangingPunct="1">
              <a:lnSpc>
                <a:spcPct val="90000"/>
              </a:lnSpc>
              <a:buFontTx/>
              <a:buNone/>
            </a:pPr>
            <a:r>
              <a:rPr lang="en-US" altLang="zh-TW" sz="2800" smtClean="0">
                <a:latin typeface="標楷體" pitchFamily="65" charset="-120"/>
                <a:ea typeface="標楷體" pitchFamily="65" charset="-120"/>
              </a:rPr>
              <a:t>2.</a:t>
            </a:r>
            <a:r>
              <a:rPr lang="zh-TW" altLang="en-US" sz="2800" smtClean="0">
                <a:latin typeface="標楷體" pitchFamily="65" charset="-120"/>
                <a:ea typeface="標楷體" pitchFamily="65" charset="-120"/>
              </a:rPr>
              <a:t>負擔比例：</a:t>
            </a:r>
            <a:r>
              <a:rPr lang="zh-TW" altLang="en-US" sz="2800" smtClean="0">
                <a:solidFill>
                  <a:srgbClr val="FF3300"/>
                </a:solidFill>
                <a:latin typeface="標楷體" pitchFamily="65" charset="-120"/>
                <a:ea typeface="標楷體" pitchFamily="65" charset="-120"/>
              </a:rPr>
              <a:t>雇主（政府）部分佔</a:t>
            </a:r>
            <a:r>
              <a:rPr lang="en-US" altLang="zh-TW" sz="2800" smtClean="0">
                <a:solidFill>
                  <a:srgbClr val="FF3300"/>
                </a:solidFill>
                <a:latin typeface="標楷體" pitchFamily="65" charset="-120"/>
                <a:ea typeface="標楷體" pitchFamily="65" charset="-120"/>
              </a:rPr>
              <a:t>65%</a:t>
            </a:r>
            <a:r>
              <a:rPr lang="zh-TW" altLang="en-US" sz="2800" smtClean="0">
                <a:solidFill>
                  <a:srgbClr val="FF3300"/>
                </a:solidFill>
                <a:latin typeface="標楷體" pitchFamily="65" charset="-120"/>
                <a:ea typeface="標楷體" pitchFamily="65" charset="-120"/>
              </a:rPr>
              <a:t>，個人所負擔的部分佔</a:t>
            </a:r>
            <a:r>
              <a:rPr lang="en-US" altLang="zh-TW" sz="2800" smtClean="0">
                <a:solidFill>
                  <a:srgbClr val="FF3300"/>
                </a:solidFill>
                <a:latin typeface="標楷體" pitchFamily="65" charset="-120"/>
                <a:ea typeface="標楷體" pitchFamily="65" charset="-120"/>
              </a:rPr>
              <a:t>35%</a:t>
            </a:r>
            <a:r>
              <a:rPr lang="zh-TW" altLang="en-US" sz="2800" smtClean="0">
                <a:solidFill>
                  <a:srgbClr val="FF3300"/>
                </a:solidFill>
                <a:latin typeface="標楷體" pitchFamily="65" charset="-120"/>
                <a:ea typeface="標楷體" pitchFamily="65" charset="-120"/>
              </a:rPr>
              <a:t>。</a:t>
            </a:r>
          </a:p>
          <a:p>
            <a:pPr eaLnBrk="1" hangingPunct="1">
              <a:lnSpc>
                <a:spcPct val="90000"/>
              </a:lnSpc>
              <a:buFontTx/>
              <a:buNone/>
            </a:pPr>
            <a:endParaRPr lang="zh-TW" altLang="en-US" sz="2800" smtClean="0"/>
          </a:p>
          <a:p>
            <a:pPr eaLnBrk="1" hangingPunct="1">
              <a:lnSpc>
                <a:spcPct val="90000"/>
              </a:lnSpc>
              <a:buFontTx/>
              <a:buNone/>
            </a:pPr>
            <a:endParaRPr lang="zh-TW"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4" end="4"/>
                                            </p:txEl>
                                          </p:spTgt>
                                        </p:tgtEl>
                                        <p:attrNameLst>
                                          <p:attrName>style.visibility</p:attrName>
                                        </p:attrNameLst>
                                      </p:cBhvr>
                                      <p:to>
                                        <p:strVal val="visible"/>
                                      </p:to>
                                    </p:set>
                                    <p:anim calcmode="lin" valueType="num">
                                      <p:cBhvr additive="base">
                                        <p:cTn id="25"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251">
                                            <p:txEl>
                                              <p:pRg st="5" end="5"/>
                                            </p:txEl>
                                          </p:spTgt>
                                        </p:tgtEl>
                                        <p:attrNameLst>
                                          <p:attrName>style.visibility</p:attrName>
                                        </p:attrNameLst>
                                      </p:cBhvr>
                                      <p:to>
                                        <p:strVal val="visible"/>
                                      </p:to>
                                    </p:set>
                                    <p:anim calcmode="lin" valueType="num">
                                      <p:cBhvr additive="base">
                                        <p:cTn id="31"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251">
                                            <p:txEl>
                                              <p:pRg st="6" end="6"/>
                                            </p:txEl>
                                          </p:spTgt>
                                        </p:tgtEl>
                                        <p:attrNameLst>
                                          <p:attrName>style.visibility</p:attrName>
                                        </p:attrNameLst>
                                      </p:cBhvr>
                                      <p:to>
                                        <p:strVal val="visible"/>
                                      </p:to>
                                    </p:set>
                                    <p:anim calcmode="lin" valueType="num">
                                      <p:cBhvr additive="base">
                                        <p:cTn id="37"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98"/>
          <p:cNvSpPr>
            <a:spLocks noGrp="1" noChangeArrowheads="1"/>
          </p:cNvSpPr>
          <p:nvPr>
            <p:ph type="title" idx="4294967295"/>
          </p:nvPr>
        </p:nvSpPr>
        <p:spPr>
          <a:xfrm>
            <a:off x="0" y="103188"/>
            <a:ext cx="8243888" cy="1314450"/>
          </a:xfrm>
        </p:spPr>
        <p:txBody>
          <a:bodyPr anchor="ctr"/>
          <a:lstStyle/>
          <a:p>
            <a:pPr eaLnBrk="1" hangingPunct="1">
              <a:defRPr/>
            </a:pPr>
            <a:r>
              <a:rPr lang="zh-TW" altLang="en-US" smtClean="0">
                <a:ea typeface="標楷體" pitchFamily="65" charset="-120"/>
              </a:rPr>
              <a:t>現行退撫提撥試算</a:t>
            </a:r>
          </a:p>
        </p:txBody>
      </p:sp>
      <p:graphicFrame>
        <p:nvGraphicFramePr>
          <p:cNvPr id="162635" name="Group 2891"/>
          <p:cNvGraphicFramePr>
            <a:graphicFrameLocks noGrp="1"/>
          </p:cNvGraphicFramePr>
          <p:nvPr>
            <p:ph idx="4294967295"/>
            <p:extLst>
              <p:ext uri="{D42A27DB-BD31-4B8C-83A1-F6EECF244321}">
                <p14:modId xmlns:p14="http://schemas.microsoft.com/office/powerpoint/2010/main" val="1827919582"/>
              </p:ext>
            </p:extLst>
          </p:nvPr>
        </p:nvGraphicFramePr>
        <p:xfrm>
          <a:off x="395288" y="1557338"/>
          <a:ext cx="8280400" cy="4368803"/>
        </p:xfrm>
        <a:graphic>
          <a:graphicData uri="http://schemas.openxmlformats.org/drawingml/2006/table">
            <a:tbl>
              <a:tblPr/>
              <a:tblGrid>
                <a:gridCol w="879475"/>
                <a:gridCol w="547687"/>
                <a:gridCol w="547688"/>
                <a:gridCol w="547687"/>
                <a:gridCol w="549275"/>
                <a:gridCol w="544513"/>
                <a:gridCol w="546100"/>
                <a:gridCol w="588962"/>
                <a:gridCol w="590550"/>
                <a:gridCol w="585788"/>
                <a:gridCol w="588962"/>
                <a:gridCol w="588963"/>
                <a:gridCol w="585787"/>
                <a:gridCol w="588963"/>
              </a:tblGrid>
              <a:tr h="395288">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chemeClr val="tx1"/>
                          </a:solidFill>
                          <a:effectLst/>
                          <a:latin typeface="新細明體" pitchFamily="18" charset="-120"/>
                          <a:ea typeface="新細明體" pitchFamily="18" charset="-120"/>
                        </a:rPr>
                        <a:t>薪級</a:t>
                      </a:r>
                      <a:endParaRPr kumimoji="1" lang="zh-TW" altLang="en-US" sz="18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190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200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210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220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245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260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275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290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310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350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370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薪額</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21775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22440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23105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23770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24440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25435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26435</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27435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28435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29435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30430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31430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32430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本人提撥</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1829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1885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1941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1997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2053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2137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2221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2305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新細明體" pitchFamily="18" charset="-120"/>
                          <a:ea typeface="新細明體" pitchFamily="18" charset="-120"/>
                        </a:rPr>
                        <a:t>2389 </a:t>
                      </a:r>
                      <a:endParaRPr kumimoji="1" lang="en-US" altLang="zh-TW" sz="14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新細明體" pitchFamily="18" charset="-120"/>
                          <a:ea typeface="新細明體" pitchFamily="18" charset="-120"/>
                        </a:rPr>
                        <a:t>2473 </a:t>
                      </a:r>
                      <a:endParaRPr kumimoji="1" lang="en-US" altLang="zh-TW" sz="14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新細明體" pitchFamily="18" charset="-120"/>
                          <a:ea typeface="新細明體" pitchFamily="18" charset="-120"/>
                        </a:rPr>
                        <a:t>2556 </a:t>
                      </a:r>
                      <a:endParaRPr kumimoji="1" lang="en-US" altLang="zh-TW" sz="14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2640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2724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政府提撥</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3397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3501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3604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3708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3813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3968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4124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4280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4436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4592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4747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4903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5059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提撥總額</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5226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5386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5545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5705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5866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6104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6344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6584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6824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7064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7303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7543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7783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gridSpan="14">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新細明體" pitchFamily="18" charset="-120"/>
                          <a:ea typeface="新細明體" pitchFamily="18" charset="-120"/>
                        </a:rPr>
                        <a:t>（提撥總額</a:t>
                      </a:r>
                      <a:r>
                        <a:rPr kumimoji="1" lang="en-US" altLang="zh-TW" sz="1200" b="1" i="0" u="none" strike="noStrike" cap="none" normalizeH="0" baseline="0" smtClean="0">
                          <a:ln>
                            <a:noFill/>
                          </a:ln>
                          <a:solidFill>
                            <a:srgbClr val="FF3300"/>
                          </a:solidFill>
                          <a:effectLst/>
                          <a:latin typeface="新細明體" pitchFamily="18" charset="-120"/>
                          <a:ea typeface="新細明體" pitchFamily="18" charset="-120"/>
                        </a:rPr>
                        <a:t>=</a:t>
                      </a:r>
                      <a:r>
                        <a:rPr kumimoji="1" lang="zh-TW" altLang="en-US" sz="1200" b="1" i="0" u="none" strike="noStrike" cap="none" normalizeH="0" baseline="0" smtClean="0">
                          <a:ln>
                            <a:noFill/>
                          </a:ln>
                          <a:solidFill>
                            <a:srgbClr val="FF3300"/>
                          </a:solidFill>
                          <a:effectLst/>
                          <a:latin typeface="新細明體" pitchFamily="18" charset="-120"/>
                          <a:ea typeface="新細明體" pitchFamily="18" charset="-120"/>
                        </a:rPr>
                        <a:t>薪額 </a:t>
                      </a:r>
                      <a:r>
                        <a:rPr kumimoji="1" lang="en-US" altLang="zh-TW" sz="1200" b="1" i="0" u="none" strike="noStrike" cap="none" normalizeH="0" baseline="0" smtClean="0">
                          <a:ln>
                            <a:noFill/>
                          </a:ln>
                          <a:solidFill>
                            <a:srgbClr val="FF3300"/>
                          </a:solidFill>
                          <a:effectLst/>
                          <a:latin typeface="新細明體" pitchFamily="18" charset="-120"/>
                          <a:ea typeface="新細明體" pitchFamily="18" charset="-120"/>
                        </a:rPr>
                        <a:t>X 2 X 12% </a:t>
                      </a:r>
                      <a:r>
                        <a:rPr kumimoji="1" lang="zh-TW" altLang="en-US" sz="1200" b="1" i="0" u="none" strike="noStrike" cap="none" normalizeH="0" baseline="0" smtClean="0">
                          <a:ln>
                            <a:noFill/>
                          </a:ln>
                          <a:solidFill>
                            <a:srgbClr val="FF3300"/>
                          </a:solidFill>
                          <a:effectLst/>
                          <a:latin typeface="新細明體" pitchFamily="18" charset="-120"/>
                          <a:ea typeface="新細明體" pitchFamily="18" charset="-120"/>
                        </a:rPr>
                        <a:t>， 本人：政府＝</a:t>
                      </a:r>
                      <a:r>
                        <a:rPr kumimoji="1" lang="en-US" altLang="zh-TW" sz="1200" b="1" i="0" u="none" strike="noStrike" cap="none" normalizeH="0" baseline="0" smtClean="0">
                          <a:ln>
                            <a:noFill/>
                          </a:ln>
                          <a:solidFill>
                            <a:srgbClr val="FF3300"/>
                          </a:solidFill>
                          <a:effectLst/>
                          <a:latin typeface="新細明體" pitchFamily="18" charset="-120"/>
                          <a:ea typeface="新細明體" pitchFamily="18" charset="-120"/>
                        </a:rPr>
                        <a:t>35%</a:t>
                      </a:r>
                      <a:r>
                        <a:rPr kumimoji="1" lang="zh-TW" altLang="en-US" sz="1200" b="1" i="0" u="none" strike="noStrike" cap="none" normalizeH="0" baseline="0" smtClean="0">
                          <a:ln>
                            <a:noFill/>
                          </a:ln>
                          <a:solidFill>
                            <a:srgbClr val="FF3300"/>
                          </a:solidFill>
                          <a:effectLst/>
                          <a:latin typeface="新細明體" pitchFamily="18" charset="-120"/>
                          <a:ea typeface="新細明體" pitchFamily="18" charset="-120"/>
                        </a:rPr>
                        <a:t>：</a:t>
                      </a:r>
                      <a:r>
                        <a:rPr kumimoji="1" lang="en-US" altLang="zh-TW" sz="1200" b="1" i="0" u="none" strike="noStrike" cap="none" normalizeH="0" baseline="0" smtClean="0">
                          <a:ln>
                            <a:noFill/>
                          </a:ln>
                          <a:solidFill>
                            <a:srgbClr val="FF3300"/>
                          </a:solidFill>
                          <a:effectLst/>
                          <a:latin typeface="新細明體" pitchFamily="18" charset="-120"/>
                          <a:ea typeface="新細明體" pitchFamily="18" charset="-120"/>
                        </a:rPr>
                        <a:t>65%</a:t>
                      </a:r>
                      <a:r>
                        <a:rPr kumimoji="1" lang="zh-TW" altLang="en-US" sz="1200" b="1" i="0" u="none" strike="noStrike" cap="none" normalizeH="0" baseline="0" smtClean="0">
                          <a:ln>
                            <a:noFill/>
                          </a:ln>
                          <a:solidFill>
                            <a:srgbClr val="FF3300"/>
                          </a:solidFill>
                          <a:effectLst/>
                          <a:latin typeface="新細明體" pitchFamily="18" charset="-120"/>
                          <a:ea typeface="新細明體" pitchFamily="18" charset="-120"/>
                        </a:rPr>
                        <a:t>）</a:t>
                      </a:r>
                      <a:endParaRPr kumimoji="1" lang="zh-TW" altLang="en-US" sz="1800" b="1" i="0" u="none" strike="noStrike" cap="none" normalizeH="0" baseline="0" smtClean="0">
                        <a:ln>
                          <a:noFill/>
                        </a:ln>
                        <a:solidFill>
                          <a:srgbClr val="FF3300"/>
                        </a:solidFill>
                        <a:effectLst/>
                        <a:latin typeface="Verdana" pitchFamily="34" charset="0"/>
                        <a:ea typeface="新細明體" pitchFamily="18" charset="-12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96875">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薪級</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390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410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450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475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500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525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550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575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600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625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650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680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薪額</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33430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34430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35423</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36425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39090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40420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41755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43085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44420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45750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47080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48415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49745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本人提撥</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2808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2892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2976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3060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3284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3395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3507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3619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3731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3843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3955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4067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4179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政府提撥</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5215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5371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5526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5682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6098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6306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6514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6721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6930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7137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7344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7553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7760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提撥總額</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8023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8263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8502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8742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9382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9701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10021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10340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10661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10980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11299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11620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11939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負面傳聞滿天飛！真真假假？</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556792"/>
            <a:ext cx="8229600" cy="4456113"/>
          </a:xfrm>
        </p:spPr>
        <p:txBody>
          <a:bodyPr/>
          <a:lstStyle/>
          <a:p>
            <a:r>
              <a:rPr lang="zh-TW" altLang="zh-TW" b="1" dirty="0">
                <a:latin typeface="標楷體" panose="03000509000000000000" pitchFamily="65" charset="-120"/>
                <a:ea typeface="標楷體" panose="03000509000000000000" pitchFamily="65" charset="-120"/>
              </a:rPr>
              <a:t>薪資</a:t>
            </a:r>
            <a:r>
              <a:rPr lang="en-US" altLang="zh-TW" b="1" dirty="0">
                <a:latin typeface="標楷體" panose="03000509000000000000" pitchFamily="65" charset="-120"/>
                <a:ea typeface="標楷體" panose="03000509000000000000" pitchFamily="65" charset="-120"/>
              </a:rPr>
              <a:t>10</a:t>
            </a:r>
            <a:r>
              <a:rPr lang="zh-TW" altLang="zh-TW" b="1" dirty="0">
                <a:latin typeface="標楷體" panose="03000509000000000000" pitchFamily="65" charset="-120"/>
                <a:ea typeface="標楷體" panose="03000509000000000000" pitchFamily="65" charset="-120"/>
              </a:rPr>
              <a:t>萬、本俸</a:t>
            </a:r>
            <a:r>
              <a:rPr lang="en-US" altLang="zh-TW" b="1" dirty="0">
                <a:latin typeface="標楷體" panose="03000509000000000000" pitchFamily="65" charset="-120"/>
                <a:ea typeface="標楷體" panose="03000509000000000000" pitchFamily="65" charset="-120"/>
              </a:rPr>
              <a:t>7</a:t>
            </a:r>
            <a:r>
              <a:rPr lang="zh-TW" altLang="zh-TW" b="1" dirty="0">
                <a:latin typeface="標楷體" panose="03000509000000000000" pitchFamily="65" charset="-120"/>
                <a:ea typeface="標楷體" panose="03000509000000000000" pitchFamily="65" charset="-120"/>
              </a:rPr>
              <a:t>萬，</a:t>
            </a:r>
            <a:r>
              <a:rPr lang="zh-TW" altLang="zh-TW" b="1" dirty="0" smtClean="0">
                <a:latin typeface="標楷體" panose="03000509000000000000" pitchFamily="65" charset="-120"/>
                <a:ea typeface="標楷體" panose="03000509000000000000" pitchFamily="65" charset="-120"/>
              </a:rPr>
              <a:t>退休</a:t>
            </a:r>
            <a:r>
              <a:rPr lang="zh-TW" altLang="en-US" b="1" dirty="0" smtClean="0">
                <a:latin typeface="標楷體" panose="03000509000000000000" pitchFamily="65" charset="-120"/>
                <a:ea typeface="標楷體" panose="03000509000000000000" pitchFamily="65" charset="-120"/>
              </a:rPr>
              <a:t>月</a:t>
            </a:r>
            <a:r>
              <a:rPr lang="zh-TW" altLang="zh-TW" b="1" dirty="0" smtClean="0">
                <a:latin typeface="標楷體" panose="03000509000000000000" pitchFamily="65" charset="-120"/>
                <a:ea typeface="標楷體" panose="03000509000000000000" pitchFamily="65" charset="-120"/>
              </a:rPr>
              <a:t>領</a:t>
            </a:r>
            <a:r>
              <a:rPr lang="en-US" altLang="zh-TW" b="1" dirty="0">
                <a:latin typeface="標楷體" panose="03000509000000000000" pitchFamily="65" charset="-120"/>
                <a:ea typeface="標楷體" panose="03000509000000000000" pitchFamily="65" charset="-120"/>
              </a:rPr>
              <a:t>14</a:t>
            </a:r>
            <a:r>
              <a:rPr lang="zh-TW" altLang="zh-TW" b="1" dirty="0" smtClean="0">
                <a:latin typeface="標楷體" panose="03000509000000000000" pitchFamily="65" charset="-120"/>
                <a:ea typeface="標楷體" panose="03000509000000000000" pitchFamily="65" charset="-120"/>
              </a:rPr>
              <a:t>萬</a:t>
            </a:r>
            <a:r>
              <a:rPr lang="zh-TW" altLang="en-US" b="1"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教師</a:t>
            </a:r>
            <a:r>
              <a:rPr lang="en-US" altLang="zh-TW" dirty="0" smtClean="0">
                <a:latin typeface="標楷體" panose="03000509000000000000" pitchFamily="65" charset="-120"/>
                <a:ea typeface="標楷體" panose="03000509000000000000" pitchFamily="65" charset="-120"/>
              </a:rPr>
              <a:t>50</a:t>
            </a:r>
            <a:r>
              <a:rPr lang="zh-TW" altLang="en-US" dirty="0" smtClean="0">
                <a:latin typeface="標楷體" panose="03000509000000000000" pitchFamily="65" charset="-120"/>
                <a:ea typeface="標楷體" panose="03000509000000000000" pitchFamily="65" charset="-120"/>
              </a:rPr>
              <a:t>歲退休月領七萬，勞工</a:t>
            </a:r>
            <a:r>
              <a:rPr lang="en-US" altLang="zh-TW" dirty="0" smtClean="0">
                <a:latin typeface="標楷體" panose="03000509000000000000" pitchFamily="65" charset="-120"/>
                <a:ea typeface="標楷體" panose="03000509000000000000" pitchFamily="65" charset="-120"/>
              </a:rPr>
              <a:t>65</a:t>
            </a:r>
            <a:r>
              <a:rPr lang="zh-TW" altLang="en-US" dirty="0" smtClean="0">
                <a:latin typeface="標楷體" panose="03000509000000000000" pitchFamily="65" charset="-120"/>
                <a:ea typeface="標楷體" panose="03000509000000000000" pitchFamily="65" charset="-120"/>
              </a:rPr>
              <a:t>歲退月領一萬三？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基金被拿去護盤而且大虧？</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退休領得比在職還多？</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明明我沒有</a:t>
            </a:r>
            <a:r>
              <a:rPr lang="en-US" altLang="zh-TW" dirty="0" smtClean="0">
                <a:latin typeface="標楷體" panose="03000509000000000000" pitchFamily="65" charset="-120"/>
                <a:ea typeface="標楷體" panose="03000509000000000000" pitchFamily="65" charset="-120"/>
              </a:rPr>
              <a:t>18</a:t>
            </a:r>
            <a:r>
              <a:rPr lang="zh-TW" altLang="en-US" dirty="0" smtClean="0">
                <a:latin typeface="標楷體" panose="03000509000000000000" pitchFamily="65" charset="-120"/>
                <a:ea typeface="標楷體" panose="03000509000000000000" pitchFamily="65" charset="-120"/>
              </a:rPr>
              <a:t>％，還被社會污名？</a:t>
            </a:r>
          </a:p>
          <a:p>
            <a:r>
              <a:rPr lang="zh-TW" altLang="en-US" dirty="0" smtClean="0">
                <a:latin typeface="標楷體" panose="03000509000000000000" pitchFamily="65" charset="-120"/>
                <a:ea typeface="標楷體" panose="03000509000000000000" pitchFamily="65" charset="-120"/>
              </a:rPr>
              <a:t>民國</a:t>
            </a:r>
            <a:r>
              <a:rPr lang="en-US" altLang="zh-TW" dirty="0" smtClean="0">
                <a:latin typeface="標楷體" panose="03000509000000000000" pitchFamily="65" charset="-120"/>
                <a:ea typeface="標楷體" panose="03000509000000000000" pitchFamily="65" charset="-120"/>
              </a:rPr>
              <a:t>117</a:t>
            </a:r>
            <a:r>
              <a:rPr lang="zh-TW" altLang="en-US" dirty="0" smtClean="0">
                <a:latin typeface="標楷體" panose="03000509000000000000" pitchFamily="65" charset="-120"/>
                <a:ea typeface="標楷體" panose="03000509000000000000" pitchFamily="65" charset="-120"/>
              </a:rPr>
              <a:t>年，各種年金都要破產嗎？</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55060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103188"/>
            <a:ext cx="8243888" cy="1314450"/>
          </a:xfrm>
        </p:spPr>
        <p:txBody>
          <a:bodyPr anchor="ctr"/>
          <a:lstStyle/>
          <a:p>
            <a:pPr eaLnBrk="1" hangingPunct="1">
              <a:defRPr/>
            </a:pPr>
            <a:r>
              <a:rPr lang="zh-TW" altLang="en-US" smtClean="0">
                <a:ea typeface="標楷體" pitchFamily="65" charset="-120"/>
              </a:rPr>
              <a:t>現行公保提撥試算</a:t>
            </a:r>
          </a:p>
        </p:txBody>
      </p:sp>
      <p:graphicFrame>
        <p:nvGraphicFramePr>
          <p:cNvPr id="163802" name="Group 986"/>
          <p:cNvGraphicFramePr>
            <a:graphicFrameLocks noGrp="1"/>
          </p:cNvGraphicFramePr>
          <p:nvPr>
            <p:ph idx="4294967295"/>
            <p:extLst>
              <p:ext uri="{D42A27DB-BD31-4B8C-83A1-F6EECF244321}">
                <p14:modId xmlns:p14="http://schemas.microsoft.com/office/powerpoint/2010/main" val="306265790"/>
              </p:ext>
            </p:extLst>
          </p:nvPr>
        </p:nvGraphicFramePr>
        <p:xfrm>
          <a:off x="468313" y="1530350"/>
          <a:ext cx="8207371" cy="4419604"/>
        </p:xfrm>
        <a:graphic>
          <a:graphicData uri="http://schemas.openxmlformats.org/drawingml/2006/table">
            <a:tbl>
              <a:tblPr/>
              <a:tblGrid>
                <a:gridCol w="831334"/>
                <a:gridCol w="567262"/>
                <a:gridCol w="567262"/>
                <a:gridCol w="567262"/>
                <a:gridCol w="568893"/>
                <a:gridCol w="567262"/>
                <a:gridCol w="567262"/>
                <a:gridCol w="567262"/>
                <a:gridCol w="567262"/>
                <a:gridCol w="567262"/>
                <a:gridCol w="567262"/>
                <a:gridCol w="567262"/>
                <a:gridCol w="567262"/>
                <a:gridCol w="567262"/>
              </a:tblGrid>
              <a:tr h="401638">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chemeClr val="tx1"/>
                          </a:solidFill>
                          <a:effectLst/>
                          <a:latin typeface="新細明體" pitchFamily="18" charset="-120"/>
                          <a:ea typeface="新細明體" pitchFamily="18" charset="-120"/>
                        </a:rPr>
                        <a:t>薪級</a:t>
                      </a:r>
                      <a:endParaRPr kumimoji="1" lang="zh-TW" altLang="en-US"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190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200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210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220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245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260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275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290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310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350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370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薪額</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21775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22440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23105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23770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24440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25435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26435</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27435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28435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29435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30430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31430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32430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本人提撥</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629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648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新細明體" pitchFamily="18" charset="-120"/>
                          <a:ea typeface="新細明體" pitchFamily="18" charset="-120"/>
                        </a:rPr>
                        <a:t>667 </a:t>
                      </a:r>
                      <a:endParaRPr kumimoji="1" lang="en-US" altLang="zh-TW" sz="14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新細明體" pitchFamily="18" charset="-120"/>
                          <a:ea typeface="新細明體" pitchFamily="18" charset="-120"/>
                        </a:rPr>
                        <a:t>686 </a:t>
                      </a:r>
                      <a:endParaRPr kumimoji="1" lang="en-US" altLang="zh-TW" sz="14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新細明體" pitchFamily="18" charset="-120"/>
                          <a:ea typeface="新細明體" pitchFamily="18" charset="-120"/>
                        </a:rPr>
                        <a:t>706 </a:t>
                      </a:r>
                      <a:endParaRPr kumimoji="1" lang="en-US" altLang="zh-TW" sz="14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新細明體" pitchFamily="18" charset="-120"/>
                          <a:ea typeface="新細明體" pitchFamily="18" charset="-120"/>
                        </a:rPr>
                        <a:t>734 </a:t>
                      </a:r>
                      <a:endParaRPr kumimoji="1" lang="en-US" altLang="zh-TW" sz="14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新細明體" pitchFamily="18" charset="-120"/>
                          <a:ea typeface="新細明體" pitchFamily="18" charset="-120"/>
                        </a:rPr>
                        <a:t>763 </a:t>
                      </a:r>
                      <a:endParaRPr kumimoji="1" lang="en-US" altLang="zh-TW" sz="14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新細明體" pitchFamily="18" charset="-120"/>
                          <a:ea typeface="新細明體" pitchFamily="18" charset="-120"/>
                        </a:rPr>
                        <a:t>792 </a:t>
                      </a:r>
                      <a:endParaRPr kumimoji="1" lang="en-US" altLang="zh-TW" sz="14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新細明體" pitchFamily="18" charset="-120"/>
                          <a:ea typeface="新細明體" pitchFamily="18" charset="-120"/>
                        </a:rPr>
                        <a:t>821 </a:t>
                      </a:r>
                      <a:endParaRPr kumimoji="1" lang="en-US" altLang="zh-TW" sz="14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新細明體" pitchFamily="18" charset="-120"/>
                          <a:ea typeface="新細明體" pitchFamily="18" charset="-120"/>
                        </a:rPr>
                        <a:t>850 </a:t>
                      </a:r>
                      <a:endParaRPr kumimoji="1" lang="en-US" altLang="zh-TW" sz="14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新細明體" pitchFamily="18" charset="-120"/>
                          <a:ea typeface="新細明體" pitchFamily="18" charset="-120"/>
                        </a:rPr>
                        <a:t>879 </a:t>
                      </a:r>
                      <a:endParaRPr kumimoji="1" lang="en-US" altLang="zh-TW" sz="14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新細明體" pitchFamily="18" charset="-120"/>
                          <a:ea typeface="新細明體" pitchFamily="18" charset="-120"/>
                        </a:rPr>
                        <a:t>908 </a:t>
                      </a:r>
                      <a:endParaRPr kumimoji="1" lang="en-US" altLang="zh-TW" sz="14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936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政府提撥</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1168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1203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1239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1275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1311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1364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1418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1471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1525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1578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1632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1685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1739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提撥總額</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1796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1851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1906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1961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2016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2098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2181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2263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2346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2428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2510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2593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2675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gridSpan="14">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（提撥總額</a:t>
                      </a: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a:t>
                      </a: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薪額 </a:t>
                      </a: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X  8.25% </a:t>
                      </a: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 本人：政府＝</a:t>
                      </a: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35%</a:t>
                      </a: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a:t>
                      </a: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65%</a:t>
                      </a: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01638">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薪級</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390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410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450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475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500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525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550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575</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600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625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650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680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薪額</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33430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34430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35423</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36425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39090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40420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41755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43085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44420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45750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47080</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48415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49745</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本人提撥</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965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994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1023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1052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1129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1167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1206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1244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1283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1321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1359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1398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新細明體" pitchFamily="18" charset="-120"/>
                          <a:ea typeface="新細明體" pitchFamily="18" charset="-120"/>
                        </a:rPr>
                        <a:t>1436 </a:t>
                      </a:r>
                      <a:endParaRPr kumimoji="1" lang="en-US" altLang="zh-TW" sz="14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政府提撥</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1793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1846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1900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1953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2096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2168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2239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2310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2382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2453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2525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2596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2668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新細明體" pitchFamily="18" charset="-120"/>
                          <a:ea typeface="新細明體" pitchFamily="18" charset="-120"/>
                        </a:rPr>
                        <a:t>提撥總額</a:t>
                      </a: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2758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2840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2922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3005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3225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3335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3445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3555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3665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3774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3884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新細明體" pitchFamily="18" charset="-120"/>
                          <a:ea typeface="新細明體" pitchFamily="18" charset="-120"/>
                        </a:rPr>
                        <a:t>3994 </a:t>
                      </a:r>
                      <a:endParaRPr kumimoji="1" lang="en-US" altLang="zh-TW" sz="1800" b="1" i="0" u="none" strike="noStrike" cap="none" normalizeH="0" baseline="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新細明體" pitchFamily="18" charset="-120"/>
                          <a:ea typeface="新細明體" pitchFamily="18" charset="-120"/>
                        </a:rPr>
                        <a:t>4104 </a:t>
                      </a:r>
                      <a:endParaRPr kumimoji="1" lang="en-US" altLang="zh-TW" sz="1800" b="1" i="0" u="none" strike="noStrike" cap="none" normalizeH="0" baseline="0" dirty="0" smtClean="0">
                        <a:ln>
                          <a:noFill/>
                        </a:ln>
                        <a:solidFill>
                          <a:schemeClr val="tx1"/>
                        </a:solidFill>
                        <a:effectLst/>
                        <a:latin typeface="Verdana" pitchFamily="34" charset="0"/>
                        <a:ea typeface="新細明體" pitchFamily="18" charset="-120"/>
                      </a:endParaRPr>
                    </a:p>
                  </a:txBody>
                  <a:tcPr marL="91423" marR="914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73063" y="404813"/>
            <a:ext cx="8015287" cy="1150937"/>
          </a:xfrm>
        </p:spPr>
        <p:txBody>
          <a:bodyPr anchor="ctr"/>
          <a:lstStyle/>
          <a:p>
            <a:pPr eaLnBrk="1" hangingPunct="1">
              <a:defRPr/>
            </a:pPr>
            <a:r>
              <a:rPr lang="zh-TW" altLang="en-US" sz="4600" dirty="0" smtClean="0">
                <a:latin typeface="標楷體" pitchFamily="65" charset="-120"/>
                <a:ea typeface="標楷體" pitchFamily="65" charset="-120"/>
              </a:rPr>
              <a:t>教職生涯總共要撥繳多少錢？</a:t>
            </a:r>
            <a:endParaRPr lang="zh-TW" altLang="zh-TW" sz="4600" dirty="0" smtClean="0">
              <a:latin typeface="標楷體" pitchFamily="65" charset="-120"/>
              <a:ea typeface="標楷體" pitchFamily="65" charset="-120"/>
            </a:endParaRPr>
          </a:p>
        </p:txBody>
      </p:sp>
      <p:sp>
        <p:nvSpPr>
          <p:cNvPr id="37891" name="Rectangle 3"/>
          <p:cNvSpPr>
            <a:spLocks noGrp="1" noChangeArrowheads="1"/>
          </p:cNvSpPr>
          <p:nvPr>
            <p:ph type="body" idx="4294967295"/>
          </p:nvPr>
        </p:nvSpPr>
        <p:spPr>
          <a:xfrm>
            <a:off x="323850" y="1600200"/>
            <a:ext cx="8280400" cy="4419600"/>
          </a:xfrm>
        </p:spPr>
        <p:txBody>
          <a:bodyPr/>
          <a:lstStyle/>
          <a:p>
            <a:pPr eaLnBrk="1" hangingPunct="1"/>
            <a:r>
              <a:rPr lang="zh-TW" altLang="en-US" smtClean="0">
                <a:latin typeface="標楷體" pitchFamily="65" charset="-120"/>
                <a:ea typeface="標楷體" pitchFamily="65" charset="-120"/>
              </a:rPr>
              <a:t>若每月平均繳</a:t>
            </a:r>
            <a:r>
              <a:rPr lang="en-US" altLang="zh-TW" smtClean="0">
                <a:latin typeface="標楷體" pitchFamily="65" charset="-120"/>
                <a:ea typeface="標楷體" pitchFamily="65" charset="-120"/>
              </a:rPr>
              <a:t>3000</a:t>
            </a:r>
            <a:r>
              <a:rPr lang="zh-TW" altLang="en-US" smtClean="0">
                <a:latin typeface="標楷體" pitchFamily="65" charset="-120"/>
                <a:ea typeface="標楷體" pitchFamily="65" charset="-120"/>
              </a:rPr>
              <a:t>元，每人每年約計提撥</a:t>
            </a:r>
            <a:r>
              <a:rPr lang="en-US" altLang="zh-TW" smtClean="0">
                <a:latin typeface="標楷體" pitchFamily="65" charset="-120"/>
                <a:ea typeface="標楷體" pitchFamily="65" charset="-120"/>
              </a:rPr>
              <a:t>10</a:t>
            </a:r>
            <a:r>
              <a:rPr lang="zh-TW" altLang="en-US" smtClean="0">
                <a:latin typeface="標楷體" pitchFamily="65" charset="-120"/>
                <a:ea typeface="標楷體" pitchFamily="65" charset="-120"/>
              </a:rPr>
              <a:t>萬餘元（自提</a:t>
            </a:r>
            <a:r>
              <a:rPr lang="en-US" altLang="zh-TW" smtClean="0">
                <a:latin typeface="標楷體" pitchFamily="65" charset="-120"/>
                <a:ea typeface="標楷體" pitchFamily="65" charset="-120"/>
              </a:rPr>
              <a:t>36000</a:t>
            </a:r>
            <a:r>
              <a:rPr lang="zh-TW" altLang="en-US" smtClean="0">
                <a:latin typeface="標楷體" pitchFamily="65" charset="-120"/>
                <a:ea typeface="標楷體" pitchFamily="65" charset="-120"/>
              </a:rPr>
              <a:t>元</a:t>
            </a:r>
            <a:r>
              <a:rPr lang="zh-TW" altLang="zh-TW" smtClean="0">
                <a:latin typeface="標楷體" pitchFamily="65" charset="-120"/>
                <a:ea typeface="標楷體" pitchFamily="65" charset="-120"/>
              </a:rPr>
              <a:t>、政府分攤6</a:t>
            </a:r>
            <a:r>
              <a:rPr lang="en-US" altLang="zh-TW" smtClean="0">
                <a:latin typeface="標楷體" pitchFamily="65" charset="-120"/>
                <a:ea typeface="標楷體" pitchFamily="65" charset="-120"/>
              </a:rPr>
              <a:t>6857</a:t>
            </a:r>
            <a:r>
              <a:rPr lang="zh-TW" altLang="zh-TW" smtClean="0">
                <a:latin typeface="標楷體" pitchFamily="65" charset="-120"/>
                <a:ea typeface="標楷體" pitchFamily="65" charset="-120"/>
              </a:rPr>
              <a:t>元</a:t>
            </a:r>
            <a:r>
              <a:rPr lang="zh-TW" altLang="en-US" smtClean="0">
                <a:latin typeface="標楷體" pitchFamily="65" charset="-120"/>
                <a:ea typeface="標楷體" pitchFamily="65" charset="-120"/>
              </a:rPr>
              <a:t>）</a:t>
            </a:r>
            <a:r>
              <a:rPr lang="zh-TW" altLang="en-US" smtClean="0">
                <a:solidFill>
                  <a:srgbClr val="FF0000"/>
                </a:solidFill>
                <a:latin typeface="標楷體" pitchFamily="65" charset="-120"/>
                <a:ea typeface="標楷體" pitchFamily="65" charset="-120"/>
              </a:rPr>
              <a:t>易言之，教職生涯如有</a:t>
            </a:r>
            <a:r>
              <a:rPr lang="en-US" altLang="zh-TW" smtClean="0">
                <a:solidFill>
                  <a:srgbClr val="FF0000"/>
                </a:solidFill>
                <a:latin typeface="標楷體" pitchFamily="65" charset="-120"/>
                <a:ea typeface="標楷體" pitchFamily="65" charset="-120"/>
              </a:rPr>
              <a:t>30</a:t>
            </a:r>
            <a:r>
              <a:rPr lang="zh-TW" altLang="en-US" smtClean="0">
                <a:solidFill>
                  <a:srgbClr val="FF0000"/>
                </a:solidFill>
                <a:latin typeface="標楷體" pitchFamily="65" charset="-120"/>
                <a:ea typeface="標楷體" pitchFamily="65" charset="-120"/>
              </a:rPr>
              <a:t>年，提撥給退撫基金之金額約將高達</a:t>
            </a:r>
            <a:r>
              <a:rPr lang="en-US" altLang="zh-TW" smtClean="0">
                <a:solidFill>
                  <a:srgbClr val="FF0000"/>
                </a:solidFill>
                <a:latin typeface="標楷體" pitchFamily="65" charset="-120"/>
                <a:ea typeface="標楷體" pitchFamily="65" charset="-120"/>
              </a:rPr>
              <a:t>300</a:t>
            </a:r>
            <a:r>
              <a:rPr lang="zh-TW" altLang="en-US" smtClean="0">
                <a:solidFill>
                  <a:srgbClr val="FF0000"/>
                </a:solidFill>
                <a:latin typeface="標楷體" pitchFamily="65" charset="-120"/>
                <a:ea typeface="標楷體" pitchFamily="65" charset="-120"/>
              </a:rPr>
              <a:t>萬元</a:t>
            </a:r>
            <a:r>
              <a:rPr lang="zh-TW" altLang="en-US" smtClean="0">
                <a:latin typeface="標楷體" pitchFamily="65" charset="-120"/>
                <a:ea typeface="標楷體" pitchFamily="65" charset="-120"/>
              </a:rPr>
              <a:t>（自提</a:t>
            </a:r>
            <a:r>
              <a:rPr lang="en-US" altLang="zh-TW" smtClean="0">
                <a:latin typeface="標楷體" pitchFamily="65" charset="-120"/>
                <a:ea typeface="標楷體" pitchFamily="65" charset="-120"/>
              </a:rPr>
              <a:t>105</a:t>
            </a:r>
            <a:r>
              <a:rPr lang="zh-TW" altLang="en-US" smtClean="0">
                <a:latin typeface="標楷體" pitchFamily="65" charset="-120"/>
                <a:ea typeface="標楷體" pitchFamily="65" charset="-120"/>
              </a:rPr>
              <a:t>萬元</a:t>
            </a:r>
            <a:r>
              <a:rPr lang="zh-TW" altLang="zh-TW" smtClean="0">
                <a:latin typeface="標楷體" pitchFamily="65" charset="-120"/>
                <a:ea typeface="標楷體" pitchFamily="65" charset="-120"/>
              </a:rPr>
              <a:t>、政府分攤</a:t>
            </a:r>
            <a:r>
              <a:rPr lang="zh-TW" altLang="en-US" smtClean="0">
                <a:latin typeface="標楷體" pitchFamily="65" charset="-120"/>
                <a:ea typeface="標楷體" pitchFamily="65" charset="-120"/>
              </a:rPr>
              <a:t>1</a:t>
            </a:r>
            <a:r>
              <a:rPr lang="en-US" altLang="zh-TW" smtClean="0">
                <a:latin typeface="標楷體" pitchFamily="65" charset="-120"/>
                <a:ea typeface="標楷體" pitchFamily="65" charset="-120"/>
              </a:rPr>
              <a:t>95</a:t>
            </a:r>
            <a:r>
              <a:rPr lang="zh-TW" altLang="en-US" smtClean="0">
                <a:latin typeface="標楷體" pitchFamily="65" charset="-120"/>
                <a:ea typeface="標楷體" pitchFamily="65" charset="-120"/>
              </a:rPr>
              <a:t>萬</a:t>
            </a:r>
            <a:r>
              <a:rPr lang="zh-TW" altLang="zh-TW" smtClean="0">
                <a:latin typeface="標楷體" pitchFamily="65" charset="-120"/>
                <a:ea typeface="標楷體" pitchFamily="65" charset="-120"/>
              </a:rPr>
              <a:t>元</a:t>
            </a:r>
            <a:r>
              <a:rPr lang="zh-TW" altLang="en-US" smtClean="0">
                <a:latin typeface="標楷體" pitchFamily="65" charset="-120"/>
                <a:ea typeface="標楷體" pitchFamily="65" charset="-120"/>
              </a:rPr>
              <a:t>）</a:t>
            </a:r>
          </a:p>
          <a:p>
            <a:pPr eaLnBrk="1" hangingPunct="1">
              <a:buFontTx/>
              <a:buNone/>
            </a:pPr>
            <a:endParaRPr lang="en-US" altLang="zh-TW" smtClean="0"/>
          </a:p>
          <a:p>
            <a:pPr eaLnBrk="1" hangingPunct="1"/>
            <a:r>
              <a:rPr lang="zh-TW" altLang="en-US" smtClean="0">
                <a:solidFill>
                  <a:srgbClr val="FF0000"/>
                </a:solidFill>
                <a:latin typeface="標楷體" pitchFamily="65" charset="-120"/>
                <a:ea typeface="標楷體" pitchFamily="65" charset="-120"/>
              </a:rPr>
              <a:t>另繳給公保約</a:t>
            </a:r>
            <a:r>
              <a:rPr lang="en-US" altLang="zh-TW" smtClean="0">
                <a:solidFill>
                  <a:srgbClr val="FF0000"/>
                </a:solidFill>
                <a:latin typeface="標楷體" pitchFamily="65" charset="-120"/>
                <a:ea typeface="標楷體" pitchFamily="65" charset="-120"/>
              </a:rPr>
              <a:t>100</a:t>
            </a:r>
            <a:r>
              <a:rPr lang="zh-TW" altLang="en-US" smtClean="0">
                <a:solidFill>
                  <a:srgbClr val="FF0000"/>
                </a:solidFill>
                <a:latin typeface="標楷體" pitchFamily="65" charset="-120"/>
                <a:ea typeface="標楷體" pitchFamily="65" charset="-120"/>
              </a:rPr>
              <a:t>萬</a:t>
            </a:r>
            <a:r>
              <a:rPr lang="en-US" altLang="zh-TW" smtClean="0">
                <a:solidFill>
                  <a:srgbClr val="0070C0"/>
                </a:solidFill>
                <a:latin typeface="標楷體" pitchFamily="65" charset="-120"/>
                <a:ea typeface="標楷體" pitchFamily="65" charset="-120"/>
              </a:rPr>
              <a:t>(</a:t>
            </a:r>
            <a:r>
              <a:rPr lang="zh-TW" altLang="en-US" smtClean="0">
                <a:solidFill>
                  <a:srgbClr val="0070C0"/>
                </a:solidFill>
                <a:latin typeface="標楷體" pitchFamily="65" charset="-120"/>
                <a:ea typeface="標楷體" pitchFamily="65" charset="-120"/>
              </a:rPr>
              <a:t>自提約</a:t>
            </a:r>
            <a:r>
              <a:rPr lang="en-US" altLang="zh-TW" smtClean="0">
                <a:solidFill>
                  <a:srgbClr val="0070C0"/>
                </a:solidFill>
                <a:latin typeface="標楷體" pitchFamily="65" charset="-120"/>
                <a:ea typeface="標楷體" pitchFamily="65" charset="-120"/>
              </a:rPr>
              <a:t>35</a:t>
            </a:r>
            <a:r>
              <a:rPr lang="zh-TW" altLang="en-US" smtClean="0">
                <a:solidFill>
                  <a:srgbClr val="0070C0"/>
                </a:solidFill>
                <a:latin typeface="標楷體" pitchFamily="65" charset="-120"/>
                <a:ea typeface="標楷體" pitchFamily="65" charset="-120"/>
              </a:rPr>
              <a:t>萬，政府分攤</a:t>
            </a:r>
            <a:r>
              <a:rPr lang="en-US" altLang="zh-TW" smtClean="0">
                <a:solidFill>
                  <a:srgbClr val="0070C0"/>
                </a:solidFill>
                <a:latin typeface="標楷體" pitchFamily="65" charset="-120"/>
                <a:ea typeface="標楷體" pitchFamily="65" charset="-120"/>
              </a:rPr>
              <a:t>65</a:t>
            </a:r>
            <a:r>
              <a:rPr lang="zh-TW" altLang="en-US" smtClean="0">
                <a:solidFill>
                  <a:srgbClr val="0070C0"/>
                </a:solidFill>
                <a:latin typeface="標楷體" pitchFamily="65" charset="-120"/>
                <a:ea typeface="標楷體" pitchFamily="65" charset="-120"/>
              </a:rPr>
              <a:t>萬</a:t>
            </a:r>
            <a:r>
              <a:rPr lang="en-US" altLang="zh-TW" smtClean="0">
                <a:solidFill>
                  <a:srgbClr val="0070C0"/>
                </a:solidFill>
                <a:latin typeface="標楷體" pitchFamily="65" charset="-120"/>
                <a:ea typeface="標楷體" pitchFamily="65" charset="-120"/>
              </a:rPr>
              <a:t>)</a:t>
            </a:r>
            <a:r>
              <a:rPr lang="zh-TW" altLang="en-US" smtClean="0">
                <a:solidFill>
                  <a:srgbClr val="FF0000"/>
                </a:solidFill>
                <a:latin typeface="標楷體" pitchFamily="65" charset="-120"/>
                <a:ea typeface="標楷體" pitchFamily="65" charset="-120"/>
              </a:rPr>
              <a:t>。</a:t>
            </a:r>
          </a:p>
        </p:txBody>
      </p:sp>
      <p:sp>
        <p:nvSpPr>
          <p:cNvPr id="37892" name="投影片編號版面配置區 3"/>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r" eaLnBrk="1" hangingPunct="1"/>
            <a:fld id="{5436B9A3-B38C-4D85-9D72-205635FEEB14}" type="slidenum">
              <a:rPr kumimoji="0" lang="en-US" altLang="zh-TW" sz="1200">
                <a:latin typeface="Arial Black" pitchFamily="34" charset="0"/>
              </a:rPr>
              <a:pPr algn="r" eaLnBrk="1" hangingPunct="1"/>
              <a:t>21</a:t>
            </a:fld>
            <a:endParaRPr kumimoji="0" lang="en-US" altLang="zh-TW" sz="1200">
              <a:latin typeface="Arial Black" pitchFamily="34" charset="0"/>
            </a:endParaRPr>
          </a:p>
        </p:txBody>
      </p:sp>
    </p:spTree>
    <p:extLst>
      <p:ext uri="{BB962C8B-B14F-4D97-AF65-F5344CB8AC3E}">
        <p14:creationId xmlns:p14="http://schemas.microsoft.com/office/powerpoint/2010/main" val="381091199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306" name="Group 26"/>
          <p:cNvGraphicFramePr>
            <a:graphicFrameLocks noGrp="1"/>
          </p:cNvGraphicFramePr>
          <p:nvPr>
            <p:extLst>
              <p:ext uri="{D42A27DB-BD31-4B8C-83A1-F6EECF244321}">
                <p14:modId xmlns:p14="http://schemas.microsoft.com/office/powerpoint/2010/main" val="3011625031"/>
              </p:ext>
            </p:extLst>
          </p:nvPr>
        </p:nvGraphicFramePr>
        <p:xfrm>
          <a:off x="323850" y="2781300"/>
          <a:ext cx="8496300" cy="2257426"/>
        </p:xfrm>
        <a:graphic>
          <a:graphicData uri="http://schemas.openxmlformats.org/drawingml/2006/table">
            <a:tbl>
              <a:tblPr/>
              <a:tblGrid>
                <a:gridCol w="1698625"/>
                <a:gridCol w="1700213"/>
                <a:gridCol w="1698625"/>
                <a:gridCol w="1700212"/>
                <a:gridCol w="1698625"/>
              </a:tblGrid>
              <a:tr h="744538">
                <a:tc gridSpan="2">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ts val="21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Verdana" pitchFamily="34" charset="0"/>
                          <a:ea typeface="新細明體" pitchFamily="18" charset="-120"/>
                        </a:rPr>
                        <a:t>公保</a:t>
                      </a:r>
                      <a:endParaRPr kumimoji="1" lang="zh-TW" altLang="en-US" sz="2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EB641B"/>
                      </a:solidFill>
                      <a:prstDash val="solid"/>
                      <a:round/>
                      <a:headEnd type="none" w="med" len="med"/>
                      <a:tailEnd type="none" w="med" len="med"/>
                    </a:lnL>
                    <a:lnR w="12700" cap="flat" cmpd="sng" algn="ctr">
                      <a:solidFill>
                        <a:srgbClr val="EB641B"/>
                      </a:solidFill>
                      <a:prstDash val="solid"/>
                      <a:round/>
                      <a:headEnd type="none" w="med" len="med"/>
                      <a:tailEnd type="none" w="med" len="med"/>
                    </a:lnR>
                    <a:lnT w="12700" cap="flat" cmpd="sng" algn="ctr">
                      <a:solidFill>
                        <a:srgbClr val="EB641B"/>
                      </a:solidFill>
                      <a:prstDash val="solid"/>
                      <a:round/>
                      <a:headEnd type="none" w="med" len="med"/>
                      <a:tailEnd type="none" w="med" len="med"/>
                    </a:lnT>
                    <a:lnB w="12700" cap="flat" cmpd="sng" algn="ctr">
                      <a:solidFill>
                        <a:srgbClr val="EB641B"/>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ts val="2100"/>
                        </a:lnSpc>
                        <a:spcBef>
                          <a:spcPct val="0"/>
                        </a:spcBef>
                        <a:spcAft>
                          <a:spcPct val="0"/>
                        </a:spcAft>
                        <a:buClrTx/>
                        <a:buSzTx/>
                        <a:buFontTx/>
                        <a:buNone/>
                        <a:tabLst/>
                      </a:pPr>
                      <a:r>
                        <a:rPr kumimoji="1" lang="zh-TW" altLang="en-US" sz="2400" b="0" i="0" u="none" strike="noStrike" cap="none" normalizeH="0" baseline="0" smtClean="0">
                          <a:ln>
                            <a:noFill/>
                          </a:ln>
                          <a:solidFill>
                            <a:schemeClr val="tx1"/>
                          </a:solidFill>
                          <a:effectLst/>
                          <a:latin typeface="Verdana" pitchFamily="34" charset="0"/>
                          <a:ea typeface="新細明體" pitchFamily="18" charset="-120"/>
                        </a:rPr>
                        <a:t>勞保</a:t>
                      </a:r>
                      <a:endParaRPr kumimoji="1" lang="zh-TW" altLang="en-US" sz="24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EB641B"/>
                      </a:solidFill>
                      <a:prstDash val="solid"/>
                      <a:round/>
                      <a:headEnd type="none" w="med" len="med"/>
                      <a:tailEnd type="none" w="med" len="med"/>
                    </a:lnL>
                    <a:lnR w="12700" cap="flat" cmpd="sng" algn="ctr">
                      <a:solidFill>
                        <a:srgbClr val="EB641B"/>
                      </a:solidFill>
                      <a:prstDash val="solid"/>
                      <a:round/>
                      <a:headEnd type="none" w="med" len="med"/>
                      <a:tailEnd type="none" w="med" len="med"/>
                    </a:lnR>
                    <a:lnT w="12700" cap="flat" cmpd="sng" algn="ctr">
                      <a:solidFill>
                        <a:srgbClr val="EB641B"/>
                      </a:solidFill>
                      <a:prstDash val="solid"/>
                      <a:round/>
                      <a:headEnd type="none" w="med" len="med"/>
                      <a:tailEnd type="none" w="med" len="med"/>
                    </a:lnT>
                    <a:lnB w="12700" cap="flat" cmpd="sng" algn="ctr">
                      <a:solidFill>
                        <a:srgbClr val="EB641B"/>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768350">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ts val="2100"/>
                        </a:lnSpc>
                        <a:spcBef>
                          <a:spcPct val="0"/>
                        </a:spcBef>
                        <a:spcAft>
                          <a:spcPct val="0"/>
                        </a:spcAft>
                        <a:buClrTx/>
                        <a:buSzTx/>
                        <a:buFontTx/>
                        <a:buNone/>
                        <a:tabLst/>
                      </a:pPr>
                      <a:r>
                        <a:rPr kumimoji="1" lang="zh-TW" altLang="en-US" sz="2400" b="0" i="0" u="none" strike="noStrike" cap="none" normalizeH="0" baseline="0" dirty="0" smtClean="0">
                          <a:ln>
                            <a:noFill/>
                          </a:ln>
                          <a:solidFill>
                            <a:srgbClr val="FF0000"/>
                          </a:solidFill>
                          <a:effectLst/>
                          <a:latin typeface="Verdana" pitchFamily="34" charset="0"/>
                          <a:ea typeface="新細明體" pitchFamily="18" charset="-120"/>
                        </a:rPr>
                        <a:t>自付</a:t>
                      </a:r>
                      <a:r>
                        <a:rPr kumimoji="1" lang="en-US" altLang="zh-TW" sz="2400" b="0" i="0" u="none" strike="noStrike" cap="none" normalizeH="0" baseline="0" dirty="0" smtClean="0">
                          <a:ln>
                            <a:noFill/>
                          </a:ln>
                          <a:solidFill>
                            <a:srgbClr val="FF0000"/>
                          </a:solidFill>
                          <a:effectLst/>
                          <a:latin typeface="Verdana" pitchFamily="34" charset="0"/>
                          <a:ea typeface="新細明體" pitchFamily="18" charset="-120"/>
                        </a:rPr>
                        <a:t>(35%)</a:t>
                      </a:r>
                      <a:endParaRPr kumimoji="1" lang="zh-TW" altLang="zh-TW" sz="2400" b="1" i="0" u="none" strike="noStrike" cap="none" normalizeH="0" baseline="0" dirty="0" smtClean="0">
                        <a:ln>
                          <a:noFill/>
                        </a:ln>
                        <a:solidFill>
                          <a:srgbClr val="FF0000"/>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EB641B"/>
                      </a:solidFill>
                      <a:prstDash val="solid"/>
                      <a:round/>
                      <a:headEnd type="none" w="med" len="med"/>
                      <a:tailEnd type="none" w="med" len="med"/>
                    </a:lnL>
                    <a:lnR w="12700" cap="flat" cmpd="sng" algn="ctr">
                      <a:solidFill>
                        <a:srgbClr val="EB641B"/>
                      </a:solidFill>
                      <a:prstDash val="solid"/>
                      <a:round/>
                      <a:headEnd type="none" w="med" len="med"/>
                      <a:tailEnd type="none" w="med" len="med"/>
                    </a:lnR>
                    <a:lnT w="12700" cap="flat" cmpd="sng" algn="ctr">
                      <a:solidFill>
                        <a:srgbClr val="EB641B"/>
                      </a:solidFill>
                      <a:prstDash val="solid"/>
                      <a:round/>
                      <a:headEnd type="none" w="med" len="med"/>
                      <a:tailEnd type="none" w="med" len="med"/>
                    </a:lnT>
                    <a:lnB w="12700" cap="flat" cmpd="sng" algn="ctr">
                      <a:solidFill>
                        <a:srgbClr val="EB641B"/>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ts val="2100"/>
                        </a:lnSpc>
                        <a:spcBef>
                          <a:spcPct val="0"/>
                        </a:spcBef>
                        <a:spcAft>
                          <a:spcPct val="0"/>
                        </a:spcAft>
                        <a:buClrTx/>
                        <a:buSzTx/>
                        <a:buFontTx/>
                        <a:buNone/>
                        <a:tabLst/>
                      </a:pPr>
                      <a:r>
                        <a:rPr kumimoji="1" lang="zh-TW" altLang="en-US" sz="2400" b="0" i="0" u="none" strike="noStrike" cap="none" normalizeH="0" baseline="0" dirty="0" smtClean="0">
                          <a:ln>
                            <a:noFill/>
                          </a:ln>
                          <a:solidFill>
                            <a:srgbClr val="FF0000"/>
                          </a:solidFill>
                          <a:effectLst/>
                          <a:latin typeface="Verdana" pitchFamily="34" charset="0"/>
                          <a:ea typeface="新細明體" pitchFamily="18" charset="-120"/>
                        </a:rPr>
                        <a:t>雇主</a:t>
                      </a:r>
                      <a:r>
                        <a:rPr kumimoji="1" lang="en-US" altLang="zh-TW" sz="2400" b="0" i="0" u="none" strike="noStrike" cap="none" normalizeH="0" baseline="0" dirty="0" smtClean="0">
                          <a:ln>
                            <a:noFill/>
                          </a:ln>
                          <a:solidFill>
                            <a:srgbClr val="FF0000"/>
                          </a:solidFill>
                          <a:effectLst/>
                          <a:latin typeface="Verdana" pitchFamily="34" charset="0"/>
                          <a:ea typeface="新細明體" pitchFamily="18" charset="-120"/>
                        </a:rPr>
                        <a:t>(65%)</a:t>
                      </a:r>
                      <a:endParaRPr kumimoji="1" lang="zh-TW" altLang="zh-TW" sz="2400" b="1" i="0" u="none" strike="noStrike" cap="none" normalizeH="0" baseline="0" dirty="0" smtClean="0">
                        <a:ln>
                          <a:noFill/>
                        </a:ln>
                        <a:solidFill>
                          <a:srgbClr val="FF0000"/>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EB641B"/>
                      </a:solidFill>
                      <a:prstDash val="solid"/>
                      <a:round/>
                      <a:headEnd type="none" w="med" len="med"/>
                      <a:tailEnd type="none" w="med" len="med"/>
                    </a:lnL>
                    <a:lnR w="12700" cap="flat" cmpd="sng" algn="ctr">
                      <a:solidFill>
                        <a:srgbClr val="EB641B"/>
                      </a:solidFill>
                      <a:prstDash val="solid"/>
                      <a:round/>
                      <a:headEnd type="none" w="med" len="med"/>
                      <a:tailEnd type="none" w="med" len="med"/>
                    </a:lnR>
                    <a:lnT w="12700" cap="flat" cmpd="sng" algn="ctr">
                      <a:solidFill>
                        <a:srgbClr val="EB641B"/>
                      </a:solidFill>
                      <a:prstDash val="solid"/>
                      <a:round/>
                      <a:headEnd type="none" w="med" len="med"/>
                      <a:tailEnd type="none" w="med" len="med"/>
                    </a:lnT>
                    <a:lnB w="12700" cap="flat" cmpd="sng" algn="ctr">
                      <a:solidFill>
                        <a:srgbClr val="EB641B"/>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ts val="2100"/>
                        </a:lnSpc>
                        <a:spcBef>
                          <a:spcPct val="0"/>
                        </a:spcBef>
                        <a:spcAft>
                          <a:spcPct val="0"/>
                        </a:spcAft>
                        <a:buClrTx/>
                        <a:buSzTx/>
                        <a:buFontTx/>
                        <a:buNone/>
                        <a:tabLst/>
                      </a:pPr>
                      <a:r>
                        <a:rPr kumimoji="1" lang="zh-TW" altLang="en-US" sz="2400" b="0" i="0" u="none" strike="noStrike" cap="none" normalizeH="0" baseline="0" dirty="0" smtClean="0">
                          <a:ln>
                            <a:noFill/>
                          </a:ln>
                          <a:solidFill>
                            <a:srgbClr val="FF0000"/>
                          </a:solidFill>
                          <a:effectLst/>
                          <a:latin typeface="Verdana" pitchFamily="34" charset="0"/>
                          <a:ea typeface="新細明體" pitchFamily="18" charset="-120"/>
                        </a:rPr>
                        <a:t>自付</a:t>
                      </a:r>
                      <a:r>
                        <a:rPr kumimoji="1" lang="en-US" altLang="zh-TW" sz="2400" b="0" i="0" u="none" strike="noStrike" cap="none" normalizeH="0" baseline="0" dirty="0" smtClean="0">
                          <a:ln>
                            <a:noFill/>
                          </a:ln>
                          <a:solidFill>
                            <a:srgbClr val="FF0000"/>
                          </a:solidFill>
                          <a:effectLst/>
                          <a:latin typeface="Verdana" pitchFamily="34" charset="0"/>
                          <a:ea typeface="新細明體" pitchFamily="18" charset="-120"/>
                        </a:rPr>
                        <a:t>(20%)</a:t>
                      </a:r>
                      <a:endParaRPr kumimoji="1" lang="zh-TW" altLang="zh-TW" sz="2400" b="1" i="0" u="none" strike="noStrike" cap="none" normalizeH="0" baseline="0" dirty="0" smtClean="0">
                        <a:ln>
                          <a:noFill/>
                        </a:ln>
                        <a:solidFill>
                          <a:srgbClr val="FF0000"/>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EB641B"/>
                      </a:solidFill>
                      <a:prstDash val="solid"/>
                      <a:round/>
                      <a:headEnd type="none" w="med" len="med"/>
                      <a:tailEnd type="none" w="med" len="med"/>
                    </a:lnL>
                    <a:lnR w="12700" cap="flat" cmpd="sng" algn="ctr">
                      <a:solidFill>
                        <a:srgbClr val="EB641B"/>
                      </a:solidFill>
                      <a:prstDash val="solid"/>
                      <a:round/>
                      <a:headEnd type="none" w="med" len="med"/>
                      <a:tailEnd type="none" w="med" len="med"/>
                    </a:lnR>
                    <a:lnT w="12700" cap="flat" cmpd="sng" algn="ctr">
                      <a:solidFill>
                        <a:srgbClr val="EB641B"/>
                      </a:solidFill>
                      <a:prstDash val="solid"/>
                      <a:round/>
                      <a:headEnd type="none" w="med" len="med"/>
                      <a:tailEnd type="none" w="med" len="med"/>
                    </a:lnT>
                    <a:lnB w="12700" cap="flat" cmpd="sng" algn="ctr">
                      <a:solidFill>
                        <a:srgbClr val="EB641B"/>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ts val="2100"/>
                        </a:lnSpc>
                        <a:spcBef>
                          <a:spcPct val="0"/>
                        </a:spcBef>
                        <a:spcAft>
                          <a:spcPct val="0"/>
                        </a:spcAft>
                        <a:buClrTx/>
                        <a:buSzTx/>
                        <a:buFontTx/>
                        <a:buNone/>
                        <a:tabLst/>
                      </a:pPr>
                      <a:r>
                        <a:rPr kumimoji="1" lang="zh-TW" altLang="en-US" sz="2400" b="0" i="0" u="none" strike="noStrike" cap="none" normalizeH="0" baseline="0" dirty="0" smtClean="0">
                          <a:ln>
                            <a:noFill/>
                          </a:ln>
                          <a:solidFill>
                            <a:srgbClr val="FF0000"/>
                          </a:solidFill>
                          <a:effectLst/>
                          <a:latin typeface="Verdana" pitchFamily="34" charset="0"/>
                          <a:ea typeface="新細明體" pitchFamily="18" charset="-120"/>
                        </a:rPr>
                        <a:t>雇主</a:t>
                      </a:r>
                      <a:r>
                        <a:rPr kumimoji="1" lang="en-US" altLang="zh-TW" sz="2400" b="0" i="0" u="none" strike="noStrike" cap="none" normalizeH="0" baseline="0" dirty="0" smtClean="0">
                          <a:ln>
                            <a:noFill/>
                          </a:ln>
                          <a:solidFill>
                            <a:srgbClr val="FF0000"/>
                          </a:solidFill>
                          <a:effectLst/>
                          <a:latin typeface="Verdana" pitchFamily="34" charset="0"/>
                          <a:ea typeface="新細明體" pitchFamily="18" charset="-120"/>
                        </a:rPr>
                        <a:t>(70%)</a:t>
                      </a:r>
                      <a:endParaRPr kumimoji="1" lang="zh-TW" altLang="zh-TW" sz="2400" b="1" i="0" u="none" strike="noStrike" cap="none" normalizeH="0" baseline="0" dirty="0" smtClean="0">
                        <a:ln>
                          <a:noFill/>
                        </a:ln>
                        <a:solidFill>
                          <a:srgbClr val="FF0000"/>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EB641B"/>
                      </a:solidFill>
                      <a:prstDash val="solid"/>
                      <a:round/>
                      <a:headEnd type="none" w="med" len="med"/>
                      <a:tailEnd type="none" w="med" len="med"/>
                    </a:lnL>
                    <a:lnR w="12700" cap="flat" cmpd="sng" algn="ctr">
                      <a:solidFill>
                        <a:srgbClr val="EB641B"/>
                      </a:solidFill>
                      <a:prstDash val="solid"/>
                      <a:round/>
                      <a:headEnd type="none" w="med" len="med"/>
                      <a:tailEnd type="none" w="med" len="med"/>
                    </a:lnR>
                    <a:lnT w="12700" cap="flat" cmpd="sng" algn="ctr">
                      <a:solidFill>
                        <a:srgbClr val="EB641B"/>
                      </a:solidFill>
                      <a:prstDash val="solid"/>
                      <a:round/>
                      <a:headEnd type="none" w="med" len="med"/>
                      <a:tailEnd type="none" w="med" len="med"/>
                    </a:lnT>
                    <a:lnB w="12700" cap="flat" cmpd="sng" algn="ctr">
                      <a:solidFill>
                        <a:srgbClr val="EB641B"/>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ts val="2100"/>
                        </a:lnSpc>
                        <a:spcBef>
                          <a:spcPct val="0"/>
                        </a:spcBef>
                        <a:spcAft>
                          <a:spcPct val="0"/>
                        </a:spcAft>
                        <a:buClrTx/>
                        <a:buSzTx/>
                        <a:buFontTx/>
                        <a:buNone/>
                        <a:tabLst/>
                      </a:pPr>
                      <a:r>
                        <a:rPr kumimoji="1" lang="zh-TW" altLang="en-US" sz="2400" b="0" i="0" u="none" strike="noStrike" cap="none" normalizeH="0" baseline="0" smtClean="0">
                          <a:ln>
                            <a:noFill/>
                          </a:ln>
                          <a:solidFill>
                            <a:schemeClr val="tx1"/>
                          </a:solidFill>
                          <a:effectLst/>
                          <a:latin typeface="Verdana" pitchFamily="34" charset="0"/>
                          <a:ea typeface="新細明體" pitchFamily="18" charset="-120"/>
                        </a:rPr>
                        <a:t>政府</a:t>
                      </a:r>
                      <a:r>
                        <a:rPr kumimoji="1" lang="en-US" altLang="zh-TW" sz="2400" b="0" i="0" u="none" strike="noStrike" cap="none" normalizeH="0" baseline="0" smtClean="0">
                          <a:ln>
                            <a:noFill/>
                          </a:ln>
                          <a:solidFill>
                            <a:schemeClr val="tx1"/>
                          </a:solidFill>
                          <a:effectLst/>
                          <a:latin typeface="Verdana" pitchFamily="34" charset="0"/>
                          <a:ea typeface="新細明體" pitchFamily="18" charset="-120"/>
                        </a:rPr>
                        <a:t>(10%)</a:t>
                      </a:r>
                      <a:endParaRPr kumimoji="1" lang="zh-TW" altLang="zh-TW" sz="24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EB641B"/>
                      </a:solidFill>
                      <a:prstDash val="solid"/>
                      <a:round/>
                      <a:headEnd type="none" w="med" len="med"/>
                      <a:tailEnd type="none" w="med" len="med"/>
                    </a:lnL>
                    <a:lnR w="12700" cap="flat" cmpd="sng" algn="ctr">
                      <a:solidFill>
                        <a:srgbClr val="EB641B"/>
                      </a:solidFill>
                      <a:prstDash val="solid"/>
                      <a:round/>
                      <a:headEnd type="none" w="med" len="med"/>
                      <a:tailEnd type="none" w="med" len="med"/>
                    </a:lnR>
                    <a:lnT w="12700" cap="flat" cmpd="sng" algn="ctr">
                      <a:solidFill>
                        <a:srgbClr val="EB641B"/>
                      </a:solidFill>
                      <a:prstDash val="solid"/>
                      <a:round/>
                      <a:headEnd type="none" w="med" len="med"/>
                      <a:tailEnd type="none" w="med" len="med"/>
                    </a:lnT>
                    <a:lnB w="12700" cap="flat" cmpd="sng" algn="ctr">
                      <a:solidFill>
                        <a:srgbClr val="EB641B"/>
                      </a:solidFill>
                      <a:prstDash val="solid"/>
                      <a:round/>
                      <a:headEnd type="none" w="med" len="med"/>
                      <a:tailEnd type="none" w="med" len="med"/>
                    </a:lnB>
                    <a:lnTlToBr>
                      <a:noFill/>
                    </a:lnTlToBr>
                    <a:lnBlToTr>
                      <a:noFill/>
                    </a:lnBlToTr>
                    <a:noFill/>
                  </a:tcPr>
                </a:tc>
              </a:tr>
              <a:tr h="744538">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ts val="21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Verdana" pitchFamily="34" charset="0"/>
                          <a:ea typeface="新細明體" pitchFamily="18" charset="-120"/>
                        </a:rPr>
                        <a:t>1,359</a:t>
                      </a:r>
                      <a:endParaRPr kumimoji="1" lang="zh-TW" altLang="zh-TW" sz="2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EB641B"/>
                      </a:solidFill>
                      <a:prstDash val="solid"/>
                      <a:round/>
                      <a:headEnd type="none" w="med" len="med"/>
                      <a:tailEnd type="none" w="med" len="med"/>
                    </a:lnL>
                    <a:lnR w="12700" cap="flat" cmpd="sng" algn="ctr">
                      <a:solidFill>
                        <a:srgbClr val="EB641B"/>
                      </a:solidFill>
                      <a:prstDash val="solid"/>
                      <a:round/>
                      <a:headEnd type="none" w="med" len="med"/>
                      <a:tailEnd type="none" w="med" len="med"/>
                    </a:lnR>
                    <a:lnT w="12700" cap="flat" cmpd="sng" algn="ctr">
                      <a:solidFill>
                        <a:srgbClr val="EB641B"/>
                      </a:solidFill>
                      <a:prstDash val="solid"/>
                      <a:round/>
                      <a:headEnd type="none" w="med" len="med"/>
                      <a:tailEnd type="none" w="med" len="med"/>
                    </a:lnT>
                    <a:lnB w="12700" cap="flat" cmpd="sng" algn="ctr">
                      <a:solidFill>
                        <a:srgbClr val="EB641B"/>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ts val="21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Verdana" pitchFamily="34" charset="0"/>
                          <a:ea typeface="新細明體" pitchFamily="18" charset="-120"/>
                        </a:rPr>
                        <a:t>2,525</a:t>
                      </a:r>
                      <a:endParaRPr kumimoji="1" lang="zh-TW" altLang="zh-TW" sz="2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EB641B"/>
                      </a:solidFill>
                      <a:prstDash val="solid"/>
                      <a:round/>
                      <a:headEnd type="none" w="med" len="med"/>
                      <a:tailEnd type="none" w="med" len="med"/>
                    </a:lnL>
                    <a:lnR w="12700" cap="flat" cmpd="sng" algn="ctr">
                      <a:solidFill>
                        <a:srgbClr val="EB641B"/>
                      </a:solidFill>
                      <a:prstDash val="solid"/>
                      <a:round/>
                      <a:headEnd type="none" w="med" len="med"/>
                      <a:tailEnd type="none" w="med" len="med"/>
                    </a:lnR>
                    <a:lnT w="12700" cap="flat" cmpd="sng" algn="ctr">
                      <a:solidFill>
                        <a:srgbClr val="EB641B"/>
                      </a:solidFill>
                      <a:prstDash val="solid"/>
                      <a:round/>
                      <a:headEnd type="none" w="med" len="med"/>
                      <a:tailEnd type="none" w="med" len="med"/>
                    </a:lnT>
                    <a:lnB w="12700" cap="flat" cmpd="sng" algn="ctr">
                      <a:solidFill>
                        <a:srgbClr val="EB641B"/>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ts val="21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Verdana" pitchFamily="34" charset="0"/>
                          <a:ea typeface="新細明體" pitchFamily="18" charset="-120"/>
                        </a:rPr>
                        <a:t>790</a:t>
                      </a:r>
                      <a:endParaRPr kumimoji="1" lang="zh-TW" altLang="zh-TW" sz="2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EB641B"/>
                      </a:solidFill>
                      <a:prstDash val="solid"/>
                      <a:round/>
                      <a:headEnd type="none" w="med" len="med"/>
                      <a:tailEnd type="none" w="med" len="med"/>
                    </a:lnL>
                    <a:lnR w="12700" cap="flat" cmpd="sng" algn="ctr">
                      <a:solidFill>
                        <a:srgbClr val="EB641B"/>
                      </a:solidFill>
                      <a:prstDash val="solid"/>
                      <a:round/>
                      <a:headEnd type="none" w="med" len="med"/>
                      <a:tailEnd type="none" w="med" len="med"/>
                    </a:lnR>
                    <a:lnT w="12700" cap="flat" cmpd="sng" algn="ctr">
                      <a:solidFill>
                        <a:srgbClr val="EB641B"/>
                      </a:solidFill>
                      <a:prstDash val="solid"/>
                      <a:round/>
                      <a:headEnd type="none" w="med" len="med"/>
                      <a:tailEnd type="none" w="med" len="med"/>
                    </a:lnT>
                    <a:lnB w="12700" cap="flat" cmpd="sng" algn="ctr">
                      <a:solidFill>
                        <a:srgbClr val="EB641B"/>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ts val="21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Verdana" pitchFamily="34" charset="0"/>
                          <a:ea typeface="新細明體" pitchFamily="18" charset="-120"/>
                        </a:rPr>
                        <a:t>2,766</a:t>
                      </a:r>
                      <a:endParaRPr kumimoji="1" lang="zh-TW" altLang="zh-TW" sz="2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EB641B"/>
                      </a:solidFill>
                      <a:prstDash val="solid"/>
                      <a:round/>
                      <a:headEnd type="none" w="med" len="med"/>
                      <a:tailEnd type="none" w="med" len="med"/>
                    </a:lnL>
                    <a:lnR w="12700" cap="flat" cmpd="sng" algn="ctr">
                      <a:solidFill>
                        <a:srgbClr val="EB641B"/>
                      </a:solidFill>
                      <a:prstDash val="solid"/>
                      <a:round/>
                      <a:headEnd type="none" w="med" len="med"/>
                      <a:tailEnd type="none" w="med" len="med"/>
                    </a:lnR>
                    <a:lnT w="12700" cap="flat" cmpd="sng" algn="ctr">
                      <a:solidFill>
                        <a:srgbClr val="EB641B"/>
                      </a:solidFill>
                      <a:prstDash val="solid"/>
                      <a:round/>
                      <a:headEnd type="none" w="med" len="med"/>
                      <a:tailEnd type="none" w="med" len="med"/>
                    </a:lnT>
                    <a:lnB w="12700" cap="flat" cmpd="sng" algn="ctr">
                      <a:solidFill>
                        <a:srgbClr val="EB641B"/>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Verdana" pitchFamily="34" charset="0"/>
                          <a:ea typeface="新細明體" pitchFamily="18" charset="-120"/>
                        </a:defRPr>
                      </a:lvl1pPr>
                      <a:lvl2pPr marL="742950" indent="-285750">
                        <a:spcBef>
                          <a:spcPct val="20000"/>
                        </a:spcBef>
                        <a:defRPr kumimoji="1" sz="2400">
                          <a:solidFill>
                            <a:schemeClr val="tx1"/>
                          </a:solidFill>
                          <a:latin typeface="Verdana" pitchFamily="34" charset="0"/>
                          <a:ea typeface="新細明體" pitchFamily="18" charset="-120"/>
                        </a:defRPr>
                      </a:lvl2pPr>
                      <a:lvl3pPr marL="1143000" indent="-228600">
                        <a:spcBef>
                          <a:spcPct val="20000"/>
                        </a:spcBef>
                        <a:defRPr kumimoji="1" sz="2000">
                          <a:solidFill>
                            <a:schemeClr val="tx1"/>
                          </a:solidFill>
                          <a:latin typeface="Verdana" pitchFamily="34" charset="0"/>
                          <a:ea typeface="新細明體" pitchFamily="18" charset="-120"/>
                        </a:defRPr>
                      </a:lvl3pPr>
                      <a:lvl4pPr marL="1600200" indent="-228600">
                        <a:spcBef>
                          <a:spcPct val="20000"/>
                        </a:spcBef>
                        <a:defRPr kumimoji="1">
                          <a:solidFill>
                            <a:schemeClr val="tx1"/>
                          </a:solidFill>
                          <a:latin typeface="Verdana" pitchFamily="34" charset="0"/>
                          <a:ea typeface="新細明體" pitchFamily="18" charset="-120"/>
                        </a:defRPr>
                      </a:lvl4pPr>
                      <a:lvl5pPr marL="2057400" indent="-228600">
                        <a:spcBef>
                          <a:spcPct val="20000"/>
                        </a:spcBef>
                        <a:defRPr kumimoji="1">
                          <a:solidFill>
                            <a:schemeClr val="tx1"/>
                          </a:solidFill>
                          <a:latin typeface="Verdana" pitchFamily="34" charset="0"/>
                          <a:ea typeface="新細明體" pitchFamily="18" charset="-120"/>
                        </a:defRPr>
                      </a:lvl5pPr>
                      <a:lvl6pPr marL="2514600" indent="-228600" fontAlgn="base">
                        <a:spcBef>
                          <a:spcPct val="20000"/>
                        </a:spcBef>
                        <a:spcAft>
                          <a:spcPct val="0"/>
                        </a:spcAft>
                        <a:defRPr kumimoji="1">
                          <a:solidFill>
                            <a:schemeClr val="tx1"/>
                          </a:solidFill>
                          <a:latin typeface="Verdana" pitchFamily="34" charset="0"/>
                          <a:ea typeface="新細明體" pitchFamily="18" charset="-120"/>
                        </a:defRPr>
                      </a:lvl6pPr>
                      <a:lvl7pPr marL="2971800" indent="-228600" fontAlgn="base">
                        <a:spcBef>
                          <a:spcPct val="20000"/>
                        </a:spcBef>
                        <a:spcAft>
                          <a:spcPct val="0"/>
                        </a:spcAft>
                        <a:defRPr kumimoji="1">
                          <a:solidFill>
                            <a:schemeClr val="tx1"/>
                          </a:solidFill>
                          <a:latin typeface="Verdana" pitchFamily="34" charset="0"/>
                          <a:ea typeface="新細明體" pitchFamily="18" charset="-120"/>
                        </a:defRPr>
                      </a:lvl7pPr>
                      <a:lvl8pPr marL="3429000" indent="-228600" fontAlgn="base">
                        <a:spcBef>
                          <a:spcPct val="20000"/>
                        </a:spcBef>
                        <a:spcAft>
                          <a:spcPct val="0"/>
                        </a:spcAft>
                        <a:defRPr kumimoji="1">
                          <a:solidFill>
                            <a:schemeClr val="tx1"/>
                          </a:solidFill>
                          <a:latin typeface="Verdana" pitchFamily="34" charset="0"/>
                          <a:ea typeface="新細明體" pitchFamily="18" charset="-120"/>
                        </a:defRPr>
                      </a:lvl8pPr>
                      <a:lvl9pPr marL="3886200" indent="-228600" fontAlgn="base">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ctr" defTabSz="914400" rtl="0" eaLnBrk="1" fontAlgn="base" latinLnBrk="0" hangingPunct="1">
                        <a:lnSpc>
                          <a:spcPts val="21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Verdana" pitchFamily="34" charset="0"/>
                          <a:ea typeface="新細明體" pitchFamily="18" charset="-120"/>
                        </a:rPr>
                        <a:t>395</a:t>
                      </a:r>
                      <a:endParaRPr kumimoji="1" lang="zh-TW" altLang="zh-TW" sz="2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EB641B"/>
                      </a:solidFill>
                      <a:prstDash val="solid"/>
                      <a:round/>
                      <a:headEnd type="none" w="med" len="med"/>
                      <a:tailEnd type="none" w="med" len="med"/>
                    </a:lnL>
                    <a:lnR w="12700" cap="flat" cmpd="sng" algn="ctr">
                      <a:solidFill>
                        <a:srgbClr val="EB641B"/>
                      </a:solidFill>
                      <a:prstDash val="solid"/>
                      <a:round/>
                      <a:headEnd type="none" w="med" len="med"/>
                      <a:tailEnd type="none" w="med" len="med"/>
                    </a:lnR>
                    <a:lnT w="12700" cap="flat" cmpd="sng" algn="ctr">
                      <a:solidFill>
                        <a:srgbClr val="EB641B"/>
                      </a:solidFill>
                      <a:prstDash val="solid"/>
                      <a:round/>
                      <a:headEnd type="none" w="med" len="med"/>
                      <a:tailEnd type="none" w="med" len="med"/>
                    </a:lnT>
                    <a:lnB w="12700" cap="flat" cmpd="sng" algn="ctr">
                      <a:solidFill>
                        <a:srgbClr val="EB641B"/>
                      </a:solidFill>
                      <a:prstDash val="solid"/>
                      <a:round/>
                      <a:headEnd type="none" w="med" len="med"/>
                      <a:tailEnd type="none" w="med" len="med"/>
                    </a:lnB>
                    <a:lnTlToBr>
                      <a:noFill/>
                    </a:lnTlToBr>
                    <a:lnBlToTr>
                      <a:noFill/>
                    </a:lnBlToTr>
                    <a:noFill/>
                  </a:tcPr>
                </a:tc>
              </a:tr>
            </a:tbl>
          </a:graphicData>
        </a:graphic>
      </p:graphicFrame>
      <p:sp>
        <p:nvSpPr>
          <p:cNvPr id="37913" name="Rectangle 1"/>
          <p:cNvSpPr>
            <a:spLocks noChangeArrowheads="1"/>
          </p:cNvSpPr>
          <p:nvPr/>
        </p:nvSpPr>
        <p:spPr bwMode="auto">
          <a:xfrm>
            <a:off x="539750" y="1384300"/>
            <a:ext cx="80105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120000"/>
              </a:lnSpc>
            </a:pPr>
            <a:r>
              <a:rPr lang="zh-TW" altLang="en-US" sz="3200">
                <a:latin typeface="標楷體" pitchFamily="65" charset="-120"/>
                <a:ea typeface="標楷體" pitchFamily="65" charset="-120"/>
                <a:cs typeface="新細明體" pitchFamily="18" charset="-120"/>
              </a:rPr>
              <a:t>以保額</a:t>
            </a:r>
            <a:r>
              <a:rPr lang="en-US" altLang="zh-TW" sz="3200">
                <a:latin typeface="Calibri" pitchFamily="34" charset="0"/>
                <a:ea typeface="標楷體" pitchFamily="65" charset="-120"/>
                <a:cs typeface="新細明體" pitchFamily="18" charset="-120"/>
              </a:rPr>
              <a:t>43,900</a:t>
            </a:r>
            <a:r>
              <a:rPr lang="zh-TW" altLang="en-US" sz="3200">
                <a:latin typeface="標楷體" pitchFamily="65" charset="-120"/>
                <a:ea typeface="標楷體" pitchFamily="65" charset="-120"/>
                <a:cs typeface="新細明體" pitchFamily="18" charset="-120"/>
              </a:rPr>
              <a:t>元為例，現行制度下每月公保被保險人較勞保被保險人</a:t>
            </a:r>
            <a:r>
              <a:rPr lang="zh-TW" altLang="en-US" sz="3200">
                <a:solidFill>
                  <a:srgbClr val="FF3300"/>
                </a:solidFill>
                <a:latin typeface="標楷體" pitchFamily="65" charset="-120"/>
                <a:ea typeface="標楷體" pitchFamily="65" charset="-120"/>
                <a:cs typeface="新細明體" pitchFamily="18" charset="-120"/>
              </a:rPr>
              <a:t>多付</a:t>
            </a:r>
            <a:r>
              <a:rPr lang="en-US" altLang="zh-TW" sz="3200">
                <a:solidFill>
                  <a:srgbClr val="FF3300"/>
                </a:solidFill>
                <a:latin typeface="Calibri" pitchFamily="34" charset="0"/>
                <a:ea typeface="標楷體" pitchFamily="65" charset="-120"/>
                <a:cs typeface="新細明體" pitchFamily="18" charset="-120"/>
              </a:rPr>
              <a:t>569</a:t>
            </a:r>
            <a:r>
              <a:rPr lang="zh-TW" altLang="en-US" sz="3200">
                <a:solidFill>
                  <a:srgbClr val="FF3300"/>
                </a:solidFill>
                <a:latin typeface="標楷體" pitchFamily="65" charset="-120"/>
                <a:ea typeface="標楷體" pitchFamily="65" charset="-120"/>
                <a:cs typeface="新細明體" pitchFamily="18" charset="-120"/>
              </a:rPr>
              <a:t>元</a:t>
            </a:r>
            <a:r>
              <a:rPr lang="zh-TW" altLang="en-US" sz="3200">
                <a:latin typeface="標楷體" pitchFamily="65" charset="-120"/>
                <a:ea typeface="標楷體" pitchFamily="65" charset="-120"/>
                <a:cs typeface="新細明體" pitchFamily="18" charset="-120"/>
              </a:rPr>
              <a:t>。</a:t>
            </a:r>
            <a:endParaRPr lang="en-US" altLang="zh-TW" sz="3200">
              <a:solidFill>
                <a:srgbClr val="FF0000"/>
              </a:solidFill>
              <a:latin typeface="Verdana" pitchFamily="34" charset="0"/>
              <a:ea typeface="標楷體" pitchFamily="65" charset="-120"/>
              <a:cs typeface="新細明體" pitchFamily="18" charset="-120"/>
            </a:endParaRPr>
          </a:p>
        </p:txBody>
      </p:sp>
      <p:sp>
        <p:nvSpPr>
          <p:cNvPr id="37914" name="Rectangle 27"/>
          <p:cNvSpPr>
            <a:spLocks noChangeArrowheads="1"/>
          </p:cNvSpPr>
          <p:nvPr/>
        </p:nvSpPr>
        <p:spPr bwMode="auto">
          <a:xfrm>
            <a:off x="250825" y="260350"/>
            <a:ext cx="79930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150000"/>
              </a:lnSpc>
            </a:pPr>
            <a:r>
              <a:rPr lang="zh-TW" altLang="en-US" sz="4000">
                <a:latin typeface="Verdana" pitchFamily="34" charset="0"/>
                <a:ea typeface="標楷體" pitchFamily="65" charset="-120"/>
              </a:rPr>
              <a:t>同一保費、同一保額下的個人負擔</a:t>
            </a:r>
          </a:p>
        </p:txBody>
      </p:sp>
      <p:sp>
        <p:nvSpPr>
          <p:cNvPr id="37915" name="Rectangle 1"/>
          <p:cNvSpPr>
            <a:spLocks noChangeArrowheads="1"/>
          </p:cNvSpPr>
          <p:nvPr/>
        </p:nvSpPr>
        <p:spPr bwMode="auto">
          <a:xfrm>
            <a:off x="539750" y="5025833"/>
            <a:ext cx="8280722"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120000"/>
              </a:lnSpc>
            </a:pPr>
            <a:r>
              <a:rPr lang="zh-TW" altLang="en-US" sz="2800" dirty="0">
                <a:solidFill>
                  <a:srgbClr val="FF0000"/>
                </a:solidFill>
                <a:latin typeface="標楷體" pitchFamily="65" charset="-120"/>
                <a:ea typeface="標楷體" pitchFamily="65" charset="-120"/>
                <a:cs typeface="新細明體" pitchFamily="18" charset="-120"/>
              </a:rPr>
              <a:t>但因多年未調薪，勞工朋友覺得雇主所繳那</a:t>
            </a:r>
            <a:r>
              <a:rPr lang="zh-TW" altLang="en-US" sz="2800" dirty="0" smtClean="0">
                <a:solidFill>
                  <a:srgbClr val="FF0000"/>
                </a:solidFill>
                <a:latin typeface="標楷體" pitchFamily="65" charset="-120"/>
                <a:ea typeface="標楷體" pitchFamily="65" charset="-120"/>
                <a:cs typeface="新細明體" pitchFamily="18" charset="-120"/>
              </a:rPr>
              <a:t>份本來</a:t>
            </a:r>
            <a:r>
              <a:rPr lang="zh-TW" altLang="en-US" sz="2800" dirty="0">
                <a:solidFill>
                  <a:srgbClr val="FF0000"/>
                </a:solidFill>
                <a:latin typeface="標楷體" pitchFamily="65" charset="-120"/>
                <a:ea typeface="標楷體" pitchFamily="65" charset="-120"/>
                <a:cs typeface="新細明體" pitchFamily="18" charset="-120"/>
              </a:rPr>
              <a:t>就是他的，是他該調薪而被拿去繳。</a:t>
            </a:r>
            <a:endParaRPr lang="en-US" altLang="zh-TW" sz="2800" dirty="0">
              <a:solidFill>
                <a:srgbClr val="FF0000"/>
              </a:solidFill>
              <a:latin typeface="標楷體" pitchFamily="65" charset="-120"/>
              <a:ea typeface="標楷體" pitchFamily="65" charset="-120"/>
              <a:cs typeface="新細明體" pitchFamily="18" charset="-120"/>
            </a:endParaRPr>
          </a:p>
          <a:p>
            <a:pPr eaLnBrk="1" hangingPunct="1">
              <a:lnSpc>
                <a:spcPct val="120000"/>
              </a:lnSpc>
            </a:pPr>
            <a:r>
              <a:rPr lang="zh-TW" altLang="en-US" sz="2800" dirty="0">
                <a:solidFill>
                  <a:srgbClr val="FF0000"/>
                </a:solidFill>
                <a:latin typeface="標楷體" pitchFamily="65" charset="-120"/>
                <a:ea typeface="標楷體" pitchFamily="65" charset="-120"/>
                <a:cs typeface="新細明體" pitchFamily="18" charset="-120"/>
              </a:rPr>
              <a:t>且被天花板</a:t>
            </a:r>
            <a:r>
              <a:rPr lang="en-US" altLang="zh-TW" sz="2800" dirty="0">
                <a:solidFill>
                  <a:srgbClr val="FF0000"/>
                </a:solidFill>
                <a:latin typeface="標楷體" pitchFamily="65" charset="-120"/>
                <a:ea typeface="標楷體" pitchFamily="65" charset="-120"/>
                <a:cs typeface="新細明體" pitchFamily="18" charset="-120"/>
              </a:rPr>
              <a:t>43900</a:t>
            </a:r>
            <a:r>
              <a:rPr lang="zh-TW" altLang="en-US" sz="2800" dirty="0">
                <a:solidFill>
                  <a:srgbClr val="FF0000"/>
                </a:solidFill>
                <a:latin typeface="標楷體" pitchFamily="65" charset="-120"/>
                <a:ea typeface="標楷體" pitchFamily="65" charset="-120"/>
                <a:cs typeface="新細明體" pitchFamily="18" charset="-120"/>
              </a:rPr>
              <a:t>擋住</a:t>
            </a:r>
            <a:endParaRPr lang="en-US" altLang="zh-TW" sz="2800" dirty="0">
              <a:solidFill>
                <a:srgbClr val="FF0000"/>
              </a:solidFill>
              <a:latin typeface="Verdana" pitchFamily="34" charset="0"/>
              <a:ea typeface="標楷體" pitchFamily="65" charset="-120"/>
              <a:cs typeface="新細明體" pitchFamily="18" charset="-120"/>
            </a:endParaRPr>
          </a:p>
        </p:txBody>
      </p:sp>
    </p:spTree>
    <p:extLst>
      <p:ext uri="{BB962C8B-B14F-4D97-AF65-F5344CB8AC3E}">
        <p14:creationId xmlns:p14="http://schemas.microsoft.com/office/powerpoint/2010/main" val="2408266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字方塊 1"/>
          <p:cNvSpPr txBox="1">
            <a:spLocks noChangeArrowheads="1"/>
          </p:cNvSpPr>
          <p:nvPr/>
        </p:nvSpPr>
        <p:spPr bwMode="auto">
          <a:xfrm>
            <a:off x="827088" y="2384425"/>
            <a:ext cx="77057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sz="6600">
                <a:latin typeface="標楷體" pitchFamily="65" charset="-120"/>
                <a:ea typeface="標楷體" pitchFamily="65" charset="-120"/>
              </a:rPr>
              <a:t>公校退休給付</a:t>
            </a:r>
            <a:endParaRPr lang="en-US" altLang="zh-TW" sz="6600">
              <a:latin typeface="標楷體" pitchFamily="65" charset="-120"/>
              <a:ea typeface="標楷體" pitchFamily="65" charset="-120"/>
            </a:endParaRPr>
          </a:p>
          <a:p>
            <a:pPr eaLnBrk="1" hangingPunct="1"/>
            <a:r>
              <a:rPr lang="en-US" altLang="zh-TW" sz="6600">
                <a:latin typeface="標楷體" pitchFamily="65" charset="-120"/>
                <a:ea typeface="標楷體" pitchFamily="65" charset="-120"/>
              </a:rPr>
              <a:t>          </a:t>
            </a:r>
            <a:r>
              <a:rPr lang="zh-TW" altLang="en-US" sz="6600">
                <a:latin typeface="標楷體" pitchFamily="65" charset="-120"/>
                <a:ea typeface="標楷體" pitchFamily="65" charset="-120"/>
              </a:rPr>
              <a:t>怎麼算？</a:t>
            </a:r>
          </a:p>
        </p:txBody>
      </p:sp>
    </p:spTree>
    <p:extLst>
      <p:ext uri="{BB962C8B-B14F-4D97-AF65-F5344CB8AC3E}">
        <p14:creationId xmlns:p14="http://schemas.microsoft.com/office/powerpoint/2010/main" val="1425488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95288" y="103188"/>
            <a:ext cx="8188325" cy="1314450"/>
          </a:xfrm>
        </p:spPr>
        <p:txBody>
          <a:bodyPr anchor="ctr"/>
          <a:lstStyle/>
          <a:p>
            <a:pPr eaLnBrk="1" hangingPunct="1">
              <a:defRPr/>
            </a:pPr>
            <a:r>
              <a:rPr lang="zh-TW" altLang="en-US" sz="4600" dirty="0" smtClean="0">
                <a:latin typeface="標楷體" pitchFamily="65" charset="-120"/>
                <a:ea typeface="標楷體" pitchFamily="65" charset="-120"/>
              </a:rPr>
              <a:t>現行公校退休給付項目</a:t>
            </a:r>
            <a:endParaRPr lang="zh-TW" altLang="en-US" dirty="0" smtClean="0">
              <a:ea typeface="標楷體" pitchFamily="65" charset="-120"/>
            </a:endParaRPr>
          </a:p>
        </p:txBody>
      </p:sp>
      <p:sp>
        <p:nvSpPr>
          <p:cNvPr id="40963" name="Rectangle 3"/>
          <p:cNvSpPr>
            <a:spLocks noGrp="1" noChangeArrowheads="1"/>
          </p:cNvSpPr>
          <p:nvPr>
            <p:ph type="body" idx="4294967295"/>
          </p:nvPr>
        </p:nvSpPr>
        <p:spPr>
          <a:xfrm>
            <a:off x="357188" y="1428750"/>
            <a:ext cx="8229600" cy="4456113"/>
          </a:xfrm>
        </p:spPr>
        <p:txBody>
          <a:bodyPr/>
          <a:lstStyle/>
          <a:p>
            <a:pPr eaLnBrk="1" hangingPunct="1">
              <a:buFontTx/>
              <a:buNone/>
            </a:pPr>
            <a:r>
              <a:rPr lang="zh-TW" altLang="en-US" sz="2800" smtClean="0">
                <a:latin typeface="標楷體" pitchFamily="65" charset="-120"/>
                <a:ea typeface="標楷體" pitchFamily="65" charset="-120"/>
              </a:rPr>
              <a:t>舊制年資之退休金（</a:t>
            </a:r>
            <a:r>
              <a:rPr lang="en-US" altLang="zh-TW" sz="2800" smtClean="0">
                <a:solidFill>
                  <a:srgbClr val="FF0000"/>
                </a:solidFill>
                <a:latin typeface="標楷體" pitchFamily="65" charset="-120"/>
                <a:ea typeface="標楷體" pitchFamily="65" charset="-120"/>
              </a:rPr>
              <a:t>A</a:t>
            </a:r>
            <a:r>
              <a:rPr lang="zh-TW" altLang="en-US" sz="2400" smtClean="0">
                <a:latin typeface="標楷體" pitchFamily="65" charset="-120"/>
                <a:ea typeface="標楷體" pitchFamily="65" charset="-120"/>
              </a:rPr>
              <a:t>）（若一次退，退休金可存</a:t>
            </a:r>
            <a:r>
              <a:rPr lang="en-US" altLang="zh-TW" sz="2400" smtClean="0">
                <a:latin typeface="標楷體" pitchFamily="65" charset="-120"/>
                <a:ea typeface="標楷體" pitchFamily="65" charset="-120"/>
              </a:rPr>
              <a:t>18</a:t>
            </a:r>
            <a:r>
              <a:rPr lang="zh-TW" altLang="en-US" sz="2400" smtClean="0">
                <a:latin typeface="標楷體" pitchFamily="65" charset="-120"/>
                <a:ea typeface="標楷體" pitchFamily="65" charset="-120"/>
              </a:rPr>
              <a:t>％）</a:t>
            </a:r>
          </a:p>
          <a:p>
            <a:pPr eaLnBrk="1" hangingPunct="1">
              <a:buFontTx/>
              <a:buNone/>
            </a:pPr>
            <a:r>
              <a:rPr lang="zh-TW" altLang="en-US" sz="2800" smtClean="0">
                <a:latin typeface="標楷體" pitchFamily="65" charset="-120"/>
                <a:ea typeface="標楷體" pitchFamily="65" charset="-120"/>
              </a:rPr>
              <a:t>新制年資之退休金</a:t>
            </a:r>
            <a:r>
              <a:rPr lang="en-US" altLang="zh-TW" sz="2800" smtClean="0">
                <a:latin typeface="標楷體" pitchFamily="65" charset="-120"/>
                <a:ea typeface="標楷體" pitchFamily="65" charset="-120"/>
              </a:rPr>
              <a:t>(</a:t>
            </a:r>
            <a:r>
              <a:rPr lang="en-US" altLang="zh-TW" sz="2800" smtClean="0">
                <a:solidFill>
                  <a:srgbClr val="FF0000"/>
                </a:solidFill>
                <a:latin typeface="標楷體" pitchFamily="65" charset="-120"/>
                <a:ea typeface="標楷體" pitchFamily="65" charset="-120"/>
              </a:rPr>
              <a:t>B</a:t>
            </a:r>
            <a:r>
              <a:rPr lang="en-US" altLang="zh-TW" sz="2800" smtClean="0">
                <a:latin typeface="標楷體" pitchFamily="65" charset="-120"/>
                <a:ea typeface="標楷體" pitchFamily="65" charset="-120"/>
              </a:rPr>
              <a:t>)</a:t>
            </a:r>
          </a:p>
          <a:p>
            <a:pPr eaLnBrk="1" hangingPunct="1">
              <a:buFontTx/>
              <a:buNone/>
            </a:pPr>
            <a:r>
              <a:rPr lang="zh-TW" altLang="en-US" sz="2800" smtClean="0">
                <a:latin typeface="標楷體" pitchFamily="65" charset="-120"/>
                <a:ea typeface="標楷體" pitchFamily="65" charset="-120"/>
              </a:rPr>
              <a:t>  公保養老給付</a:t>
            </a:r>
            <a:r>
              <a:rPr lang="en-US" altLang="zh-TW" sz="2800" smtClean="0">
                <a:latin typeface="標楷體" pitchFamily="65" charset="-120"/>
                <a:ea typeface="標楷體" pitchFamily="65" charset="-120"/>
              </a:rPr>
              <a:t>(</a:t>
            </a:r>
            <a:r>
              <a:rPr lang="en-US" altLang="zh-TW" sz="2800" smtClean="0">
                <a:solidFill>
                  <a:srgbClr val="FF0000"/>
                </a:solidFill>
                <a:latin typeface="標楷體" pitchFamily="65" charset="-120"/>
                <a:ea typeface="標楷體" pitchFamily="65" charset="-120"/>
              </a:rPr>
              <a:t>C</a:t>
            </a:r>
            <a:r>
              <a:rPr lang="en-US" altLang="zh-TW" sz="2800" smtClean="0">
                <a:latin typeface="標楷體" pitchFamily="65" charset="-120"/>
                <a:ea typeface="標楷體" pitchFamily="65" charset="-120"/>
              </a:rPr>
              <a:t>)</a:t>
            </a:r>
            <a:r>
              <a:rPr lang="zh-TW" altLang="en-US" sz="2400" smtClean="0">
                <a:solidFill>
                  <a:srgbClr val="7030A0"/>
                </a:solidFill>
                <a:latin typeface="標楷體" pitchFamily="65" charset="-120"/>
                <a:ea typeface="標楷體" pitchFamily="65" charset="-120"/>
              </a:rPr>
              <a:t>（</a:t>
            </a:r>
            <a:r>
              <a:rPr lang="en-US" altLang="zh-TW" sz="2400" smtClean="0">
                <a:solidFill>
                  <a:srgbClr val="7030A0"/>
                </a:solidFill>
                <a:latin typeface="標楷體" pitchFamily="65" charset="-120"/>
                <a:ea typeface="標楷體" pitchFamily="65" charset="-120"/>
              </a:rPr>
              <a:t>85.2.1</a:t>
            </a:r>
            <a:r>
              <a:rPr lang="zh-TW" altLang="en-US" sz="2400" smtClean="0">
                <a:solidFill>
                  <a:srgbClr val="7030A0"/>
                </a:solidFill>
                <a:latin typeface="標楷體" pitchFamily="65" charset="-120"/>
                <a:ea typeface="標楷體" pitchFamily="65" charset="-120"/>
              </a:rPr>
              <a:t>前年資之部份給付可存</a:t>
            </a:r>
            <a:r>
              <a:rPr lang="en-US" altLang="zh-TW" sz="2400" smtClean="0">
                <a:solidFill>
                  <a:srgbClr val="7030A0"/>
                </a:solidFill>
                <a:latin typeface="標楷體" pitchFamily="65" charset="-120"/>
                <a:ea typeface="標楷體" pitchFamily="65" charset="-120"/>
              </a:rPr>
              <a:t>18</a:t>
            </a:r>
            <a:r>
              <a:rPr lang="zh-TW" altLang="en-US" sz="2400" smtClean="0">
                <a:solidFill>
                  <a:srgbClr val="7030A0"/>
                </a:solidFill>
                <a:latin typeface="標楷體" pitchFamily="65" charset="-120"/>
                <a:ea typeface="標楷體" pitchFamily="65" charset="-120"/>
              </a:rPr>
              <a:t>％）</a:t>
            </a:r>
            <a:endParaRPr lang="en-US" altLang="zh-TW" sz="2400" smtClean="0">
              <a:solidFill>
                <a:srgbClr val="7030A0"/>
              </a:solidFill>
              <a:latin typeface="標楷體" pitchFamily="65" charset="-120"/>
              <a:ea typeface="標楷體" pitchFamily="65" charset="-120"/>
            </a:endParaRPr>
          </a:p>
          <a:p>
            <a:pPr eaLnBrk="1" hangingPunct="1">
              <a:buFontTx/>
              <a:buNone/>
            </a:pPr>
            <a:r>
              <a:rPr lang="en-US" altLang="zh-TW" sz="2800" smtClean="0">
                <a:solidFill>
                  <a:srgbClr val="7030A0"/>
                </a:solidFill>
                <a:latin typeface="標楷體" pitchFamily="65" charset="-120"/>
                <a:ea typeface="標楷體" pitchFamily="65" charset="-120"/>
              </a:rPr>
              <a:t> </a:t>
            </a:r>
            <a:endParaRPr lang="en-US" altLang="zh-TW" smtClean="0">
              <a:solidFill>
                <a:srgbClr val="FF0000"/>
              </a:solidFill>
              <a:latin typeface="Arial Unicode MS" pitchFamily="34" charset="-120"/>
              <a:ea typeface="Arial Unicode MS" pitchFamily="34" charset="-120"/>
              <a:cs typeface="Arial Unicode MS" pitchFamily="34" charset="-120"/>
            </a:endParaRPr>
          </a:p>
          <a:p>
            <a:pPr eaLnBrk="1" hangingPunct="1"/>
            <a:r>
              <a:rPr lang="en-US" altLang="zh-TW" smtClean="0">
                <a:solidFill>
                  <a:srgbClr val="FF0000"/>
                </a:solidFill>
                <a:latin typeface="標楷體" pitchFamily="65" charset="-120"/>
                <a:ea typeface="標楷體" pitchFamily="65" charset="-120"/>
              </a:rPr>
              <a:t>63</a:t>
            </a:r>
            <a:r>
              <a:rPr lang="zh-TW" altLang="en-US" smtClean="0">
                <a:solidFill>
                  <a:srgbClr val="FF0000"/>
                </a:solidFill>
                <a:latin typeface="標楷體" pitchFamily="65" charset="-120"/>
                <a:ea typeface="標楷體" pitchFamily="65" charset="-120"/>
              </a:rPr>
              <a:t>年以前退休者： </a:t>
            </a:r>
            <a:r>
              <a:rPr lang="en-US" altLang="zh-TW" smtClean="0">
                <a:solidFill>
                  <a:srgbClr val="FF0000"/>
                </a:solidFill>
                <a:latin typeface="Arial Unicode MS" pitchFamily="34" charset="-120"/>
                <a:ea typeface="Arial Unicode MS" pitchFamily="34" charset="-120"/>
                <a:cs typeface="Arial Unicode MS" pitchFamily="34" charset="-120"/>
              </a:rPr>
              <a:t>A+C</a:t>
            </a:r>
          </a:p>
          <a:p>
            <a:pPr eaLnBrk="1" hangingPunct="1"/>
            <a:r>
              <a:rPr lang="en-US" altLang="zh-TW" smtClean="0">
                <a:solidFill>
                  <a:srgbClr val="FF0000"/>
                </a:solidFill>
                <a:latin typeface="標楷體" pitchFamily="65" charset="-120"/>
                <a:ea typeface="標楷體" pitchFamily="65" charset="-120"/>
              </a:rPr>
              <a:t>85</a:t>
            </a:r>
            <a:r>
              <a:rPr lang="zh-TW" altLang="en-US" smtClean="0">
                <a:solidFill>
                  <a:srgbClr val="FF0000"/>
                </a:solidFill>
                <a:latin typeface="標楷體" pitchFamily="65" charset="-120"/>
                <a:ea typeface="標楷體" pitchFamily="65" charset="-120"/>
              </a:rPr>
              <a:t>年</a:t>
            </a:r>
            <a:r>
              <a:rPr lang="en-US" altLang="zh-TW" smtClean="0">
                <a:solidFill>
                  <a:srgbClr val="FF0000"/>
                </a:solidFill>
                <a:latin typeface="標楷體" pitchFamily="65" charset="-120"/>
                <a:ea typeface="標楷體" pitchFamily="65" charset="-120"/>
              </a:rPr>
              <a:t>2</a:t>
            </a:r>
            <a:r>
              <a:rPr lang="zh-TW" altLang="en-US" smtClean="0">
                <a:solidFill>
                  <a:srgbClr val="FF0000"/>
                </a:solidFill>
                <a:latin typeface="標楷體" pitchFamily="65" charset="-120"/>
                <a:ea typeface="標楷體" pitchFamily="65" charset="-120"/>
              </a:rPr>
              <a:t>月</a:t>
            </a:r>
            <a:r>
              <a:rPr lang="en-US" altLang="zh-TW" smtClean="0">
                <a:solidFill>
                  <a:srgbClr val="FF0000"/>
                </a:solidFill>
                <a:latin typeface="標楷體" pitchFamily="65" charset="-120"/>
                <a:ea typeface="標楷體" pitchFamily="65" charset="-120"/>
              </a:rPr>
              <a:t>1</a:t>
            </a:r>
            <a:r>
              <a:rPr lang="zh-TW" altLang="en-US" smtClean="0">
                <a:solidFill>
                  <a:srgbClr val="FF0000"/>
                </a:solidFill>
                <a:latin typeface="標楷體" pitchFamily="65" charset="-120"/>
                <a:ea typeface="標楷體" pitchFamily="65" charset="-120"/>
              </a:rPr>
              <a:t>日前退休者：</a:t>
            </a:r>
            <a:r>
              <a:rPr lang="en-US" altLang="zh-TW" smtClean="0">
                <a:solidFill>
                  <a:srgbClr val="FF0000"/>
                </a:solidFill>
                <a:latin typeface="Arial Unicode MS" pitchFamily="34" charset="-120"/>
                <a:ea typeface="Arial Unicode MS" pitchFamily="34" charset="-120"/>
                <a:cs typeface="Arial Unicode MS" pitchFamily="34" charset="-120"/>
              </a:rPr>
              <a:t>A+</a:t>
            </a:r>
            <a:r>
              <a:rPr lang="en-US" altLang="zh-TW" smtClean="0">
                <a:solidFill>
                  <a:srgbClr val="7030A0"/>
                </a:solidFill>
                <a:latin typeface="Arial Unicode MS" pitchFamily="34" charset="-120"/>
                <a:ea typeface="Arial Unicode MS" pitchFamily="34" charset="-120"/>
                <a:cs typeface="Arial Unicode MS" pitchFamily="34" charset="-120"/>
              </a:rPr>
              <a:t>C【</a:t>
            </a:r>
            <a:r>
              <a:rPr lang="zh-TW" altLang="en-US" smtClean="0">
                <a:solidFill>
                  <a:srgbClr val="7030A0"/>
                </a:solidFill>
                <a:latin typeface="Arial Unicode MS" pitchFamily="34" charset="-120"/>
                <a:ea typeface="Arial Unicode MS" pitchFamily="34" charset="-120"/>
                <a:cs typeface="Arial Unicode MS" pitchFamily="34" charset="-120"/>
              </a:rPr>
              <a:t>全部有本金</a:t>
            </a:r>
            <a:r>
              <a:rPr lang="en-US" altLang="zh-TW" smtClean="0">
                <a:solidFill>
                  <a:srgbClr val="7030A0"/>
                </a:solidFill>
                <a:latin typeface="Arial Unicode MS" pitchFamily="34" charset="-120"/>
                <a:ea typeface="Arial Unicode MS" pitchFamily="34" charset="-120"/>
                <a:cs typeface="Arial Unicode MS" pitchFamily="34" charset="-120"/>
              </a:rPr>
              <a:t>】</a:t>
            </a:r>
            <a:endParaRPr lang="en-US" altLang="zh-TW" smtClean="0">
              <a:solidFill>
                <a:srgbClr val="FF0000"/>
              </a:solidFill>
              <a:latin typeface="Arial Unicode MS" pitchFamily="34" charset="-120"/>
              <a:ea typeface="Arial Unicode MS" pitchFamily="34" charset="-120"/>
              <a:cs typeface="Arial Unicode MS" pitchFamily="34" charset="-120"/>
            </a:endParaRPr>
          </a:p>
          <a:p>
            <a:pPr eaLnBrk="1" hangingPunct="1"/>
            <a:r>
              <a:rPr lang="en-US" altLang="zh-TW" smtClean="0">
                <a:solidFill>
                  <a:srgbClr val="FF0000"/>
                </a:solidFill>
                <a:latin typeface="標楷體" pitchFamily="65" charset="-120"/>
                <a:ea typeface="標楷體" pitchFamily="65" charset="-120"/>
              </a:rPr>
              <a:t>85</a:t>
            </a:r>
            <a:r>
              <a:rPr lang="zh-TW" altLang="en-US" smtClean="0">
                <a:solidFill>
                  <a:srgbClr val="FF0000"/>
                </a:solidFill>
                <a:latin typeface="標楷體" pitchFamily="65" charset="-120"/>
                <a:ea typeface="標楷體" pitchFamily="65" charset="-120"/>
              </a:rPr>
              <a:t>年</a:t>
            </a:r>
            <a:r>
              <a:rPr lang="en-US" altLang="zh-TW" smtClean="0">
                <a:solidFill>
                  <a:srgbClr val="FF0000"/>
                </a:solidFill>
                <a:latin typeface="標楷體" pitchFamily="65" charset="-120"/>
                <a:ea typeface="標楷體" pitchFamily="65" charset="-120"/>
              </a:rPr>
              <a:t>2</a:t>
            </a:r>
            <a:r>
              <a:rPr lang="zh-TW" altLang="en-US" smtClean="0">
                <a:solidFill>
                  <a:srgbClr val="FF0000"/>
                </a:solidFill>
                <a:latin typeface="標楷體" pitchFamily="65" charset="-120"/>
                <a:ea typeface="標楷體" pitchFamily="65" charset="-120"/>
              </a:rPr>
              <a:t>月</a:t>
            </a:r>
            <a:r>
              <a:rPr lang="en-US" altLang="zh-TW" smtClean="0">
                <a:solidFill>
                  <a:srgbClr val="FF0000"/>
                </a:solidFill>
                <a:latin typeface="標楷體" pitchFamily="65" charset="-120"/>
                <a:ea typeface="標楷體" pitchFamily="65" charset="-120"/>
              </a:rPr>
              <a:t>1</a:t>
            </a:r>
            <a:r>
              <a:rPr lang="zh-TW" altLang="en-US" smtClean="0">
                <a:solidFill>
                  <a:srgbClr val="FF0000"/>
                </a:solidFill>
                <a:latin typeface="標楷體" pitchFamily="65" charset="-120"/>
                <a:ea typeface="標楷體" pitchFamily="65" charset="-120"/>
              </a:rPr>
              <a:t>日後退休者：</a:t>
            </a:r>
            <a:r>
              <a:rPr lang="en-US" altLang="zh-TW" smtClean="0">
                <a:solidFill>
                  <a:srgbClr val="FF0000"/>
                </a:solidFill>
                <a:latin typeface="Arial Unicode MS" pitchFamily="34" charset="-120"/>
                <a:ea typeface="Arial Unicode MS" pitchFamily="34" charset="-120"/>
                <a:cs typeface="Arial Unicode MS" pitchFamily="34" charset="-120"/>
              </a:rPr>
              <a:t>a+b+</a:t>
            </a:r>
            <a:r>
              <a:rPr lang="en-US" altLang="zh-TW" smtClean="0">
                <a:solidFill>
                  <a:srgbClr val="7030A0"/>
                </a:solidFill>
                <a:latin typeface="Arial Unicode MS" pitchFamily="34" charset="-120"/>
                <a:ea typeface="Arial Unicode MS" pitchFamily="34" charset="-120"/>
                <a:cs typeface="Arial Unicode MS" pitchFamily="34" charset="-120"/>
              </a:rPr>
              <a:t>C </a:t>
            </a:r>
            <a:r>
              <a:rPr lang="en-US" altLang="zh-TW" sz="2800" smtClean="0">
                <a:solidFill>
                  <a:srgbClr val="7030A0"/>
                </a:solidFill>
                <a:latin typeface="Arial Unicode MS" pitchFamily="34" charset="-120"/>
                <a:ea typeface="Arial Unicode MS" pitchFamily="34" charset="-120"/>
                <a:cs typeface="Arial Unicode MS" pitchFamily="34" charset="-120"/>
              </a:rPr>
              <a:t>【</a:t>
            </a:r>
            <a:r>
              <a:rPr lang="zh-TW" altLang="en-US" sz="2800" smtClean="0">
                <a:solidFill>
                  <a:srgbClr val="7030A0"/>
                </a:solidFill>
                <a:latin typeface="Arial Unicode MS" pitchFamily="34" charset="-120"/>
                <a:ea typeface="Arial Unicode MS" pitchFamily="34" charset="-120"/>
                <a:cs typeface="Arial Unicode MS" pitchFamily="34" charset="-120"/>
              </a:rPr>
              <a:t>部份有本金</a:t>
            </a:r>
            <a:r>
              <a:rPr lang="en-US" altLang="zh-TW" sz="2800" smtClean="0">
                <a:solidFill>
                  <a:srgbClr val="7030A0"/>
                </a:solidFill>
                <a:latin typeface="Arial Unicode MS" pitchFamily="34" charset="-120"/>
                <a:ea typeface="Arial Unicode MS" pitchFamily="34" charset="-120"/>
                <a:cs typeface="Arial Unicode MS" pitchFamily="34" charset="-120"/>
              </a:rPr>
              <a:t>】</a:t>
            </a:r>
          </a:p>
          <a:p>
            <a:pPr eaLnBrk="1" hangingPunct="1"/>
            <a:r>
              <a:rPr lang="en-US" altLang="zh-TW" smtClean="0">
                <a:solidFill>
                  <a:srgbClr val="FF0000"/>
                </a:solidFill>
                <a:latin typeface="標楷體" pitchFamily="65" charset="-120"/>
                <a:ea typeface="標楷體" pitchFamily="65" charset="-120"/>
              </a:rPr>
              <a:t>85</a:t>
            </a:r>
            <a:r>
              <a:rPr lang="zh-TW" altLang="en-US" smtClean="0">
                <a:solidFill>
                  <a:srgbClr val="FF0000"/>
                </a:solidFill>
                <a:latin typeface="標楷體" pitchFamily="65" charset="-120"/>
                <a:ea typeface="標楷體" pitchFamily="65" charset="-120"/>
              </a:rPr>
              <a:t>年</a:t>
            </a:r>
            <a:r>
              <a:rPr lang="en-US" altLang="zh-TW" smtClean="0">
                <a:solidFill>
                  <a:srgbClr val="FF0000"/>
                </a:solidFill>
                <a:latin typeface="標楷體" pitchFamily="65" charset="-120"/>
                <a:ea typeface="標楷體" pitchFamily="65" charset="-120"/>
              </a:rPr>
              <a:t>2</a:t>
            </a:r>
            <a:r>
              <a:rPr lang="zh-TW" altLang="en-US" smtClean="0">
                <a:solidFill>
                  <a:srgbClr val="FF0000"/>
                </a:solidFill>
                <a:latin typeface="標楷體" pitchFamily="65" charset="-120"/>
                <a:ea typeface="標楷體" pitchFamily="65" charset="-120"/>
              </a:rPr>
              <a:t>月</a:t>
            </a:r>
            <a:r>
              <a:rPr lang="en-US" altLang="zh-TW" smtClean="0">
                <a:solidFill>
                  <a:srgbClr val="FF0000"/>
                </a:solidFill>
                <a:latin typeface="標楷體" pitchFamily="65" charset="-120"/>
                <a:ea typeface="標楷體" pitchFamily="65" charset="-120"/>
              </a:rPr>
              <a:t>1</a:t>
            </a:r>
            <a:r>
              <a:rPr lang="zh-TW" altLang="en-US" smtClean="0">
                <a:solidFill>
                  <a:srgbClr val="FF0000"/>
                </a:solidFill>
                <a:latin typeface="標楷體" pitchFamily="65" charset="-120"/>
                <a:ea typeface="標楷體" pitchFamily="65" charset="-120"/>
              </a:rPr>
              <a:t>日後才任教者：</a:t>
            </a:r>
            <a:r>
              <a:rPr lang="en-US" altLang="zh-TW" smtClean="0">
                <a:solidFill>
                  <a:srgbClr val="FF0000"/>
                </a:solidFill>
                <a:latin typeface="Arial Unicode MS" pitchFamily="34" charset="-120"/>
                <a:ea typeface="Arial Unicode MS" pitchFamily="34" charset="-120"/>
                <a:cs typeface="Arial Unicode MS" pitchFamily="34" charset="-120"/>
              </a:rPr>
              <a:t>B+C</a:t>
            </a:r>
          </a:p>
          <a:p>
            <a:pPr eaLnBrk="1" hangingPunct="1"/>
            <a:endParaRPr lang="en-US" altLang="zh-TW" sz="2800" smtClean="0">
              <a:solidFill>
                <a:srgbClr val="7030A0"/>
              </a:solidFill>
              <a:latin typeface="Arial Unicode MS" pitchFamily="34" charset="-120"/>
              <a:ea typeface="Arial Unicode MS" pitchFamily="34" charset="-120"/>
              <a:cs typeface="Arial Unicode MS" pitchFamily="34" charset="-120"/>
            </a:endParaRPr>
          </a:p>
          <a:p>
            <a:pPr eaLnBrk="1" hangingPunct="1"/>
            <a:endParaRPr lang="zh-TW" altLang="en-US" smtClean="0">
              <a:solidFill>
                <a:srgbClr val="FF0000"/>
              </a:solidFill>
              <a:latin typeface="Arial Unicode MS" pitchFamily="34" charset="-120"/>
              <a:ea typeface="Arial Unicode MS" pitchFamily="34" charset="-120"/>
              <a:cs typeface="Arial Unicode MS" pitchFamily="34" charset="-120"/>
            </a:endParaRPr>
          </a:p>
        </p:txBody>
      </p:sp>
    </p:spTree>
    <p:extLst>
      <p:ext uri="{BB962C8B-B14F-4D97-AF65-F5344CB8AC3E}">
        <p14:creationId xmlns:p14="http://schemas.microsoft.com/office/powerpoint/2010/main" val="3173716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003300" y="260350"/>
            <a:ext cx="6664325" cy="990600"/>
          </a:xfrm>
        </p:spPr>
        <p:txBody>
          <a:bodyPr anchor="ctr" anchorCtr="1"/>
          <a:lstStyle/>
          <a:p>
            <a:pPr eaLnBrk="1" hangingPunct="1">
              <a:defRPr/>
            </a:pPr>
            <a:r>
              <a:rPr lang="zh-TW" altLang="en-US" sz="4600" dirty="0" smtClean="0">
                <a:solidFill>
                  <a:schemeClr val="tx1"/>
                </a:solidFill>
                <a:ea typeface="標楷體" pitchFamily="65" charset="-120"/>
              </a:rPr>
              <a:t>現行一次退休金計算方式</a:t>
            </a:r>
          </a:p>
        </p:txBody>
      </p:sp>
      <p:sp>
        <p:nvSpPr>
          <p:cNvPr id="40963" name="Rectangle 4"/>
          <p:cNvSpPr>
            <a:spLocks noChangeArrowheads="1"/>
          </p:cNvSpPr>
          <p:nvPr/>
        </p:nvSpPr>
        <p:spPr bwMode="auto">
          <a:xfrm>
            <a:off x="250825" y="1916113"/>
            <a:ext cx="8642350" cy="4249737"/>
          </a:xfrm>
          <a:prstGeom prst="rect">
            <a:avLst/>
          </a:prstGeom>
          <a:solidFill>
            <a:schemeClr val="accent2"/>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solidFill>
                <a:srgbClr val="000000"/>
              </a:solidFill>
              <a:latin typeface="Verdana" pitchFamily="34" charset="0"/>
            </a:endParaRPr>
          </a:p>
        </p:txBody>
      </p:sp>
      <p:sp>
        <p:nvSpPr>
          <p:cNvPr id="40964" name="Line 5"/>
          <p:cNvSpPr>
            <a:spLocks noChangeShapeType="1"/>
          </p:cNvSpPr>
          <p:nvPr/>
        </p:nvSpPr>
        <p:spPr bwMode="auto">
          <a:xfrm>
            <a:off x="250825" y="2492375"/>
            <a:ext cx="8642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65" name="Line 6"/>
          <p:cNvSpPr>
            <a:spLocks noChangeShapeType="1"/>
          </p:cNvSpPr>
          <p:nvPr/>
        </p:nvSpPr>
        <p:spPr bwMode="auto">
          <a:xfrm>
            <a:off x="4643438" y="1916113"/>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66" name="Line 7"/>
          <p:cNvSpPr>
            <a:spLocks noChangeShapeType="1"/>
          </p:cNvSpPr>
          <p:nvPr/>
        </p:nvSpPr>
        <p:spPr bwMode="auto">
          <a:xfrm>
            <a:off x="250825" y="5805488"/>
            <a:ext cx="8642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67" name="Text Box 8"/>
          <p:cNvSpPr txBox="1">
            <a:spLocks noChangeArrowheads="1"/>
          </p:cNvSpPr>
          <p:nvPr/>
        </p:nvSpPr>
        <p:spPr bwMode="auto">
          <a:xfrm>
            <a:off x="900113" y="1989138"/>
            <a:ext cx="3429000" cy="4572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lang="zh-TW" altLang="en-US" sz="2400" b="1">
                <a:solidFill>
                  <a:srgbClr val="000000"/>
                </a:solidFill>
                <a:latin typeface="Times New Roman" pitchFamily="18" charset="0"/>
                <a:ea typeface="標楷體" pitchFamily="65" charset="-120"/>
                <a:cs typeface="Times New Roman" pitchFamily="18" charset="0"/>
              </a:rPr>
              <a:t>退撫新制實施前</a:t>
            </a:r>
          </a:p>
        </p:txBody>
      </p:sp>
      <p:sp>
        <p:nvSpPr>
          <p:cNvPr id="40968" name="Text Box 9"/>
          <p:cNvSpPr txBox="1">
            <a:spLocks noChangeArrowheads="1"/>
          </p:cNvSpPr>
          <p:nvPr/>
        </p:nvSpPr>
        <p:spPr bwMode="auto">
          <a:xfrm>
            <a:off x="4859338" y="1989138"/>
            <a:ext cx="3581400" cy="4572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lang="zh-TW" altLang="en-US" sz="2400" b="1">
                <a:solidFill>
                  <a:srgbClr val="000000"/>
                </a:solidFill>
                <a:latin typeface="Times New Roman" pitchFamily="18" charset="0"/>
                <a:ea typeface="標楷體" pitchFamily="65" charset="-120"/>
                <a:cs typeface="Times New Roman" pitchFamily="18" charset="0"/>
              </a:rPr>
              <a:t>退撫新制實施後</a:t>
            </a:r>
          </a:p>
        </p:txBody>
      </p:sp>
      <p:sp>
        <p:nvSpPr>
          <p:cNvPr id="40969" name="Text Box 10"/>
          <p:cNvSpPr txBox="1">
            <a:spLocks noChangeArrowheads="1"/>
          </p:cNvSpPr>
          <p:nvPr/>
        </p:nvSpPr>
        <p:spPr bwMode="auto">
          <a:xfrm>
            <a:off x="395288" y="2565400"/>
            <a:ext cx="4175125" cy="31591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110000"/>
              </a:lnSpc>
            </a:pPr>
            <a:r>
              <a:rPr lang="en-US" altLang="zh-TW" sz="2400" b="1">
                <a:solidFill>
                  <a:srgbClr val="000000"/>
                </a:solidFill>
                <a:latin typeface="Verdana" pitchFamily="34" charset="0"/>
                <a:ea typeface="標楷體" pitchFamily="65" charset="-120"/>
              </a:rPr>
              <a:t>◎</a:t>
            </a:r>
            <a:r>
              <a:rPr lang="zh-TW" altLang="en-US" sz="2400" b="1">
                <a:solidFill>
                  <a:srgbClr val="000000"/>
                </a:solidFill>
                <a:latin typeface="Times New Roman" pitchFamily="18" charset="0"/>
                <a:ea typeface="標楷體" pitchFamily="65" charset="-120"/>
                <a:cs typeface="Times New Roman" pitchFamily="18" charset="0"/>
              </a:rPr>
              <a:t>基數內涵：</a:t>
            </a:r>
            <a:endParaRPr lang="zh-TW" altLang="en-US" sz="2400">
              <a:solidFill>
                <a:srgbClr val="000000"/>
              </a:solidFill>
              <a:latin typeface="Times New Roman" pitchFamily="18" charset="0"/>
              <a:ea typeface="標楷體" pitchFamily="65" charset="-120"/>
              <a:cs typeface="Times New Roman" pitchFamily="18" charset="0"/>
            </a:endParaRPr>
          </a:p>
          <a:p>
            <a:pPr eaLnBrk="1" hangingPunct="1">
              <a:lnSpc>
                <a:spcPct val="110000"/>
              </a:lnSpc>
            </a:pPr>
            <a:endParaRPr lang="zh-TW" altLang="en-US" sz="2400" b="1">
              <a:solidFill>
                <a:srgbClr val="000000"/>
              </a:solidFill>
              <a:latin typeface="Times New Roman" pitchFamily="18" charset="0"/>
              <a:ea typeface="標楷體" pitchFamily="65" charset="-120"/>
              <a:cs typeface="Times New Roman" pitchFamily="18" charset="0"/>
            </a:endParaRPr>
          </a:p>
          <a:p>
            <a:pPr eaLnBrk="1" hangingPunct="1">
              <a:lnSpc>
                <a:spcPct val="110000"/>
              </a:lnSpc>
            </a:pPr>
            <a:endParaRPr lang="zh-TW" altLang="en-US" sz="2400" b="1">
              <a:solidFill>
                <a:srgbClr val="000000"/>
              </a:solidFill>
              <a:latin typeface="Times New Roman" pitchFamily="18" charset="0"/>
              <a:cs typeface="Times New Roman" pitchFamily="18" charset="0"/>
            </a:endParaRPr>
          </a:p>
          <a:p>
            <a:pPr eaLnBrk="1" hangingPunct="1">
              <a:lnSpc>
                <a:spcPct val="110000"/>
              </a:lnSpc>
            </a:pPr>
            <a:r>
              <a:rPr lang="en-US" altLang="zh-TW" sz="2400" b="1">
                <a:solidFill>
                  <a:srgbClr val="000000"/>
                </a:solidFill>
                <a:latin typeface="標楷體" pitchFamily="65" charset="-120"/>
                <a:ea typeface="標楷體" pitchFamily="65" charset="-120"/>
              </a:rPr>
              <a:t>◎</a:t>
            </a:r>
            <a:r>
              <a:rPr lang="zh-TW" altLang="en-US" sz="2400" b="1" u="sng">
                <a:solidFill>
                  <a:srgbClr val="000000"/>
                </a:solidFill>
                <a:latin typeface="標楷體" pitchFamily="65" charset="-120"/>
                <a:ea typeface="標楷體" pitchFamily="65" charset="-120"/>
              </a:rPr>
              <a:t>基數計算說明</a:t>
            </a:r>
            <a:r>
              <a:rPr lang="zh-TW" altLang="en-US" sz="2400" b="1">
                <a:solidFill>
                  <a:srgbClr val="000000"/>
                </a:solidFill>
                <a:latin typeface="標楷體" pitchFamily="65" charset="-120"/>
                <a:ea typeface="標楷體" pitchFamily="65" charset="-120"/>
              </a:rPr>
              <a:t>：</a:t>
            </a:r>
            <a:endParaRPr lang="zh-TW" altLang="en-US" sz="2400">
              <a:solidFill>
                <a:srgbClr val="000000"/>
              </a:solidFill>
              <a:latin typeface="標楷體" pitchFamily="65" charset="-120"/>
              <a:ea typeface="標楷體" pitchFamily="65" charset="-120"/>
            </a:endParaRPr>
          </a:p>
          <a:p>
            <a:pPr eaLnBrk="1" hangingPunct="1">
              <a:buFont typeface="Wingdings" pitchFamily="2" charset="2"/>
              <a:buNone/>
            </a:pPr>
            <a:r>
              <a:rPr lang="zh-TW" altLang="en-US" sz="2000">
                <a:solidFill>
                  <a:srgbClr val="000000"/>
                </a:solidFill>
                <a:latin typeface="標楷體" pitchFamily="65" charset="-120"/>
                <a:ea typeface="標楷體" pitchFamily="65" charset="-120"/>
              </a:rPr>
              <a:t> </a:t>
            </a:r>
            <a:r>
              <a:rPr lang="en-US" altLang="zh-TW" sz="2400" b="1">
                <a:solidFill>
                  <a:srgbClr val="000000"/>
                </a:solidFill>
                <a:latin typeface="標楷體" pitchFamily="65" charset="-120"/>
                <a:ea typeface="標楷體" pitchFamily="65" charset="-120"/>
              </a:rPr>
              <a:t>1.</a:t>
            </a:r>
            <a:r>
              <a:rPr lang="zh-TW" altLang="en-US" sz="2400" b="1">
                <a:solidFill>
                  <a:srgbClr val="000000"/>
                </a:solidFill>
                <a:latin typeface="標楷體" pitchFamily="65" charset="-120"/>
                <a:ea typeface="標楷體" pitchFamily="65" charset="-120"/>
              </a:rPr>
              <a:t>滿</a:t>
            </a:r>
            <a:r>
              <a:rPr lang="en-US" altLang="zh-TW" sz="2400" b="1">
                <a:solidFill>
                  <a:srgbClr val="000000"/>
                </a:solidFill>
                <a:latin typeface="標楷體" pitchFamily="65" charset="-120"/>
                <a:ea typeface="標楷體" pitchFamily="65" charset="-120"/>
              </a:rPr>
              <a:t>5</a:t>
            </a:r>
            <a:r>
              <a:rPr lang="zh-TW" altLang="en-US" sz="2400" b="1">
                <a:solidFill>
                  <a:srgbClr val="000000"/>
                </a:solidFill>
                <a:latin typeface="標楷體" pitchFamily="65" charset="-120"/>
                <a:ea typeface="標楷體" pitchFamily="65" charset="-120"/>
              </a:rPr>
              <a:t>年</a:t>
            </a:r>
            <a:r>
              <a:rPr lang="en-US" altLang="zh-TW" sz="2400" b="1">
                <a:solidFill>
                  <a:srgbClr val="000000"/>
                </a:solidFill>
                <a:latin typeface="標楷體" pitchFamily="65" charset="-120"/>
                <a:ea typeface="標楷體" pitchFamily="65" charset="-120"/>
              </a:rPr>
              <a:t>→9</a:t>
            </a:r>
            <a:r>
              <a:rPr lang="zh-TW" altLang="en-US" sz="2400" b="1">
                <a:solidFill>
                  <a:srgbClr val="000000"/>
                </a:solidFill>
                <a:latin typeface="標楷體" pitchFamily="65" charset="-120"/>
                <a:ea typeface="標楷體" pitchFamily="65" charset="-120"/>
              </a:rPr>
              <a:t>個；每增</a:t>
            </a:r>
            <a:r>
              <a:rPr lang="en-US" altLang="zh-TW" sz="2400" b="1">
                <a:solidFill>
                  <a:srgbClr val="000000"/>
                </a:solidFill>
                <a:latin typeface="標楷體" pitchFamily="65" charset="-120"/>
                <a:ea typeface="標楷體" pitchFamily="65" charset="-120"/>
              </a:rPr>
              <a:t>1</a:t>
            </a:r>
            <a:r>
              <a:rPr lang="zh-TW" altLang="en-US" sz="2400" b="1">
                <a:solidFill>
                  <a:srgbClr val="000000"/>
                </a:solidFill>
                <a:latin typeface="標楷體" pitchFamily="65" charset="-120"/>
                <a:ea typeface="標楷體" pitchFamily="65" charset="-120"/>
              </a:rPr>
              <a:t>年</a:t>
            </a:r>
            <a:r>
              <a:rPr lang="en-US" altLang="zh-TW" sz="2400" b="1">
                <a:solidFill>
                  <a:srgbClr val="000000"/>
                </a:solidFill>
                <a:latin typeface="標楷體" pitchFamily="65" charset="-120"/>
                <a:ea typeface="標楷體" pitchFamily="65" charset="-120"/>
              </a:rPr>
              <a:t>→</a:t>
            </a:r>
            <a:r>
              <a:rPr lang="zh-TW" altLang="en-US" sz="2400" b="1">
                <a:solidFill>
                  <a:srgbClr val="000000"/>
                </a:solidFill>
                <a:latin typeface="標楷體" pitchFamily="65" charset="-120"/>
                <a:ea typeface="標楷體" pitchFamily="65" charset="-120"/>
              </a:rPr>
              <a:t>加 </a:t>
            </a:r>
          </a:p>
          <a:p>
            <a:pPr eaLnBrk="1" hangingPunct="1">
              <a:buFont typeface="Wingdings" pitchFamily="2" charset="2"/>
              <a:buNone/>
            </a:pPr>
            <a:r>
              <a:rPr lang="zh-TW" altLang="en-US" sz="2400" b="1">
                <a:solidFill>
                  <a:srgbClr val="000000"/>
                </a:solidFill>
                <a:latin typeface="標楷體" pitchFamily="65" charset="-120"/>
                <a:ea typeface="標楷體" pitchFamily="65" charset="-120"/>
              </a:rPr>
              <a:t>   </a:t>
            </a:r>
            <a:r>
              <a:rPr lang="en-US" altLang="zh-TW" sz="2400" b="1">
                <a:solidFill>
                  <a:srgbClr val="000000"/>
                </a:solidFill>
                <a:latin typeface="標楷體" pitchFamily="65" charset="-120"/>
                <a:ea typeface="標楷體" pitchFamily="65" charset="-120"/>
              </a:rPr>
              <a:t>2</a:t>
            </a:r>
            <a:r>
              <a:rPr lang="zh-TW" altLang="en-US" sz="2400" b="1">
                <a:solidFill>
                  <a:srgbClr val="000000"/>
                </a:solidFill>
                <a:latin typeface="標楷體" pitchFamily="65" charset="-120"/>
                <a:ea typeface="標楷體" pitchFamily="65" charset="-120"/>
              </a:rPr>
              <a:t>個；滿</a:t>
            </a:r>
            <a:r>
              <a:rPr lang="en-US" altLang="zh-TW" sz="2400" b="1">
                <a:solidFill>
                  <a:srgbClr val="000000"/>
                </a:solidFill>
                <a:latin typeface="標楷體" pitchFamily="65" charset="-120"/>
                <a:ea typeface="標楷體" pitchFamily="65" charset="-120"/>
              </a:rPr>
              <a:t>15</a:t>
            </a:r>
            <a:r>
              <a:rPr lang="zh-TW" altLang="en-US" sz="2400" b="1">
                <a:solidFill>
                  <a:srgbClr val="000000"/>
                </a:solidFill>
                <a:latin typeface="標楷體" pitchFamily="65" charset="-120"/>
                <a:ea typeface="標楷體" pitchFamily="65" charset="-120"/>
              </a:rPr>
              <a:t>年後</a:t>
            </a:r>
            <a:r>
              <a:rPr lang="en-US" altLang="zh-TW" sz="2400" b="1">
                <a:solidFill>
                  <a:srgbClr val="000000"/>
                </a:solidFill>
                <a:latin typeface="標楷體" pitchFamily="65" charset="-120"/>
                <a:ea typeface="標楷體" pitchFamily="65" charset="-120"/>
              </a:rPr>
              <a:t>→</a:t>
            </a:r>
            <a:r>
              <a:rPr lang="zh-TW" altLang="en-US" sz="2400" b="1">
                <a:solidFill>
                  <a:srgbClr val="000000"/>
                </a:solidFill>
                <a:latin typeface="標楷體" pitchFamily="65" charset="-120"/>
                <a:ea typeface="標楷體" pitchFamily="65" charset="-120"/>
              </a:rPr>
              <a:t>另加</a:t>
            </a:r>
            <a:r>
              <a:rPr lang="en-US" altLang="zh-TW" sz="2400" b="1">
                <a:solidFill>
                  <a:srgbClr val="000000"/>
                </a:solidFill>
                <a:latin typeface="標楷體" pitchFamily="65" charset="-120"/>
                <a:ea typeface="標楷體" pitchFamily="65" charset="-120"/>
              </a:rPr>
              <a:t>2</a:t>
            </a:r>
            <a:r>
              <a:rPr lang="zh-TW" altLang="en-US" sz="2400" b="1">
                <a:solidFill>
                  <a:srgbClr val="000000"/>
                </a:solidFill>
                <a:latin typeface="標楷體" pitchFamily="65" charset="-120"/>
                <a:ea typeface="標楷體" pitchFamily="65" charset="-120"/>
              </a:rPr>
              <a:t>個 </a:t>
            </a:r>
          </a:p>
          <a:p>
            <a:pPr eaLnBrk="1" hangingPunct="1">
              <a:buFont typeface="Wingdings" pitchFamily="2" charset="2"/>
              <a:buNone/>
            </a:pPr>
            <a:r>
              <a:rPr lang="zh-TW" altLang="en-US" sz="2400" b="1">
                <a:solidFill>
                  <a:srgbClr val="000000"/>
                </a:solidFill>
                <a:latin typeface="標楷體" pitchFamily="65" charset="-120"/>
                <a:ea typeface="標楷體" pitchFamily="65" charset="-120"/>
              </a:rPr>
              <a:t> </a:t>
            </a:r>
            <a:r>
              <a:rPr lang="en-US" altLang="zh-TW" sz="2400" b="1">
                <a:solidFill>
                  <a:srgbClr val="000000"/>
                </a:solidFill>
                <a:latin typeface="標楷體" pitchFamily="65" charset="-120"/>
                <a:ea typeface="標楷體" pitchFamily="65" charset="-120"/>
              </a:rPr>
              <a:t>2.</a:t>
            </a:r>
            <a:r>
              <a:rPr lang="zh-TW" altLang="en-US" sz="2400" b="1">
                <a:solidFill>
                  <a:srgbClr val="000000"/>
                </a:solidFill>
                <a:latin typeface="標楷體" pitchFamily="65" charset="-120"/>
                <a:ea typeface="標楷體" pitchFamily="65" charset="-120"/>
              </a:rPr>
              <a:t>最高</a:t>
            </a:r>
            <a:r>
              <a:rPr lang="en-US" altLang="zh-TW" sz="2400" b="1">
                <a:solidFill>
                  <a:srgbClr val="000000"/>
                </a:solidFill>
                <a:latin typeface="標楷體" pitchFamily="65" charset="-120"/>
                <a:ea typeface="標楷體" pitchFamily="65" charset="-120"/>
              </a:rPr>
              <a:t>30</a:t>
            </a:r>
            <a:r>
              <a:rPr lang="zh-TW" altLang="en-US" sz="2400" b="1">
                <a:solidFill>
                  <a:srgbClr val="000000"/>
                </a:solidFill>
                <a:latin typeface="標楷體" pitchFamily="65" charset="-120"/>
                <a:ea typeface="標楷體" pitchFamily="65" charset="-120"/>
              </a:rPr>
              <a:t>年</a:t>
            </a:r>
            <a:r>
              <a:rPr lang="en-US" altLang="zh-TW" sz="2400" b="1">
                <a:solidFill>
                  <a:srgbClr val="000000"/>
                </a:solidFill>
                <a:latin typeface="標楷體" pitchFamily="65" charset="-120"/>
                <a:ea typeface="標楷體" pitchFamily="65" charset="-120"/>
              </a:rPr>
              <a:t>→61</a:t>
            </a:r>
            <a:r>
              <a:rPr lang="zh-TW" altLang="en-US" sz="2400" b="1">
                <a:solidFill>
                  <a:srgbClr val="000000"/>
                </a:solidFill>
                <a:latin typeface="標楷體" pitchFamily="65" charset="-120"/>
                <a:ea typeface="標楷體" pitchFamily="65" charset="-120"/>
              </a:rPr>
              <a:t>個</a:t>
            </a:r>
          </a:p>
          <a:p>
            <a:pPr eaLnBrk="1" hangingPunct="1">
              <a:buFont typeface="Wingdings" pitchFamily="2" charset="2"/>
              <a:buNone/>
            </a:pPr>
            <a:r>
              <a:rPr lang="zh-TW" altLang="en-US" sz="2400" b="1">
                <a:solidFill>
                  <a:srgbClr val="000000"/>
                </a:solidFill>
                <a:latin typeface="標楷體" pitchFamily="65" charset="-120"/>
                <a:ea typeface="標楷體" pitchFamily="65" charset="-120"/>
              </a:rPr>
              <a:t> </a:t>
            </a:r>
            <a:r>
              <a:rPr lang="en-US" altLang="zh-TW" sz="2400" b="1">
                <a:solidFill>
                  <a:srgbClr val="000000"/>
                </a:solidFill>
                <a:latin typeface="標楷體" pitchFamily="65" charset="-120"/>
                <a:ea typeface="標楷體" pitchFamily="65" charset="-120"/>
              </a:rPr>
              <a:t>3.</a:t>
            </a:r>
            <a:r>
              <a:rPr lang="zh-TW" altLang="en-US" sz="2400" b="1">
                <a:solidFill>
                  <a:srgbClr val="000000"/>
                </a:solidFill>
                <a:latin typeface="標楷體" pitchFamily="65" charset="-120"/>
                <a:ea typeface="標楷體" pitchFamily="65" charset="-120"/>
              </a:rPr>
              <a:t>畸零月</a:t>
            </a:r>
            <a:r>
              <a:rPr lang="en-US" altLang="zh-TW" sz="2400" b="1">
                <a:solidFill>
                  <a:srgbClr val="000000"/>
                </a:solidFill>
                <a:latin typeface="標楷體" pitchFamily="65" charset="-120"/>
                <a:ea typeface="標楷體" pitchFamily="65" charset="-120"/>
              </a:rPr>
              <a:t>→</a:t>
            </a:r>
            <a:r>
              <a:rPr lang="zh-TW" altLang="en-US" sz="2400" b="1">
                <a:solidFill>
                  <a:srgbClr val="000000"/>
                </a:solidFill>
                <a:latin typeface="標楷體" pitchFamily="65" charset="-120"/>
                <a:ea typeface="標楷體" pitchFamily="65" charset="-120"/>
              </a:rPr>
              <a:t>每月</a:t>
            </a:r>
            <a:r>
              <a:rPr lang="en-US" altLang="zh-TW" sz="2400" b="1">
                <a:solidFill>
                  <a:srgbClr val="000000"/>
                </a:solidFill>
                <a:latin typeface="標楷體" pitchFamily="65" charset="-120"/>
                <a:ea typeface="標楷體" pitchFamily="65" charset="-120"/>
              </a:rPr>
              <a:t>1/6</a:t>
            </a:r>
            <a:r>
              <a:rPr lang="zh-TW" altLang="en-US" sz="2400" b="1">
                <a:solidFill>
                  <a:srgbClr val="000000"/>
                </a:solidFill>
                <a:latin typeface="標楷體" pitchFamily="65" charset="-120"/>
                <a:ea typeface="標楷體" pitchFamily="65" charset="-120"/>
              </a:rPr>
              <a:t>個</a:t>
            </a:r>
          </a:p>
        </p:txBody>
      </p:sp>
      <p:sp>
        <p:nvSpPr>
          <p:cNvPr id="40970" name="Text Box 11"/>
          <p:cNvSpPr txBox="1">
            <a:spLocks noChangeArrowheads="1"/>
          </p:cNvSpPr>
          <p:nvPr/>
        </p:nvSpPr>
        <p:spPr bwMode="auto">
          <a:xfrm>
            <a:off x="4716463" y="2636838"/>
            <a:ext cx="4103687"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110000"/>
              </a:lnSpc>
            </a:pPr>
            <a:r>
              <a:rPr lang="en-US" altLang="zh-TW" sz="2400" b="1">
                <a:solidFill>
                  <a:srgbClr val="000000"/>
                </a:solidFill>
                <a:latin typeface="Times New Roman" pitchFamily="18" charset="0"/>
                <a:ea typeface="標楷體" pitchFamily="65" charset="-120"/>
                <a:cs typeface="Times New Roman" pitchFamily="18" charset="0"/>
              </a:rPr>
              <a:t>◎</a:t>
            </a:r>
            <a:r>
              <a:rPr lang="zh-TW" altLang="en-US" sz="2400" b="1">
                <a:solidFill>
                  <a:srgbClr val="000000"/>
                </a:solidFill>
                <a:latin typeface="Times New Roman" pitchFamily="18" charset="0"/>
                <a:ea typeface="標楷體" pitchFamily="65" charset="-120"/>
                <a:cs typeface="Times New Roman" pitchFamily="18" charset="0"/>
              </a:rPr>
              <a:t>基數內涵：</a:t>
            </a:r>
            <a:r>
              <a:rPr lang="zh-TW" altLang="en-US" sz="2400">
                <a:solidFill>
                  <a:srgbClr val="000000"/>
                </a:solidFill>
                <a:latin typeface="Times New Roman" pitchFamily="18" charset="0"/>
                <a:ea typeface="標楷體" pitchFamily="65" charset="-120"/>
                <a:cs typeface="Times New Roman" pitchFamily="18" charset="0"/>
              </a:rPr>
              <a:t/>
            </a:r>
            <a:br>
              <a:rPr lang="zh-TW" altLang="en-US" sz="2400">
                <a:solidFill>
                  <a:srgbClr val="000000"/>
                </a:solidFill>
                <a:latin typeface="Times New Roman" pitchFamily="18" charset="0"/>
                <a:ea typeface="標楷體" pitchFamily="65" charset="-120"/>
                <a:cs typeface="Times New Roman" pitchFamily="18" charset="0"/>
              </a:rPr>
            </a:br>
            <a:r>
              <a:rPr lang="zh-TW" altLang="en-US" sz="2400">
                <a:solidFill>
                  <a:srgbClr val="000000"/>
                </a:solidFill>
                <a:latin typeface="Times New Roman" pitchFamily="18" charset="0"/>
                <a:ea typeface="標楷體" pitchFamily="65" charset="-120"/>
                <a:cs typeface="Times New Roman" pitchFamily="18" charset="0"/>
              </a:rPr>
              <a:t>   </a:t>
            </a:r>
          </a:p>
          <a:p>
            <a:pPr eaLnBrk="1" hangingPunct="1">
              <a:lnSpc>
                <a:spcPct val="110000"/>
              </a:lnSpc>
            </a:pPr>
            <a:endParaRPr lang="zh-TW" altLang="en-US" sz="2400">
              <a:solidFill>
                <a:srgbClr val="000000"/>
              </a:solidFill>
              <a:latin typeface="Times New Roman" pitchFamily="18" charset="0"/>
              <a:ea typeface="標楷體" pitchFamily="65" charset="-120"/>
              <a:cs typeface="Times New Roman" pitchFamily="18" charset="0"/>
            </a:endParaRPr>
          </a:p>
          <a:p>
            <a:pPr eaLnBrk="1" hangingPunct="1">
              <a:lnSpc>
                <a:spcPct val="110000"/>
              </a:lnSpc>
            </a:pPr>
            <a:r>
              <a:rPr lang="en-US" altLang="zh-TW" sz="2400" b="1">
                <a:solidFill>
                  <a:srgbClr val="000000"/>
                </a:solidFill>
                <a:latin typeface="標楷體" pitchFamily="65" charset="-120"/>
                <a:ea typeface="標楷體" pitchFamily="65" charset="-120"/>
                <a:cs typeface="Times New Roman" pitchFamily="18" charset="0"/>
              </a:rPr>
              <a:t>◎</a:t>
            </a:r>
            <a:r>
              <a:rPr lang="zh-TW" altLang="en-US" sz="2400" b="1" u="sng">
                <a:solidFill>
                  <a:srgbClr val="000000"/>
                </a:solidFill>
                <a:latin typeface="標楷體" pitchFamily="65" charset="-120"/>
                <a:ea typeface="標楷體" pitchFamily="65" charset="-120"/>
                <a:cs typeface="Times New Roman" pitchFamily="18" charset="0"/>
              </a:rPr>
              <a:t>基數計算說明</a:t>
            </a:r>
            <a:r>
              <a:rPr lang="zh-TW" altLang="en-US" sz="2400" b="1">
                <a:solidFill>
                  <a:srgbClr val="000000"/>
                </a:solidFill>
                <a:latin typeface="標楷體" pitchFamily="65" charset="-120"/>
                <a:ea typeface="標楷體" pitchFamily="65" charset="-120"/>
                <a:cs typeface="Times New Roman" pitchFamily="18" charset="0"/>
              </a:rPr>
              <a:t>：</a:t>
            </a:r>
            <a:endParaRPr lang="zh-TW" altLang="en-US" sz="2400">
              <a:solidFill>
                <a:srgbClr val="000000"/>
              </a:solidFill>
              <a:latin typeface="標楷體" pitchFamily="65" charset="-120"/>
              <a:ea typeface="標楷體" pitchFamily="65" charset="-120"/>
              <a:cs typeface="Times New Roman" pitchFamily="18" charset="0"/>
            </a:endParaRPr>
          </a:p>
          <a:p>
            <a:pPr eaLnBrk="1" hangingPunct="1">
              <a:lnSpc>
                <a:spcPct val="110000"/>
              </a:lnSpc>
            </a:pPr>
            <a:r>
              <a:rPr lang="zh-TW" altLang="en-US" sz="2400">
                <a:solidFill>
                  <a:srgbClr val="000000"/>
                </a:solidFill>
                <a:latin typeface="標楷體" pitchFamily="65" charset="-120"/>
                <a:ea typeface="標楷體" pitchFamily="65" charset="-120"/>
                <a:cs typeface="Times New Roman" pitchFamily="18" charset="0"/>
              </a:rPr>
              <a:t>  </a:t>
            </a:r>
            <a:r>
              <a:rPr lang="en-US" altLang="zh-TW" sz="2400" b="1">
                <a:solidFill>
                  <a:srgbClr val="000000"/>
                </a:solidFill>
                <a:latin typeface="標楷體" pitchFamily="65" charset="-120"/>
                <a:ea typeface="標楷體" pitchFamily="65" charset="-120"/>
                <a:cs typeface="Times New Roman" pitchFamily="18" charset="0"/>
              </a:rPr>
              <a:t>1.</a:t>
            </a:r>
            <a:r>
              <a:rPr lang="zh-TW" altLang="en-US" sz="2400" b="1">
                <a:solidFill>
                  <a:srgbClr val="000000"/>
                </a:solidFill>
                <a:latin typeface="標楷體" pitchFamily="65" charset="-120"/>
                <a:ea typeface="標楷體" pitchFamily="65" charset="-120"/>
                <a:cs typeface="Times New Roman" pitchFamily="18" charset="0"/>
              </a:rPr>
              <a:t>每</a:t>
            </a:r>
            <a:r>
              <a:rPr lang="en-US" altLang="zh-TW" sz="2400" b="1">
                <a:solidFill>
                  <a:srgbClr val="000000"/>
                </a:solidFill>
                <a:latin typeface="標楷體" pitchFamily="65" charset="-120"/>
                <a:ea typeface="標楷體" pitchFamily="65" charset="-120"/>
                <a:cs typeface="Times New Roman" pitchFamily="18" charset="0"/>
              </a:rPr>
              <a:t>1</a:t>
            </a:r>
            <a:r>
              <a:rPr lang="zh-TW" altLang="en-US" sz="2400" b="1">
                <a:solidFill>
                  <a:srgbClr val="000000"/>
                </a:solidFill>
                <a:latin typeface="標楷體" pitchFamily="65" charset="-120"/>
                <a:ea typeface="標楷體" pitchFamily="65" charset="-120"/>
                <a:cs typeface="Times New Roman" pitchFamily="18" charset="0"/>
              </a:rPr>
              <a:t>年</a:t>
            </a:r>
            <a:r>
              <a:rPr lang="en-US" altLang="zh-TW" sz="2400" b="1">
                <a:solidFill>
                  <a:srgbClr val="000000"/>
                </a:solidFill>
                <a:latin typeface="標楷體" pitchFamily="65" charset="-120"/>
                <a:ea typeface="標楷體" pitchFamily="65" charset="-120"/>
                <a:cs typeface="Times New Roman" pitchFamily="18" charset="0"/>
              </a:rPr>
              <a:t>→1</a:t>
            </a:r>
            <a:r>
              <a:rPr lang="zh-TW" altLang="en-US" sz="2400" b="1">
                <a:solidFill>
                  <a:srgbClr val="000000"/>
                </a:solidFill>
                <a:latin typeface="標楷體" pitchFamily="65" charset="-120"/>
                <a:ea typeface="標楷體" pitchFamily="65" charset="-120"/>
                <a:cs typeface="Times New Roman" pitchFamily="18" charset="0"/>
              </a:rPr>
              <a:t>又</a:t>
            </a:r>
            <a:r>
              <a:rPr lang="en-US" altLang="zh-TW" sz="2400" b="1">
                <a:solidFill>
                  <a:srgbClr val="000000"/>
                </a:solidFill>
                <a:latin typeface="標楷體" pitchFamily="65" charset="-120"/>
                <a:ea typeface="標楷體" pitchFamily="65" charset="-120"/>
                <a:cs typeface="Times New Roman" pitchFamily="18" charset="0"/>
              </a:rPr>
              <a:t>1/2</a:t>
            </a:r>
            <a:r>
              <a:rPr lang="zh-TW" altLang="en-US" sz="2400" b="1">
                <a:solidFill>
                  <a:srgbClr val="000000"/>
                </a:solidFill>
                <a:latin typeface="標楷體" pitchFamily="65" charset="-120"/>
                <a:ea typeface="標楷體" pitchFamily="65" charset="-120"/>
                <a:cs typeface="Times New Roman" pitchFamily="18" charset="0"/>
              </a:rPr>
              <a:t>個</a:t>
            </a:r>
          </a:p>
          <a:p>
            <a:pPr eaLnBrk="1" hangingPunct="1">
              <a:lnSpc>
                <a:spcPct val="110000"/>
              </a:lnSpc>
            </a:pPr>
            <a:r>
              <a:rPr lang="zh-TW" altLang="en-US" sz="2400" b="1">
                <a:solidFill>
                  <a:srgbClr val="000000"/>
                </a:solidFill>
                <a:latin typeface="標楷體" pitchFamily="65" charset="-120"/>
                <a:ea typeface="標楷體" pitchFamily="65" charset="-120"/>
                <a:cs typeface="Times New Roman" pitchFamily="18" charset="0"/>
              </a:rPr>
              <a:t>  </a:t>
            </a:r>
            <a:r>
              <a:rPr lang="en-US" altLang="zh-TW" sz="2400" b="1">
                <a:solidFill>
                  <a:srgbClr val="000000"/>
                </a:solidFill>
                <a:latin typeface="標楷體" pitchFamily="65" charset="-120"/>
                <a:ea typeface="標楷體" pitchFamily="65" charset="-120"/>
                <a:cs typeface="Times New Roman" pitchFamily="18" charset="0"/>
              </a:rPr>
              <a:t>2.</a:t>
            </a:r>
            <a:r>
              <a:rPr lang="zh-TW" altLang="en-US" sz="2400" b="1">
                <a:solidFill>
                  <a:srgbClr val="000000"/>
                </a:solidFill>
                <a:latin typeface="標楷體" pitchFamily="65" charset="-120"/>
                <a:ea typeface="標楷體" pitchFamily="65" charset="-120"/>
                <a:cs typeface="Times New Roman" pitchFamily="18" charset="0"/>
              </a:rPr>
              <a:t>最高</a:t>
            </a:r>
            <a:r>
              <a:rPr lang="en-US" altLang="zh-TW" sz="2400" b="1">
                <a:solidFill>
                  <a:srgbClr val="000000"/>
                </a:solidFill>
                <a:latin typeface="標楷體" pitchFamily="65" charset="-120"/>
                <a:ea typeface="標楷體" pitchFamily="65" charset="-120"/>
                <a:cs typeface="Times New Roman" pitchFamily="18" charset="0"/>
              </a:rPr>
              <a:t>35</a:t>
            </a:r>
            <a:r>
              <a:rPr lang="zh-TW" altLang="en-US" sz="2400" b="1">
                <a:solidFill>
                  <a:srgbClr val="000000"/>
                </a:solidFill>
                <a:latin typeface="標楷體" pitchFamily="65" charset="-120"/>
                <a:ea typeface="標楷體" pitchFamily="65" charset="-120"/>
                <a:cs typeface="Times New Roman" pitchFamily="18" charset="0"/>
              </a:rPr>
              <a:t>年</a:t>
            </a:r>
            <a:r>
              <a:rPr lang="en-US" altLang="zh-TW" sz="2400" b="1">
                <a:solidFill>
                  <a:srgbClr val="000000"/>
                </a:solidFill>
                <a:latin typeface="標楷體" pitchFamily="65" charset="-120"/>
                <a:ea typeface="標楷體" pitchFamily="65" charset="-120"/>
                <a:cs typeface="Times New Roman" pitchFamily="18" charset="0"/>
              </a:rPr>
              <a:t>→53</a:t>
            </a:r>
            <a:r>
              <a:rPr lang="zh-TW" altLang="en-US" sz="2400" b="1">
                <a:solidFill>
                  <a:srgbClr val="000000"/>
                </a:solidFill>
                <a:latin typeface="標楷體" pitchFamily="65" charset="-120"/>
                <a:ea typeface="標楷體" pitchFamily="65" charset="-120"/>
                <a:cs typeface="Times New Roman" pitchFamily="18" charset="0"/>
              </a:rPr>
              <a:t>個    </a:t>
            </a:r>
          </a:p>
          <a:p>
            <a:pPr eaLnBrk="1" hangingPunct="1">
              <a:lnSpc>
                <a:spcPct val="110000"/>
              </a:lnSpc>
            </a:pPr>
            <a:r>
              <a:rPr lang="zh-TW" altLang="en-US" sz="2400" b="1">
                <a:solidFill>
                  <a:srgbClr val="000000"/>
                </a:solidFill>
                <a:latin typeface="標楷體" pitchFamily="65" charset="-120"/>
                <a:ea typeface="標楷體" pitchFamily="65" charset="-120"/>
                <a:cs typeface="Times New Roman" pitchFamily="18" charset="0"/>
              </a:rPr>
              <a:t>  </a:t>
            </a:r>
            <a:r>
              <a:rPr lang="en-US" altLang="zh-TW" sz="2400" b="1">
                <a:solidFill>
                  <a:srgbClr val="000000"/>
                </a:solidFill>
                <a:latin typeface="標楷體" pitchFamily="65" charset="-120"/>
                <a:ea typeface="標楷體" pitchFamily="65" charset="-120"/>
                <a:cs typeface="Times New Roman" pitchFamily="18" charset="0"/>
              </a:rPr>
              <a:t>3.</a:t>
            </a:r>
            <a:r>
              <a:rPr lang="zh-TW" altLang="en-US" sz="2400" b="1">
                <a:solidFill>
                  <a:srgbClr val="000000"/>
                </a:solidFill>
                <a:latin typeface="標楷體" pitchFamily="65" charset="-120"/>
                <a:ea typeface="標楷體" pitchFamily="65" charset="-120"/>
                <a:cs typeface="Times New Roman" pitchFamily="18" charset="0"/>
              </a:rPr>
              <a:t>畸零月</a:t>
            </a:r>
            <a:r>
              <a:rPr lang="en-US" altLang="zh-TW" sz="2400" b="1">
                <a:solidFill>
                  <a:srgbClr val="000000"/>
                </a:solidFill>
                <a:latin typeface="標楷體" pitchFamily="65" charset="-120"/>
                <a:ea typeface="標楷體" pitchFamily="65" charset="-120"/>
                <a:cs typeface="Times New Roman" pitchFamily="18" charset="0"/>
              </a:rPr>
              <a:t>→</a:t>
            </a:r>
            <a:r>
              <a:rPr lang="zh-TW" altLang="en-US" sz="2400" b="1">
                <a:solidFill>
                  <a:srgbClr val="000000"/>
                </a:solidFill>
                <a:latin typeface="標楷體" pitchFamily="65" charset="-120"/>
                <a:ea typeface="標楷體" pitchFamily="65" charset="-120"/>
                <a:cs typeface="Times New Roman" pitchFamily="18" charset="0"/>
              </a:rPr>
              <a:t>每月</a:t>
            </a:r>
            <a:r>
              <a:rPr lang="en-US" altLang="zh-TW" sz="2400" b="1">
                <a:solidFill>
                  <a:srgbClr val="000000"/>
                </a:solidFill>
                <a:latin typeface="標楷體" pitchFamily="65" charset="-120"/>
                <a:ea typeface="標楷體" pitchFamily="65" charset="-120"/>
                <a:cs typeface="Times New Roman" pitchFamily="18" charset="0"/>
              </a:rPr>
              <a:t>1/8</a:t>
            </a:r>
            <a:r>
              <a:rPr lang="zh-TW" altLang="en-US" sz="2400" b="1">
                <a:solidFill>
                  <a:srgbClr val="000000"/>
                </a:solidFill>
                <a:latin typeface="標楷體" pitchFamily="65" charset="-120"/>
                <a:ea typeface="標楷體" pitchFamily="65" charset="-120"/>
                <a:cs typeface="Times New Roman" pitchFamily="18" charset="0"/>
              </a:rPr>
              <a:t>個</a:t>
            </a:r>
          </a:p>
        </p:txBody>
      </p:sp>
      <p:sp>
        <p:nvSpPr>
          <p:cNvPr id="40971" name="Rectangle 13"/>
          <p:cNvSpPr>
            <a:spLocks noChangeArrowheads="1"/>
          </p:cNvSpPr>
          <p:nvPr/>
        </p:nvSpPr>
        <p:spPr bwMode="auto">
          <a:xfrm>
            <a:off x="395288" y="3141663"/>
            <a:ext cx="4105275" cy="574675"/>
          </a:xfrm>
          <a:prstGeom prst="rect">
            <a:avLst/>
          </a:prstGeom>
          <a:solidFill>
            <a:schemeClr val="folHlink"/>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Verdana" pitchFamily="34" charset="0"/>
            </a:endParaRPr>
          </a:p>
        </p:txBody>
      </p:sp>
      <p:sp>
        <p:nvSpPr>
          <p:cNvPr id="40972" name="Text Box 14"/>
          <p:cNvSpPr txBox="1">
            <a:spLocks noChangeArrowheads="1"/>
          </p:cNvSpPr>
          <p:nvPr/>
        </p:nvSpPr>
        <p:spPr bwMode="auto">
          <a:xfrm>
            <a:off x="250825" y="3213100"/>
            <a:ext cx="439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2400" b="1">
                <a:solidFill>
                  <a:schemeClr val="bg1"/>
                </a:solidFill>
                <a:latin typeface="Verdana" pitchFamily="34" charset="0"/>
              </a:rPr>
              <a:t> </a:t>
            </a:r>
            <a:r>
              <a:rPr lang="zh-TW" altLang="en-US" sz="2400" b="1">
                <a:solidFill>
                  <a:srgbClr val="000000"/>
                </a:solidFill>
                <a:latin typeface="標楷體" pitchFamily="65" charset="-120"/>
                <a:ea typeface="標楷體" pitchFamily="65" charset="-120"/>
              </a:rPr>
              <a:t>本（年功）俸（薪）＋</a:t>
            </a:r>
            <a:r>
              <a:rPr lang="en-US" altLang="zh-TW" sz="2400" b="1">
                <a:solidFill>
                  <a:srgbClr val="000000"/>
                </a:solidFill>
                <a:latin typeface="標楷體" pitchFamily="65" charset="-120"/>
                <a:ea typeface="標楷體" pitchFamily="65" charset="-120"/>
              </a:rPr>
              <a:t>930</a:t>
            </a:r>
            <a:r>
              <a:rPr lang="zh-TW" altLang="en-US" sz="2400" b="1">
                <a:solidFill>
                  <a:srgbClr val="000000"/>
                </a:solidFill>
                <a:latin typeface="標楷體" pitchFamily="65" charset="-120"/>
                <a:ea typeface="標楷體" pitchFamily="65" charset="-120"/>
              </a:rPr>
              <a:t>元</a:t>
            </a:r>
          </a:p>
        </p:txBody>
      </p:sp>
      <p:sp>
        <p:nvSpPr>
          <p:cNvPr id="40973" name="Rectangle 15"/>
          <p:cNvSpPr>
            <a:spLocks noChangeArrowheads="1"/>
          </p:cNvSpPr>
          <p:nvPr/>
        </p:nvSpPr>
        <p:spPr bwMode="auto">
          <a:xfrm>
            <a:off x="4787900" y="3141663"/>
            <a:ext cx="3960813" cy="574675"/>
          </a:xfrm>
          <a:prstGeom prst="rect">
            <a:avLst/>
          </a:prstGeom>
          <a:solidFill>
            <a:schemeClr val="folHlink"/>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Verdana" pitchFamily="34" charset="0"/>
            </a:endParaRPr>
          </a:p>
        </p:txBody>
      </p:sp>
      <p:sp>
        <p:nvSpPr>
          <p:cNvPr id="40974" name="Text Box 16"/>
          <p:cNvSpPr txBox="1">
            <a:spLocks noChangeArrowheads="1"/>
          </p:cNvSpPr>
          <p:nvPr/>
        </p:nvSpPr>
        <p:spPr bwMode="auto">
          <a:xfrm>
            <a:off x="4787900" y="3213100"/>
            <a:ext cx="3744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zh-TW" altLang="en-US" sz="2400" b="1">
                <a:solidFill>
                  <a:srgbClr val="000000"/>
                </a:solidFill>
                <a:latin typeface="標楷體" pitchFamily="65" charset="-120"/>
                <a:ea typeface="標楷體" pitchFamily="65" charset="-120"/>
              </a:rPr>
              <a:t>本（年功）俸（薪）</a:t>
            </a:r>
            <a:r>
              <a:rPr lang="en-US" altLang="zh-TW" sz="2400" b="1">
                <a:solidFill>
                  <a:srgbClr val="000000"/>
                </a:solidFill>
                <a:latin typeface="標楷體" pitchFamily="65" charset="-120"/>
                <a:ea typeface="標楷體" pitchFamily="65" charset="-120"/>
              </a:rPr>
              <a:t>×2</a:t>
            </a:r>
          </a:p>
        </p:txBody>
      </p:sp>
      <p:sp>
        <p:nvSpPr>
          <p:cNvPr id="40975" name="Text Box 17"/>
          <p:cNvSpPr txBox="1">
            <a:spLocks noChangeArrowheads="1"/>
          </p:cNvSpPr>
          <p:nvPr/>
        </p:nvSpPr>
        <p:spPr bwMode="auto">
          <a:xfrm>
            <a:off x="323850" y="5949950"/>
            <a:ext cx="8496300" cy="4572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400">
                <a:solidFill>
                  <a:srgbClr val="0000CC"/>
                </a:solidFill>
                <a:latin typeface="Verdana" pitchFamily="34" charset="0"/>
              </a:rPr>
              <a:t>※</a:t>
            </a:r>
            <a:r>
              <a:rPr lang="zh-TW" altLang="en-US" sz="2400" b="1">
                <a:solidFill>
                  <a:srgbClr val="0000CC"/>
                </a:solidFill>
                <a:latin typeface="標楷體" pitchFamily="65" charset="-120"/>
                <a:ea typeface="標楷體" pitchFamily="65" charset="-120"/>
              </a:rPr>
              <a:t>以上年資，未滿</a:t>
            </a:r>
            <a:r>
              <a:rPr lang="en-US" altLang="zh-TW" sz="2400" b="1">
                <a:solidFill>
                  <a:srgbClr val="0000CC"/>
                </a:solidFill>
                <a:latin typeface="標楷體" pitchFamily="65" charset="-120"/>
                <a:ea typeface="標楷體" pitchFamily="65" charset="-120"/>
              </a:rPr>
              <a:t>1</a:t>
            </a:r>
            <a:r>
              <a:rPr lang="zh-TW" altLang="en-US" sz="2400" b="1">
                <a:solidFill>
                  <a:srgbClr val="0000CC"/>
                </a:solidFill>
                <a:latin typeface="標楷體" pitchFamily="65" charset="-120"/>
                <a:ea typeface="標楷體" pitchFamily="65" charset="-120"/>
              </a:rPr>
              <a:t>個月者，以</a:t>
            </a:r>
            <a:r>
              <a:rPr lang="en-US" altLang="zh-TW" sz="2400" b="1">
                <a:solidFill>
                  <a:srgbClr val="0000CC"/>
                </a:solidFill>
                <a:latin typeface="標楷體" pitchFamily="65" charset="-120"/>
                <a:ea typeface="標楷體" pitchFamily="65" charset="-120"/>
              </a:rPr>
              <a:t>1</a:t>
            </a:r>
            <a:r>
              <a:rPr lang="zh-TW" altLang="en-US" sz="2400" b="1">
                <a:solidFill>
                  <a:srgbClr val="0000CC"/>
                </a:solidFill>
                <a:latin typeface="標楷體" pitchFamily="65" charset="-120"/>
                <a:ea typeface="標楷體" pitchFamily="65" charset="-120"/>
              </a:rPr>
              <a:t>個月計。</a:t>
            </a:r>
          </a:p>
        </p:txBody>
      </p:sp>
      <p:sp>
        <p:nvSpPr>
          <p:cNvPr id="40976" name="Rectangle 2"/>
          <p:cNvSpPr>
            <a:spLocks noChangeArrowheads="1"/>
          </p:cNvSpPr>
          <p:nvPr/>
        </p:nvSpPr>
        <p:spPr bwMode="auto">
          <a:xfrm>
            <a:off x="539750" y="1196975"/>
            <a:ext cx="76327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3600">
                <a:solidFill>
                  <a:srgbClr val="FF0000"/>
                </a:solidFill>
                <a:latin typeface="標楷體" pitchFamily="65" charset="-120"/>
                <a:ea typeface="標楷體" pitchFamily="65" charset="-120"/>
              </a:rPr>
              <a:t>一次退休金</a:t>
            </a:r>
            <a:r>
              <a:rPr lang="en-US" altLang="zh-TW" sz="3600">
                <a:solidFill>
                  <a:srgbClr val="FF0000"/>
                </a:solidFill>
                <a:latin typeface="標楷體" pitchFamily="65" charset="-120"/>
                <a:ea typeface="標楷體" pitchFamily="65" charset="-120"/>
              </a:rPr>
              <a:t>=</a:t>
            </a:r>
            <a:r>
              <a:rPr lang="zh-TW" altLang="en-US" sz="3600">
                <a:solidFill>
                  <a:srgbClr val="FF0000"/>
                </a:solidFill>
                <a:latin typeface="標楷體" pitchFamily="65" charset="-120"/>
                <a:ea typeface="標楷體" pitchFamily="65" charset="-120"/>
              </a:rPr>
              <a:t>基數內涵</a:t>
            </a:r>
            <a:r>
              <a:rPr lang="zh-TW" altLang="en-US" sz="3600">
                <a:solidFill>
                  <a:srgbClr val="FF0000"/>
                </a:solidFill>
                <a:latin typeface="標楷體" pitchFamily="65" charset="-120"/>
                <a:ea typeface="標楷體" pitchFamily="65" charset="-120"/>
                <a:sym typeface="Wingdings 2" pitchFamily="18" charset="2"/>
              </a:rPr>
              <a:t>基數</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41987" name="內容版面配置區 2"/>
          <p:cNvSpPr>
            <a:spLocks noGrp="1"/>
          </p:cNvSpPr>
          <p:nvPr>
            <p:ph idx="1"/>
          </p:nvPr>
        </p:nvSpPr>
        <p:spPr/>
        <p:txBody>
          <a:bodyPr/>
          <a:lstStyle/>
          <a:p>
            <a:pPr marL="0" indent="0" algn="ctr">
              <a:buFontTx/>
              <a:buNone/>
            </a:pPr>
            <a:r>
              <a:rPr lang="zh-TW" altLang="en-US" sz="4000" dirty="0" smtClean="0">
                <a:latin typeface="標楷體" pitchFamily="65" charset="-120"/>
                <a:ea typeface="標楷體" pitchFamily="65" charset="-120"/>
              </a:rPr>
              <a:t>依現行辦法，選幾個預退時間點，</a:t>
            </a:r>
            <a:endParaRPr lang="en-US" altLang="zh-TW" sz="4000" dirty="0" smtClean="0">
              <a:latin typeface="標楷體" pitchFamily="65" charset="-120"/>
              <a:ea typeface="標楷體" pitchFamily="65" charset="-120"/>
            </a:endParaRPr>
          </a:p>
          <a:p>
            <a:pPr marL="0" indent="0" algn="ctr">
              <a:buFontTx/>
              <a:buNone/>
            </a:pPr>
            <a:r>
              <a:rPr lang="zh-TW" altLang="en-US" sz="4400" dirty="0" smtClean="0">
                <a:latin typeface="標楷體" pitchFamily="65" charset="-120"/>
                <a:ea typeface="標楷體" pitchFamily="65" charset="-120"/>
              </a:rPr>
              <a:t>為自已試算一下</a:t>
            </a:r>
            <a:endParaRPr lang="en-US" altLang="zh-TW" sz="4400" dirty="0" smtClean="0">
              <a:latin typeface="標楷體" pitchFamily="65" charset="-120"/>
              <a:ea typeface="標楷體" pitchFamily="65" charset="-120"/>
            </a:endParaRPr>
          </a:p>
          <a:p>
            <a:pPr marL="0" indent="0" algn="ctr">
              <a:buFontTx/>
              <a:buNone/>
            </a:pPr>
            <a:r>
              <a:rPr lang="zh-TW" altLang="en-US" sz="4400" dirty="0" smtClean="0">
                <a:latin typeface="標楷體" pitchFamily="65" charset="-120"/>
                <a:ea typeface="標楷體" pitchFamily="65" charset="-120"/>
              </a:rPr>
              <a:t>「一次退退休金」吧！</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31800" y="103188"/>
            <a:ext cx="8243888" cy="1314450"/>
          </a:xfrm>
        </p:spPr>
        <p:txBody>
          <a:bodyPr anchor="ctr"/>
          <a:lstStyle/>
          <a:p>
            <a:pPr eaLnBrk="1" hangingPunct="1">
              <a:defRPr/>
            </a:pPr>
            <a:r>
              <a:rPr lang="zh-TW" altLang="en-US" sz="4200" dirty="0" smtClean="0">
                <a:solidFill>
                  <a:srgbClr val="000000"/>
                </a:solidFill>
                <a:ea typeface="標楷體" pitchFamily="65" charset="-120"/>
              </a:rPr>
              <a:t>現行一次退休金計算實例</a:t>
            </a:r>
            <a:r>
              <a:rPr lang="zh-TW" altLang="en-US" sz="4200" dirty="0" smtClean="0">
                <a:solidFill>
                  <a:schemeClr val="bg1"/>
                </a:solidFill>
                <a:ea typeface="標楷體" pitchFamily="65" charset="-120"/>
              </a:rPr>
              <a:t/>
            </a:r>
            <a:br>
              <a:rPr lang="zh-TW" altLang="en-US" sz="4200" dirty="0" smtClean="0">
                <a:solidFill>
                  <a:schemeClr val="bg1"/>
                </a:solidFill>
                <a:ea typeface="標楷體" pitchFamily="65" charset="-120"/>
              </a:rPr>
            </a:br>
            <a:r>
              <a:rPr lang="zh-TW" altLang="en-US" sz="4200" dirty="0" smtClean="0">
                <a:solidFill>
                  <a:schemeClr val="tx1"/>
                </a:solidFill>
                <a:latin typeface="標楷體" pitchFamily="65" charset="-120"/>
                <a:ea typeface="標楷體" pitchFamily="65" charset="-120"/>
              </a:rPr>
              <a:t>－以</a:t>
            </a:r>
            <a:r>
              <a:rPr lang="zh-TW" altLang="en-US" sz="4000" dirty="0" smtClean="0">
                <a:solidFill>
                  <a:schemeClr val="tx1"/>
                </a:solidFill>
                <a:latin typeface="標楷體" pitchFamily="65" charset="-120"/>
                <a:ea typeface="標楷體" pitchFamily="65" charset="-120"/>
              </a:rPr>
              <a:t>本俸</a:t>
            </a:r>
            <a:r>
              <a:rPr lang="en-US" altLang="zh-TW" sz="4000" dirty="0" smtClean="0">
                <a:solidFill>
                  <a:schemeClr val="tx1"/>
                </a:solidFill>
                <a:latin typeface="標楷體" pitchFamily="65" charset="-120"/>
                <a:ea typeface="標楷體" pitchFamily="65" charset="-120"/>
              </a:rPr>
              <a:t>625(47080</a:t>
            </a:r>
            <a:r>
              <a:rPr lang="zh-TW" altLang="en-US" sz="4000" dirty="0" smtClean="0">
                <a:solidFill>
                  <a:schemeClr val="tx1"/>
                </a:solidFill>
                <a:latin typeface="標楷體" pitchFamily="65" charset="-120"/>
                <a:ea typeface="標楷體" pitchFamily="65" charset="-120"/>
              </a:rPr>
              <a:t>）為例</a:t>
            </a:r>
          </a:p>
        </p:txBody>
      </p:sp>
      <p:sp>
        <p:nvSpPr>
          <p:cNvPr id="43011" name="Rectangle 3"/>
          <p:cNvSpPr>
            <a:spLocks noGrp="1" noChangeArrowheads="1"/>
          </p:cNvSpPr>
          <p:nvPr>
            <p:ph type="body" idx="4294967295"/>
          </p:nvPr>
        </p:nvSpPr>
        <p:spPr>
          <a:xfrm>
            <a:off x="395288" y="1630363"/>
            <a:ext cx="8280400" cy="4535487"/>
          </a:xfrm>
        </p:spPr>
        <p:txBody>
          <a:bodyPr/>
          <a:lstStyle/>
          <a:p>
            <a:pPr eaLnBrk="1" hangingPunct="1"/>
            <a:r>
              <a:rPr lang="zh-TW" altLang="en-US" sz="2800" smtClean="0">
                <a:latin typeface="標楷體" pitchFamily="65" charset="-120"/>
                <a:ea typeface="標楷體" pitchFamily="65" charset="-120"/>
              </a:rPr>
              <a:t>純舊制年資</a:t>
            </a:r>
            <a:r>
              <a:rPr lang="en-US" altLang="zh-TW" sz="2800" smtClean="0">
                <a:latin typeface="標楷體" pitchFamily="65" charset="-120"/>
                <a:ea typeface="標楷體" pitchFamily="65" charset="-120"/>
              </a:rPr>
              <a:t>30</a:t>
            </a:r>
            <a:r>
              <a:rPr lang="zh-TW" altLang="en-US" sz="2800" smtClean="0">
                <a:latin typeface="標楷體" pitchFamily="65" charset="-120"/>
                <a:ea typeface="標楷體" pitchFamily="65" charset="-120"/>
              </a:rPr>
              <a:t>年</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老</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a:t>
            </a:r>
          </a:p>
          <a:p>
            <a:pPr eaLnBrk="1" hangingPunct="1">
              <a:buFontTx/>
              <a:buNone/>
            </a:pPr>
            <a:r>
              <a:rPr lang="en-US" altLang="zh-TW" sz="2800" smtClean="0">
                <a:latin typeface="標楷體" pitchFamily="65" charset="-120"/>
                <a:ea typeface="標楷體" pitchFamily="65" charset="-120"/>
              </a:rPr>
              <a:t>(47080+930)</a:t>
            </a:r>
            <a:r>
              <a:rPr lang="en-US" altLang="zh-TW" sz="2800" smtClean="0">
                <a:latin typeface="標楷體" pitchFamily="65" charset="-120"/>
                <a:ea typeface="標楷體" pitchFamily="65" charset="-120"/>
                <a:sym typeface="Wingdings 2" pitchFamily="18" charset="2"/>
              </a:rPr>
              <a:t>(9+252+2) =</a:t>
            </a:r>
            <a:r>
              <a:rPr lang="en-US" altLang="zh-TW" sz="2800" smtClean="0">
                <a:solidFill>
                  <a:srgbClr val="FF3300"/>
                </a:solidFill>
                <a:latin typeface="標楷體" pitchFamily="65" charset="-120"/>
                <a:ea typeface="標楷體" pitchFamily="65" charset="-120"/>
                <a:sym typeface="Wingdings 2" pitchFamily="18" charset="2"/>
              </a:rPr>
              <a:t>2928610</a:t>
            </a:r>
          </a:p>
          <a:p>
            <a:pPr eaLnBrk="1" hangingPunct="1"/>
            <a:r>
              <a:rPr lang="zh-TW" altLang="en-US" sz="2800" smtClean="0">
                <a:latin typeface="標楷體" pitchFamily="65" charset="-120"/>
                <a:ea typeface="標楷體" pitchFamily="65" charset="-120"/>
                <a:sym typeface="Wingdings 2" pitchFamily="18" charset="2"/>
              </a:rPr>
              <a:t>舊制</a:t>
            </a:r>
            <a:r>
              <a:rPr lang="en-US" altLang="zh-TW" sz="2800" smtClean="0">
                <a:latin typeface="標楷體" pitchFamily="65" charset="-120"/>
                <a:ea typeface="標楷體" pitchFamily="65" charset="-120"/>
                <a:sym typeface="Wingdings 2" pitchFamily="18" charset="2"/>
              </a:rPr>
              <a:t>15</a:t>
            </a:r>
            <a:r>
              <a:rPr lang="zh-TW" altLang="en-US" sz="2800" smtClean="0">
                <a:latin typeface="標楷體" pitchFamily="65" charset="-120"/>
                <a:ea typeface="標楷體" pitchFamily="65" charset="-120"/>
                <a:sym typeface="Wingdings 2" pitchFamily="18" charset="2"/>
              </a:rPr>
              <a:t>年、新制</a:t>
            </a:r>
            <a:r>
              <a:rPr lang="en-US" altLang="zh-TW" sz="2800" smtClean="0">
                <a:latin typeface="標楷體" pitchFamily="65" charset="-120"/>
                <a:ea typeface="標楷體" pitchFamily="65" charset="-120"/>
                <a:sym typeface="Wingdings 2" pitchFamily="18" charset="2"/>
              </a:rPr>
              <a:t>15</a:t>
            </a:r>
            <a:r>
              <a:rPr lang="zh-TW" altLang="en-US" sz="2800" smtClean="0">
                <a:latin typeface="標楷體" pitchFamily="65" charset="-120"/>
                <a:ea typeface="標楷體" pitchFamily="65" charset="-120"/>
                <a:sym typeface="Wingdings 2" pitchFamily="18" charset="2"/>
              </a:rPr>
              <a:t>年</a:t>
            </a:r>
            <a:r>
              <a:rPr lang="en-US" altLang="zh-TW" sz="2800" smtClean="0">
                <a:latin typeface="標楷體" pitchFamily="65" charset="-120"/>
                <a:ea typeface="標楷體" pitchFamily="65" charset="-120"/>
                <a:sym typeface="Wingdings 2" pitchFamily="18" charset="2"/>
              </a:rPr>
              <a:t>(</a:t>
            </a:r>
            <a:r>
              <a:rPr lang="zh-TW" altLang="en-US" sz="2800" smtClean="0">
                <a:latin typeface="標楷體" pitchFamily="65" charset="-120"/>
                <a:ea typeface="標楷體" pitchFamily="65" charset="-120"/>
                <a:sym typeface="Wingdings 2" pitchFamily="18" charset="2"/>
              </a:rPr>
              <a:t>中</a:t>
            </a:r>
            <a:r>
              <a:rPr lang="en-US" altLang="zh-TW" sz="2800" smtClean="0">
                <a:latin typeface="標楷體" pitchFamily="65" charset="-120"/>
                <a:ea typeface="標楷體" pitchFamily="65" charset="-120"/>
                <a:sym typeface="Wingdings 2" pitchFamily="18" charset="2"/>
              </a:rPr>
              <a:t>)</a:t>
            </a:r>
            <a:r>
              <a:rPr lang="zh-TW" altLang="en-US" sz="2800" smtClean="0">
                <a:latin typeface="標楷體" pitchFamily="65" charset="-120"/>
                <a:ea typeface="標楷體" pitchFamily="65" charset="-120"/>
              </a:rPr>
              <a:t>：</a:t>
            </a:r>
          </a:p>
          <a:p>
            <a:pPr eaLnBrk="1" hangingPunct="1">
              <a:buFontTx/>
              <a:buNone/>
            </a:pPr>
            <a:r>
              <a:rPr lang="en-US" altLang="zh-TW" sz="2800" smtClean="0">
                <a:latin typeface="標楷體" pitchFamily="65" charset="-120"/>
                <a:ea typeface="標楷體" pitchFamily="65" charset="-120"/>
              </a:rPr>
              <a:t>[(47080+930)</a:t>
            </a:r>
            <a:r>
              <a:rPr lang="en-US" altLang="zh-TW" sz="2800" smtClean="0">
                <a:latin typeface="標楷體" pitchFamily="65" charset="-120"/>
                <a:ea typeface="標楷體" pitchFamily="65" charset="-120"/>
                <a:sym typeface="Wingdings 2" pitchFamily="18" charset="2"/>
              </a:rPr>
              <a:t>(9+102+2)]</a:t>
            </a:r>
          </a:p>
          <a:p>
            <a:pPr eaLnBrk="1" hangingPunct="1">
              <a:buFontTx/>
              <a:buNone/>
            </a:pPr>
            <a:r>
              <a:rPr lang="en-US" altLang="zh-TW" sz="2800" smtClean="0">
                <a:latin typeface="標楷體" pitchFamily="65" charset="-120"/>
                <a:ea typeface="標楷體" pitchFamily="65" charset="-120"/>
                <a:sym typeface="Wingdings 2" pitchFamily="18" charset="2"/>
              </a:rPr>
              <a:t>+[(470802)(1.515)]=</a:t>
            </a:r>
            <a:r>
              <a:rPr lang="en-US" altLang="zh-TW" sz="2800" smtClean="0">
                <a:solidFill>
                  <a:srgbClr val="FF3300"/>
                </a:solidFill>
                <a:latin typeface="標楷體" pitchFamily="65" charset="-120"/>
                <a:ea typeface="標楷體" pitchFamily="65" charset="-120"/>
                <a:sym typeface="Wingdings 2" pitchFamily="18" charset="2"/>
              </a:rPr>
              <a:t>3606910</a:t>
            </a:r>
          </a:p>
          <a:p>
            <a:pPr eaLnBrk="1" hangingPunct="1"/>
            <a:r>
              <a:rPr lang="zh-TW" altLang="en-US" sz="2800" smtClean="0">
                <a:latin typeface="標楷體" pitchFamily="65" charset="-120"/>
                <a:ea typeface="標楷體" pitchFamily="65" charset="-120"/>
                <a:sym typeface="Wingdings 2" pitchFamily="18" charset="2"/>
              </a:rPr>
              <a:t>純新制</a:t>
            </a:r>
            <a:r>
              <a:rPr lang="en-US" altLang="zh-TW" sz="2800" smtClean="0">
                <a:latin typeface="標楷體" pitchFamily="65" charset="-120"/>
                <a:ea typeface="標楷體" pitchFamily="65" charset="-120"/>
                <a:sym typeface="Wingdings 2" pitchFamily="18" charset="2"/>
              </a:rPr>
              <a:t>30</a:t>
            </a:r>
            <a:r>
              <a:rPr lang="zh-TW" altLang="en-US" sz="2800" smtClean="0">
                <a:latin typeface="標楷體" pitchFamily="65" charset="-120"/>
                <a:ea typeface="標楷體" pitchFamily="65" charset="-120"/>
                <a:sym typeface="Wingdings 2" pitchFamily="18" charset="2"/>
              </a:rPr>
              <a:t>年</a:t>
            </a:r>
            <a:r>
              <a:rPr lang="en-US" altLang="zh-TW" sz="2800" smtClean="0">
                <a:latin typeface="標楷體" pitchFamily="65" charset="-120"/>
                <a:ea typeface="標楷體" pitchFamily="65" charset="-120"/>
                <a:sym typeface="Wingdings 2" pitchFamily="18" charset="2"/>
              </a:rPr>
              <a:t>(</a:t>
            </a:r>
            <a:r>
              <a:rPr lang="zh-TW" altLang="en-US" sz="2800" smtClean="0">
                <a:latin typeface="標楷體" pitchFamily="65" charset="-120"/>
                <a:ea typeface="標楷體" pitchFamily="65" charset="-120"/>
                <a:sym typeface="Wingdings 2" pitchFamily="18" charset="2"/>
              </a:rPr>
              <a:t>青</a:t>
            </a:r>
            <a:r>
              <a:rPr lang="en-US" altLang="zh-TW" sz="2800" smtClean="0">
                <a:latin typeface="標楷體" pitchFamily="65" charset="-120"/>
                <a:ea typeface="標楷體" pitchFamily="65" charset="-120"/>
                <a:sym typeface="Wingdings 2" pitchFamily="18" charset="2"/>
              </a:rPr>
              <a:t>)</a:t>
            </a:r>
            <a:r>
              <a:rPr lang="zh-TW" altLang="en-US" sz="2800" smtClean="0">
                <a:latin typeface="標楷體" pitchFamily="65" charset="-120"/>
                <a:ea typeface="標楷體" pitchFamily="65" charset="-120"/>
              </a:rPr>
              <a:t>：</a:t>
            </a:r>
          </a:p>
          <a:p>
            <a:pPr eaLnBrk="1" hangingPunct="1">
              <a:buFontTx/>
              <a:buNone/>
            </a:pPr>
            <a:r>
              <a:rPr lang="en-US" altLang="zh-TW" sz="2800" smtClean="0">
                <a:latin typeface="標楷體" pitchFamily="65" charset="-120"/>
                <a:ea typeface="標楷體" pitchFamily="65" charset="-120"/>
                <a:sym typeface="Wingdings 2" pitchFamily="18" charset="2"/>
              </a:rPr>
              <a:t>(470802)(1.530)=</a:t>
            </a:r>
            <a:r>
              <a:rPr lang="en-US" altLang="zh-TW" sz="2800" smtClean="0">
                <a:solidFill>
                  <a:srgbClr val="FF3300"/>
                </a:solidFill>
                <a:latin typeface="標楷體" pitchFamily="65" charset="-120"/>
                <a:ea typeface="標楷體" pitchFamily="65" charset="-120"/>
                <a:sym typeface="Wingdings 2" pitchFamily="18" charset="2"/>
              </a:rPr>
              <a:t>4237200</a:t>
            </a:r>
            <a:endParaRPr lang="zh-TW" altLang="en-US" sz="2800" smtClean="0">
              <a:solidFill>
                <a:srgbClr val="FF3300"/>
              </a:solidFill>
              <a:latin typeface="標楷體" pitchFamily="65" charset="-120"/>
              <a:ea typeface="標楷體" pitchFamily="65" charset="-120"/>
              <a:sym typeface="Wingdings 2" pitchFamily="18" charset="2"/>
            </a:endParaRPr>
          </a:p>
          <a:p>
            <a:pPr eaLnBrk="1" hangingPunct="1"/>
            <a:r>
              <a:rPr lang="zh-TW" altLang="en-US" sz="2800" smtClean="0">
                <a:solidFill>
                  <a:srgbClr val="FF3300"/>
                </a:solidFill>
                <a:latin typeface="標楷體" pitchFamily="65" charset="-120"/>
                <a:ea typeface="標楷體" pitchFamily="65" charset="-120"/>
                <a:sym typeface="Wingdings 2" pitchFamily="18" charset="2"/>
              </a:rPr>
              <a:t>以上另計公保一次退約</a:t>
            </a:r>
            <a:r>
              <a:rPr lang="en-US" altLang="zh-TW" sz="2800" smtClean="0">
                <a:solidFill>
                  <a:srgbClr val="FF3300"/>
                </a:solidFill>
                <a:latin typeface="標楷體" pitchFamily="65" charset="-120"/>
                <a:ea typeface="標楷體" pitchFamily="65" charset="-120"/>
                <a:sym typeface="Wingdings 2" pitchFamily="18" charset="2"/>
              </a:rPr>
              <a:t>170</a:t>
            </a:r>
            <a:r>
              <a:rPr lang="zh-TW" altLang="en-US" sz="2800" smtClean="0">
                <a:solidFill>
                  <a:srgbClr val="FF3300"/>
                </a:solidFill>
                <a:latin typeface="標楷體" pitchFamily="65" charset="-120"/>
                <a:ea typeface="標楷體" pitchFamily="65" charset="-120"/>
                <a:sym typeface="Wingdings 2" pitchFamily="18" charset="2"/>
              </a:rPr>
              <a:t>萬，舊制年資可存</a:t>
            </a:r>
            <a:r>
              <a:rPr lang="en-US" altLang="zh-TW" sz="2800" smtClean="0">
                <a:solidFill>
                  <a:srgbClr val="FF3300"/>
                </a:solidFill>
                <a:latin typeface="標楷體" pitchFamily="65" charset="-120"/>
                <a:ea typeface="標楷體" pitchFamily="65" charset="-120"/>
                <a:sym typeface="Wingdings 2" pitchFamily="18" charset="2"/>
              </a:rPr>
              <a:t>18%</a:t>
            </a:r>
            <a:r>
              <a:rPr lang="zh-TW" altLang="en-US" sz="2800" smtClean="0">
                <a:solidFill>
                  <a:srgbClr val="FF3300"/>
                </a:solidFill>
                <a:latin typeface="標楷體" pitchFamily="65" charset="-120"/>
                <a:ea typeface="標楷體" pitchFamily="65" charset="-120"/>
                <a:sym typeface="Wingdings 2" pitchFamily="18" charset="2"/>
              </a:rPr>
              <a:t>，新制年資則無。</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88925" y="103188"/>
            <a:ext cx="8243888" cy="1314450"/>
          </a:xfrm>
        </p:spPr>
        <p:txBody>
          <a:bodyPr anchor="ctr"/>
          <a:lstStyle/>
          <a:p>
            <a:pPr eaLnBrk="1" hangingPunct="1">
              <a:defRPr/>
            </a:pPr>
            <a:r>
              <a:rPr lang="zh-TW" altLang="en-US" dirty="0" smtClean="0">
                <a:solidFill>
                  <a:schemeClr val="tx1"/>
                </a:solidFill>
                <a:latin typeface="標楷體" pitchFamily="65" charset="-120"/>
                <a:ea typeface="標楷體" pitchFamily="65" charset="-120"/>
                <a:cs typeface="微軟正黑體" pitchFamily="34" charset="-120"/>
              </a:rPr>
              <a:t>現行舊制月退休金計算方式</a:t>
            </a:r>
          </a:p>
        </p:txBody>
      </p:sp>
      <p:sp>
        <p:nvSpPr>
          <p:cNvPr id="44035" name="Line 4"/>
          <p:cNvSpPr>
            <a:spLocks noChangeShapeType="1"/>
          </p:cNvSpPr>
          <p:nvPr/>
        </p:nvSpPr>
        <p:spPr bwMode="auto">
          <a:xfrm>
            <a:off x="646113" y="5878513"/>
            <a:ext cx="777716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4036" name="Text Box 5"/>
          <p:cNvSpPr txBox="1">
            <a:spLocks noChangeArrowheads="1"/>
          </p:cNvSpPr>
          <p:nvPr/>
        </p:nvSpPr>
        <p:spPr bwMode="auto">
          <a:xfrm>
            <a:off x="287338" y="2279650"/>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endParaRPr lang="zh-TW" altLang="zh-TW">
              <a:latin typeface="Verdana" pitchFamily="34" charset="0"/>
            </a:endParaRPr>
          </a:p>
        </p:txBody>
      </p:sp>
      <p:sp>
        <p:nvSpPr>
          <p:cNvPr id="44037" name="Text Box 6"/>
          <p:cNvSpPr txBox="1">
            <a:spLocks noChangeArrowheads="1"/>
          </p:cNvSpPr>
          <p:nvPr/>
        </p:nvSpPr>
        <p:spPr bwMode="auto">
          <a:xfrm>
            <a:off x="539750" y="5302250"/>
            <a:ext cx="338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pPr>
            <a:r>
              <a:rPr lang="zh-TW" altLang="en-US" sz="2400" b="1">
                <a:solidFill>
                  <a:srgbClr val="0000CC"/>
                </a:solidFill>
                <a:latin typeface="MS PMincho" pitchFamily="18" charset="-128"/>
                <a:ea typeface="標楷體" pitchFamily="65" charset="-120"/>
              </a:rPr>
              <a:t>前</a:t>
            </a:r>
            <a:r>
              <a:rPr lang="en-US" altLang="zh-TW" sz="2400" b="1">
                <a:solidFill>
                  <a:srgbClr val="0000CC"/>
                </a:solidFill>
                <a:latin typeface="MS PMincho" pitchFamily="18" charset="-128"/>
                <a:ea typeface="標楷體" pitchFamily="65" charset="-120"/>
              </a:rPr>
              <a:t>15</a:t>
            </a:r>
            <a:r>
              <a:rPr lang="zh-TW" altLang="en-US" sz="2400" b="1">
                <a:solidFill>
                  <a:srgbClr val="0000CC"/>
                </a:solidFill>
                <a:latin typeface="MS PMincho" pitchFamily="18" charset="-128"/>
                <a:ea typeface="標楷體" pitchFamily="65" charset="-120"/>
              </a:rPr>
              <a:t>年 每年加本俸</a:t>
            </a:r>
            <a:r>
              <a:rPr lang="en-US" altLang="zh-TW" sz="2400" b="1">
                <a:solidFill>
                  <a:srgbClr val="CC3399"/>
                </a:solidFill>
                <a:latin typeface="標楷體" pitchFamily="65" charset="-120"/>
                <a:ea typeface="標楷體" pitchFamily="65" charset="-120"/>
              </a:rPr>
              <a:t>5%</a:t>
            </a:r>
          </a:p>
        </p:txBody>
      </p:sp>
      <p:grpSp>
        <p:nvGrpSpPr>
          <p:cNvPr id="44038" name="Group 23"/>
          <p:cNvGrpSpPr>
            <a:grpSpLocks/>
          </p:cNvGrpSpPr>
          <p:nvPr/>
        </p:nvGrpSpPr>
        <p:grpSpPr bwMode="auto">
          <a:xfrm>
            <a:off x="646113" y="5229225"/>
            <a:ext cx="7777162" cy="1008063"/>
            <a:chOff x="407" y="2886"/>
            <a:chExt cx="4899" cy="1000"/>
          </a:xfrm>
        </p:grpSpPr>
        <p:sp>
          <p:nvSpPr>
            <p:cNvPr id="44058" name="Line 9"/>
            <p:cNvSpPr>
              <a:spLocks noChangeShapeType="1"/>
            </p:cNvSpPr>
            <p:nvPr/>
          </p:nvSpPr>
          <p:spPr bwMode="auto">
            <a:xfrm>
              <a:off x="407" y="2886"/>
              <a:ext cx="0" cy="954"/>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059" name="Line 10"/>
            <p:cNvSpPr>
              <a:spLocks noChangeShapeType="1"/>
            </p:cNvSpPr>
            <p:nvPr/>
          </p:nvSpPr>
          <p:spPr bwMode="auto">
            <a:xfrm>
              <a:off x="2448" y="2886"/>
              <a:ext cx="0" cy="100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060" name="Line 11"/>
            <p:cNvSpPr>
              <a:spLocks noChangeShapeType="1"/>
            </p:cNvSpPr>
            <p:nvPr/>
          </p:nvSpPr>
          <p:spPr bwMode="auto">
            <a:xfrm>
              <a:off x="5306" y="2931"/>
              <a:ext cx="0" cy="955"/>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44039" name="Text Box 12"/>
          <p:cNvSpPr txBox="1">
            <a:spLocks noChangeArrowheads="1"/>
          </p:cNvSpPr>
          <p:nvPr/>
        </p:nvSpPr>
        <p:spPr bwMode="auto">
          <a:xfrm>
            <a:off x="4067175" y="5302250"/>
            <a:ext cx="410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lang="zh-TW" altLang="en-US" sz="2400" b="1">
                <a:solidFill>
                  <a:srgbClr val="0000CC"/>
                </a:solidFill>
                <a:latin typeface="MS PMincho" pitchFamily="18" charset="-128"/>
                <a:ea typeface="標楷體" pitchFamily="65" charset="-120"/>
              </a:rPr>
              <a:t>第</a:t>
            </a:r>
            <a:r>
              <a:rPr lang="en-US" altLang="zh-TW" sz="2400" b="1">
                <a:solidFill>
                  <a:srgbClr val="0000CC"/>
                </a:solidFill>
                <a:latin typeface="MS PMincho" pitchFamily="18" charset="-128"/>
                <a:ea typeface="標楷體" pitchFamily="65" charset="-120"/>
              </a:rPr>
              <a:t>16</a:t>
            </a:r>
            <a:r>
              <a:rPr lang="zh-TW" altLang="en-US" sz="2400" b="1">
                <a:solidFill>
                  <a:srgbClr val="0000CC"/>
                </a:solidFill>
                <a:latin typeface="MS PMincho" pitchFamily="18" charset="-128"/>
                <a:ea typeface="標楷體" pitchFamily="65" charset="-120"/>
              </a:rPr>
              <a:t>年起 每年加本俸</a:t>
            </a:r>
            <a:r>
              <a:rPr lang="en-US" altLang="zh-TW" sz="2400" b="1">
                <a:solidFill>
                  <a:srgbClr val="D60093"/>
                </a:solidFill>
                <a:latin typeface="標楷體" pitchFamily="65" charset="-120"/>
                <a:ea typeface="標楷體" pitchFamily="65" charset="-120"/>
              </a:rPr>
              <a:t>1%</a:t>
            </a:r>
          </a:p>
        </p:txBody>
      </p:sp>
      <p:sp>
        <p:nvSpPr>
          <p:cNvPr id="44040" name="Text Box 14"/>
          <p:cNvSpPr txBox="1">
            <a:spLocks noChangeArrowheads="1"/>
          </p:cNvSpPr>
          <p:nvPr/>
        </p:nvSpPr>
        <p:spPr bwMode="auto">
          <a:xfrm>
            <a:off x="179388" y="6165850"/>
            <a:ext cx="1008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lang="zh-TW" altLang="en-US" sz="2800">
                <a:solidFill>
                  <a:srgbClr val="9900CC"/>
                </a:solidFill>
                <a:latin typeface="Verdana" pitchFamily="34" charset="0"/>
                <a:ea typeface="標楷體" pitchFamily="65" charset="-120"/>
              </a:rPr>
              <a:t>任職</a:t>
            </a:r>
          </a:p>
        </p:txBody>
      </p:sp>
      <p:sp>
        <p:nvSpPr>
          <p:cNvPr id="44041" name="Text Box 15"/>
          <p:cNvSpPr txBox="1">
            <a:spLocks noChangeArrowheads="1"/>
          </p:cNvSpPr>
          <p:nvPr/>
        </p:nvSpPr>
        <p:spPr bwMode="auto">
          <a:xfrm>
            <a:off x="7812088" y="6165850"/>
            <a:ext cx="1008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lang="zh-TW" altLang="en-US" sz="2800">
                <a:solidFill>
                  <a:srgbClr val="9900CC"/>
                </a:solidFill>
                <a:latin typeface="Verdana" pitchFamily="34" charset="0"/>
                <a:ea typeface="標楷體" pitchFamily="65" charset="-120"/>
              </a:rPr>
              <a:t>退休</a:t>
            </a:r>
          </a:p>
        </p:txBody>
      </p:sp>
      <p:sp>
        <p:nvSpPr>
          <p:cNvPr id="44042" name="Text Box 24"/>
          <p:cNvSpPr txBox="1">
            <a:spLocks noChangeArrowheads="1"/>
          </p:cNvSpPr>
          <p:nvPr/>
        </p:nvSpPr>
        <p:spPr bwMode="auto">
          <a:xfrm>
            <a:off x="3348038" y="6165850"/>
            <a:ext cx="1008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lang="en-US" altLang="zh-TW" sz="2800">
                <a:solidFill>
                  <a:srgbClr val="9900CC"/>
                </a:solidFill>
                <a:latin typeface="Verdana" pitchFamily="34" charset="0"/>
                <a:ea typeface="標楷體" pitchFamily="65" charset="-120"/>
              </a:rPr>
              <a:t>15</a:t>
            </a:r>
            <a:r>
              <a:rPr lang="zh-TW" altLang="en-US" sz="2800">
                <a:solidFill>
                  <a:srgbClr val="9900CC"/>
                </a:solidFill>
                <a:latin typeface="Verdana" pitchFamily="34" charset="0"/>
                <a:ea typeface="標楷體" pitchFamily="65" charset="-120"/>
              </a:rPr>
              <a:t>年</a:t>
            </a:r>
          </a:p>
        </p:txBody>
      </p:sp>
      <p:sp>
        <p:nvSpPr>
          <p:cNvPr id="44043" name="Rectangle 25"/>
          <p:cNvSpPr>
            <a:spLocks noChangeArrowheads="1"/>
          </p:cNvSpPr>
          <p:nvPr/>
        </p:nvSpPr>
        <p:spPr bwMode="auto">
          <a:xfrm>
            <a:off x="827088" y="4838700"/>
            <a:ext cx="3043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Verdana" pitchFamily="34" charset="0"/>
              </a:rPr>
              <a:t>百分比</a:t>
            </a:r>
            <a:r>
              <a:rPr lang="en-US" altLang="zh-TW" sz="2800" b="1">
                <a:latin typeface="Verdana" pitchFamily="34" charset="0"/>
              </a:rPr>
              <a:t>=</a:t>
            </a:r>
            <a:r>
              <a:rPr lang="zh-TW" altLang="en-US" sz="2800" b="1">
                <a:latin typeface="Verdana" pitchFamily="34" charset="0"/>
              </a:rPr>
              <a:t>年資</a:t>
            </a:r>
            <a:r>
              <a:rPr lang="en-US" altLang="zh-TW" sz="2800" b="1">
                <a:latin typeface="Verdana" pitchFamily="34" charset="0"/>
              </a:rPr>
              <a:t>×5 </a:t>
            </a:r>
            <a:r>
              <a:rPr lang="en-US" altLang="zh-TW" sz="2800" b="1"/>
              <a:t> </a:t>
            </a:r>
            <a:r>
              <a:rPr lang="en-US" altLang="zh-TW" sz="2800" b="1">
                <a:latin typeface="Verdana" pitchFamily="34" charset="0"/>
              </a:rPr>
              <a:t> </a:t>
            </a:r>
          </a:p>
        </p:txBody>
      </p:sp>
      <p:sp>
        <p:nvSpPr>
          <p:cNvPr id="44044" name="Rectangle 26"/>
          <p:cNvSpPr>
            <a:spLocks noChangeArrowheads="1"/>
          </p:cNvSpPr>
          <p:nvPr/>
        </p:nvSpPr>
        <p:spPr bwMode="auto">
          <a:xfrm>
            <a:off x="4500563" y="4800600"/>
            <a:ext cx="4248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zh-TW" altLang="en-US" sz="2800" b="1">
                <a:latin typeface="Verdana" pitchFamily="34" charset="0"/>
              </a:rPr>
              <a:t>百分比</a:t>
            </a:r>
            <a:r>
              <a:rPr lang="en-US" altLang="zh-TW" sz="2800" b="1">
                <a:latin typeface="Verdana" pitchFamily="34" charset="0"/>
              </a:rPr>
              <a:t>=75+(</a:t>
            </a:r>
            <a:r>
              <a:rPr lang="zh-TW" altLang="en-US" sz="2800" b="1">
                <a:latin typeface="Verdana" pitchFamily="34" charset="0"/>
              </a:rPr>
              <a:t>年資</a:t>
            </a:r>
            <a:r>
              <a:rPr lang="en-US" altLang="zh-TW" sz="2800" b="1">
                <a:latin typeface="Verdana" pitchFamily="34" charset="0"/>
              </a:rPr>
              <a:t>-15)</a:t>
            </a:r>
          </a:p>
        </p:txBody>
      </p:sp>
      <p:sp>
        <p:nvSpPr>
          <p:cNvPr id="4123" name="Text Box 27"/>
          <p:cNvSpPr txBox="1">
            <a:spLocks noChangeArrowheads="1"/>
          </p:cNvSpPr>
          <p:nvPr/>
        </p:nvSpPr>
        <p:spPr bwMode="auto">
          <a:xfrm>
            <a:off x="3132138" y="4652963"/>
            <a:ext cx="1584325" cy="579437"/>
          </a:xfrm>
          <a:prstGeom prst="rect">
            <a:avLst/>
          </a:prstGeom>
          <a:noFill/>
          <a:ln>
            <a:noFill/>
          </a:ln>
          <a:effectLst/>
          <a:extLst/>
        </p:spPr>
        <p:txBody>
          <a:bodyPr>
            <a:spAutoFit/>
          </a:bodyPr>
          <a:lstStyle/>
          <a:p>
            <a:pPr algn="ctr">
              <a:spcBef>
                <a:spcPct val="50000"/>
              </a:spcBef>
              <a:defRPr/>
            </a:pPr>
            <a:r>
              <a:rPr lang="en-US" altLang="zh-TW" sz="3200" b="1">
                <a:solidFill>
                  <a:srgbClr val="9900CC"/>
                </a:solidFill>
                <a:effectLst>
                  <a:outerShdw blurRad="38100" dist="38100" dir="2700000" algn="tl">
                    <a:srgbClr val="C0C0C0"/>
                  </a:outerShdw>
                </a:effectLst>
                <a:latin typeface="Arial" charset="0"/>
                <a:ea typeface="標楷體" pitchFamily="65" charset="-120"/>
              </a:rPr>
              <a:t>75%</a:t>
            </a:r>
          </a:p>
        </p:txBody>
      </p:sp>
      <p:grpSp>
        <p:nvGrpSpPr>
          <p:cNvPr id="44046" name="Group 30"/>
          <p:cNvGrpSpPr>
            <a:grpSpLocks/>
          </p:cNvGrpSpPr>
          <p:nvPr/>
        </p:nvGrpSpPr>
        <p:grpSpPr bwMode="auto">
          <a:xfrm>
            <a:off x="755650" y="1125538"/>
            <a:ext cx="7416800" cy="3365500"/>
            <a:chOff x="1701" y="1298"/>
            <a:chExt cx="2087" cy="1548"/>
          </a:xfrm>
        </p:grpSpPr>
        <p:sp>
          <p:nvSpPr>
            <p:cNvPr id="44049" name="AutoShape 31"/>
            <p:cNvSpPr>
              <a:spLocks noChangeArrowheads="1"/>
            </p:cNvSpPr>
            <p:nvPr/>
          </p:nvSpPr>
          <p:spPr bwMode="auto">
            <a:xfrm flipV="1">
              <a:off x="1701" y="1761"/>
              <a:ext cx="2087" cy="10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956 w 21600"/>
                <a:gd name="T13" fmla="*/ 1951 h 21600"/>
                <a:gd name="T14" fmla="*/ 19644 w 21600"/>
                <a:gd name="T15" fmla="*/ 19649 h 21600"/>
              </a:gdLst>
              <a:ahLst/>
              <a:cxnLst>
                <a:cxn ang="T8">
                  <a:pos x="T0" y="T1"/>
                </a:cxn>
                <a:cxn ang="T9">
                  <a:pos x="T2" y="T3"/>
                </a:cxn>
                <a:cxn ang="T10">
                  <a:pos x="T4" y="T5"/>
                </a:cxn>
                <a:cxn ang="T11">
                  <a:pos x="T6" y="T7"/>
                </a:cxn>
              </a:cxnLst>
              <a:rect l="T12" t="T13" r="T14" b="T15"/>
              <a:pathLst>
                <a:path w="21600" h="21600">
                  <a:moveTo>
                    <a:pt x="0" y="0"/>
                  </a:moveTo>
                  <a:lnTo>
                    <a:pt x="305" y="21600"/>
                  </a:lnTo>
                  <a:lnTo>
                    <a:pt x="21295" y="21600"/>
                  </a:lnTo>
                  <a:lnTo>
                    <a:pt x="21600" y="0"/>
                  </a:lnTo>
                  <a:lnTo>
                    <a:pt x="0" y="0"/>
                  </a:lnTo>
                  <a:close/>
                </a:path>
              </a:pathLst>
            </a:custGeom>
            <a:solidFill>
              <a:schemeClr val="hlink"/>
            </a:solidFill>
            <a:ln w="9525">
              <a:round/>
              <a:headEnd/>
              <a:tailEnd/>
            </a:ln>
            <a:scene3d>
              <a:camera prst="legacyObliqueBottom"/>
              <a:lightRig rig="legacyNormal3" dir="b"/>
            </a:scene3d>
            <a:sp3d extrusionH="74600" prstMaterial="legacyMatte">
              <a:bevelT w="13500" h="13500" prst="angle"/>
              <a:bevelB w="13500" h="13500" prst="angle"/>
              <a:extrusionClr>
                <a:schemeClr val="hlink"/>
              </a:extrusionClr>
            </a:sp3d>
          </p:spPr>
          <p:txBody>
            <a:bodyPr anchor="ctr">
              <a:spAutoFit/>
              <a:flatTx/>
            </a:bodyPr>
            <a:lstStyle/>
            <a:p>
              <a:endParaRPr lang="zh-TW" altLang="en-US"/>
            </a:p>
          </p:txBody>
        </p:sp>
        <p:grpSp>
          <p:nvGrpSpPr>
            <p:cNvPr id="44050" name="Group 32"/>
            <p:cNvGrpSpPr>
              <a:grpSpLocks/>
            </p:cNvGrpSpPr>
            <p:nvPr/>
          </p:nvGrpSpPr>
          <p:grpSpPr bwMode="auto">
            <a:xfrm>
              <a:off x="1764" y="1298"/>
              <a:ext cx="996" cy="1486"/>
              <a:chOff x="2037" y="1104"/>
              <a:chExt cx="822" cy="1227"/>
            </a:xfrm>
          </p:grpSpPr>
          <p:sp>
            <p:nvSpPr>
              <p:cNvPr id="44055" name="Freeform 33"/>
              <p:cNvSpPr>
                <a:spLocks/>
              </p:cNvSpPr>
              <p:nvPr/>
            </p:nvSpPr>
            <p:spPr bwMode="auto">
              <a:xfrm>
                <a:off x="2087" y="1104"/>
                <a:ext cx="766" cy="1128"/>
              </a:xfrm>
              <a:custGeom>
                <a:avLst/>
                <a:gdLst>
                  <a:gd name="T0" fmla="*/ 25 w 766"/>
                  <a:gd name="T1" fmla="*/ 258 h 1128"/>
                  <a:gd name="T2" fmla="*/ 766 w 766"/>
                  <a:gd name="T3" fmla="*/ 246 h 1128"/>
                  <a:gd name="T4" fmla="*/ 766 w 766"/>
                  <a:gd name="T5" fmla="*/ 1128 h 1128"/>
                  <a:gd name="T6" fmla="*/ 4 w 766"/>
                  <a:gd name="T7" fmla="*/ 1116 h 1128"/>
                  <a:gd name="T8" fmla="*/ 25 w 766"/>
                  <a:gd name="T9" fmla="*/ 258 h 1128"/>
                  <a:gd name="T10" fmla="*/ 0 60000 65536"/>
                  <a:gd name="T11" fmla="*/ 0 60000 65536"/>
                  <a:gd name="T12" fmla="*/ 0 60000 65536"/>
                  <a:gd name="T13" fmla="*/ 0 60000 65536"/>
                  <a:gd name="T14" fmla="*/ 0 60000 65536"/>
                  <a:gd name="T15" fmla="*/ 0 w 766"/>
                  <a:gd name="T16" fmla="*/ 0 h 1128"/>
                  <a:gd name="T17" fmla="*/ 766 w 766"/>
                  <a:gd name="T18" fmla="*/ 1128 h 1128"/>
                </a:gdLst>
                <a:ahLst/>
                <a:cxnLst>
                  <a:cxn ang="T10">
                    <a:pos x="T0" y="T1"/>
                  </a:cxn>
                  <a:cxn ang="T11">
                    <a:pos x="T2" y="T3"/>
                  </a:cxn>
                  <a:cxn ang="T12">
                    <a:pos x="T4" y="T5"/>
                  </a:cxn>
                  <a:cxn ang="T13">
                    <a:pos x="T6" y="T7"/>
                  </a:cxn>
                  <a:cxn ang="T14">
                    <a:pos x="T8" y="T9"/>
                  </a:cxn>
                </a:cxnLst>
                <a:rect l="T15" t="T16" r="T17" b="T18"/>
                <a:pathLst>
                  <a:path w="766" h="1128">
                    <a:moveTo>
                      <a:pt x="25" y="258"/>
                    </a:moveTo>
                    <a:cubicBezTo>
                      <a:pt x="163" y="186"/>
                      <a:pt x="499" y="0"/>
                      <a:pt x="766" y="246"/>
                    </a:cubicBezTo>
                    <a:cubicBezTo>
                      <a:pt x="766" y="881"/>
                      <a:pt x="766" y="1128"/>
                      <a:pt x="766" y="1128"/>
                    </a:cubicBezTo>
                    <a:cubicBezTo>
                      <a:pt x="502" y="909"/>
                      <a:pt x="154" y="1035"/>
                      <a:pt x="4" y="1116"/>
                    </a:cubicBezTo>
                    <a:cubicBezTo>
                      <a:pt x="0" y="894"/>
                      <a:pt x="20" y="472"/>
                      <a:pt x="25" y="258"/>
                    </a:cubicBezTo>
                    <a:close/>
                  </a:path>
                </a:pathLst>
              </a:custGeom>
              <a:gradFill rotWithShape="1">
                <a:gsLst>
                  <a:gs pos="0">
                    <a:srgbClr val="FFFFFF"/>
                  </a:gs>
                  <a:gs pos="100000">
                    <a:srgbClr val="9F9F9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zh-TW" altLang="en-US"/>
              </a:p>
            </p:txBody>
          </p:sp>
          <p:sp>
            <p:nvSpPr>
              <p:cNvPr id="44056" name="Freeform 34"/>
              <p:cNvSpPr>
                <a:spLocks/>
              </p:cNvSpPr>
              <p:nvPr/>
            </p:nvSpPr>
            <p:spPr bwMode="auto">
              <a:xfrm>
                <a:off x="2037" y="2031"/>
                <a:ext cx="822" cy="300"/>
              </a:xfrm>
              <a:custGeom>
                <a:avLst/>
                <a:gdLst>
                  <a:gd name="T0" fmla="*/ 60 w 822"/>
                  <a:gd name="T1" fmla="*/ 174 h 300"/>
                  <a:gd name="T2" fmla="*/ 0 w 822"/>
                  <a:gd name="T3" fmla="*/ 300 h 300"/>
                  <a:gd name="T4" fmla="*/ 702 w 822"/>
                  <a:gd name="T5" fmla="*/ 288 h 300"/>
                  <a:gd name="T6" fmla="*/ 816 w 822"/>
                  <a:gd name="T7" fmla="*/ 294 h 300"/>
                  <a:gd name="T8" fmla="*/ 816 w 822"/>
                  <a:gd name="T9" fmla="*/ 195 h 300"/>
                  <a:gd name="T10" fmla="*/ 60 w 822"/>
                  <a:gd name="T11" fmla="*/ 174 h 300"/>
                  <a:gd name="T12" fmla="*/ 0 60000 65536"/>
                  <a:gd name="T13" fmla="*/ 0 60000 65536"/>
                  <a:gd name="T14" fmla="*/ 0 60000 65536"/>
                  <a:gd name="T15" fmla="*/ 0 60000 65536"/>
                  <a:gd name="T16" fmla="*/ 0 60000 65536"/>
                  <a:gd name="T17" fmla="*/ 0 60000 65536"/>
                  <a:gd name="T18" fmla="*/ 0 w 822"/>
                  <a:gd name="T19" fmla="*/ 0 h 300"/>
                  <a:gd name="T20" fmla="*/ 822 w 822"/>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822" h="300">
                    <a:moveTo>
                      <a:pt x="60" y="174"/>
                    </a:moveTo>
                    <a:cubicBezTo>
                      <a:pt x="24" y="237"/>
                      <a:pt x="0" y="300"/>
                      <a:pt x="0" y="300"/>
                    </a:cubicBezTo>
                    <a:cubicBezTo>
                      <a:pt x="267" y="150"/>
                      <a:pt x="582" y="180"/>
                      <a:pt x="702" y="288"/>
                    </a:cubicBezTo>
                    <a:cubicBezTo>
                      <a:pt x="754" y="297"/>
                      <a:pt x="780" y="294"/>
                      <a:pt x="816" y="294"/>
                    </a:cubicBezTo>
                    <a:cubicBezTo>
                      <a:pt x="816" y="264"/>
                      <a:pt x="822" y="234"/>
                      <a:pt x="816" y="195"/>
                    </a:cubicBezTo>
                    <a:cubicBezTo>
                      <a:pt x="621" y="0"/>
                      <a:pt x="231" y="87"/>
                      <a:pt x="60" y="174"/>
                    </a:cubicBezTo>
                    <a:close/>
                  </a:path>
                </a:pathLst>
              </a:custGeom>
              <a:gradFill rotWithShape="1">
                <a:gsLst>
                  <a:gs pos="0">
                    <a:srgbClr val="DDDDDD"/>
                  </a:gs>
                  <a:gs pos="100000">
                    <a:srgbClr val="92929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zh-TW" altLang="en-US"/>
              </a:p>
            </p:txBody>
          </p:sp>
          <p:sp>
            <p:nvSpPr>
              <p:cNvPr id="44057" name="Freeform 35"/>
              <p:cNvSpPr>
                <a:spLocks/>
              </p:cNvSpPr>
              <p:nvPr/>
            </p:nvSpPr>
            <p:spPr bwMode="auto">
              <a:xfrm>
                <a:off x="2040" y="1353"/>
                <a:ext cx="75" cy="966"/>
              </a:xfrm>
              <a:custGeom>
                <a:avLst/>
                <a:gdLst>
                  <a:gd name="T0" fmla="*/ 75 w 75"/>
                  <a:gd name="T1" fmla="*/ 0 h 966"/>
                  <a:gd name="T2" fmla="*/ 9 w 75"/>
                  <a:gd name="T3" fmla="*/ 162 h 966"/>
                  <a:gd name="T4" fmla="*/ 0 w 75"/>
                  <a:gd name="T5" fmla="*/ 966 h 966"/>
                  <a:gd name="T6" fmla="*/ 69 w 75"/>
                  <a:gd name="T7" fmla="*/ 852 h 966"/>
                  <a:gd name="T8" fmla="*/ 75 w 75"/>
                  <a:gd name="T9" fmla="*/ 0 h 966"/>
                  <a:gd name="T10" fmla="*/ 0 60000 65536"/>
                  <a:gd name="T11" fmla="*/ 0 60000 65536"/>
                  <a:gd name="T12" fmla="*/ 0 60000 65536"/>
                  <a:gd name="T13" fmla="*/ 0 60000 65536"/>
                  <a:gd name="T14" fmla="*/ 0 60000 65536"/>
                  <a:gd name="T15" fmla="*/ 0 w 75"/>
                  <a:gd name="T16" fmla="*/ 0 h 966"/>
                  <a:gd name="T17" fmla="*/ 75 w 75"/>
                  <a:gd name="T18" fmla="*/ 966 h 966"/>
                </a:gdLst>
                <a:ahLst/>
                <a:cxnLst>
                  <a:cxn ang="T10">
                    <a:pos x="T0" y="T1"/>
                  </a:cxn>
                  <a:cxn ang="T11">
                    <a:pos x="T2" y="T3"/>
                  </a:cxn>
                  <a:cxn ang="T12">
                    <a:pos x="T4" y="T5"/>
                  </a:cxn>
                  <a:cxn ang="T13">
                    <a:pos x="T6" y="T7"/>
                  </a:cxn>
                  <a:cxn ang="T14">
                    <a:pos x="T8" y="T9"/>
                  </a:cxn>
                </a:cxnLst>
                <a:rect l="T15" t="T16" r="T17" b="T18"/>
                <a:pathLst>
                  <a:path w="75" h="966">
                    <a:moveTo>
                      <a:pt x="75" y="0"/>
                    </a:moveTo>
                    <a:lnTo>
                      <a:pt x="9" y="162"/>
                    </a:lnTo>
                    <a:lnTo>
                      <a:pt x="0" y="966"/>
                    </a:lnTo>
                    <a:lnTo>
                      <a:pt x="69" y="852"/>
                    </a:lnTo>
                    <a:lnTo>
                      <a:pt x="75" y="0"/>
                    </a:lnTo>
                    <a:close/>
                  </a:path>
                </a:pathLst>
              </a:custGeom>
              <a:gradFill rotWithShape="1">
                <a:gsLst>
                  <a:gs pos="0">
                    <a:srgbClr val="EAEAEA"/>
                  </a:gs>
                  <a:gs pos="100000">
                    <a:srgbClr val="B4B4B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zh-TW" altLang="en-US"/>
              </a:p>
            </p:txBody>
          </p:sp>
        </p:grpSp>
        <p:grpSp>
          <p:nvGrpSpPr>
            <p:cNvPr id="44051" name="Group 36"/>
            <p:cNvGrpSpPr>
              <a:grpSpLocks/>
            </p:cNvGrpSpPr>
            <p:nvPr/>
          </p:nvGrpSpPr>
          <p:grpSpPr bwMode="auto">
            <a:xfrm>
              <a:off x="2731" y="1299"/>
              <a:ext cx="995" cy="1486"/>
              <a:chOff x="2835" y="1105"/>
              <a:chExt cx="822" cy="1227"/>
            </a:xfrm>
          </p:grpSpPr>
          <p:sp>
            <p:nvSpPr>
              <p:cNvPr id="44052" name="Freeform 37"/>
              <p:cNvSpPr>
                <a:spLocks/>
              </p:cNvSpPr>
              <p:nvPr/>
            </p:nvSpPr>
            <p:spPr bwMode="auto">
              <a:xfrm flipH="1">
                <a:off x="2841" y="1105"/>
                <a:ext cx="766" cy="1128"/>
              </a:xfrm>
              <a:custGeom>
                <a:avLst/>
                <a:gdLst>
                  <a:gd name="T0" fmla="*/ 25 w 766"/>
                  <a:gd name="T1" fmla="*/ 258 h 1128"/>
                  <a:gd name="T2" fmla="*/ 766 w 766"/>
                  <a:gd name="T3" fmla="*/ 246 h 1128"/>
                  <a:gd name="T4" fmla="*/ 766 w 766"/>
                  <a:gd name="T5" fmla="*/ 1128 h 1128"/>
                  <a:gd name="T6" fmla="*/ 4 w 766"/>
                  <a:gd name="T7" fmla="*/ 1116 h 1128"/>
                  <a:gd name="T8" fmla="*/ 25 w 766"/>
                  <a:gd name="T9" fmla="*/ 258 h 1128"/>
                  <a:gd name="T10" fmla="*/ 0 60000 65536"/>
                  <a:gd name="T11" fmla="*/ 0 60000 65536"/>
                  <a:gd name="T12" fmla="*/ 0 60000 65536"/>
                  <a:gd name="T13" fmla="*/ 0 60000 65536"/>
                  <a:gd name="T14" fmla="*/ 0 60000 65536"/>
                  <a:gd name="T15" fmla="*/ 0 w 766"/>
                  <a:gd name="T16" fmla="*/ 0 h 1128"/>
                  <a:gd name="T17" fmla="*/ 766 w 766"/>
                  <a:gd name="T18" fmla="*/ 1128 h 1128"/>
                </a:gdLst>
                <a:ahLst/>
                <a:cxnLst>
                  <a:cxn ang="T10">
                    <a:pos x="T0" y="T1"/>
                  </a:cxn>
                  <a:cxn ang="T11">
                    <a:pos x="T2" y="T3"/>
                  </a:cxn>
                  <a:cxn ang="T12">
                    <a:pos x="T4" y="T5"/>
                  </a:cxn>
                  <a:cxn ang="T13">
                    <a:pos x="T6" y="T7"/>
                  </a:cxn>
                  <a:cxn ang="T14">
                    <a:pos x="T8" y="T9"/>
                  </a:cxn>
                </a:cxnLst>
                <a:rect l="T15" t="T16" r="T17" b="T18"/>
                <a:pathLst>
                  <a:path w="766" h="1128">
                    <a:moveTo>
                      <a:pt x="25" y="258"/>
                    </a:moveTo>
                    <a:cubicBezTo>
                      <a:pt x="163" y="186"/>
                      <a:pt x="499" y="0"/>
                      <a:pt x="766" y="246"/>
                    </a:cubicBezTo>
                    <a:cubicBezTo>
                      <a:pt x="766" y="881"/>
                      <a:pt x="766" y="1128"/>
                      <a:pt x="766" y="1128"/>
                    </a:cubicBezTo>
                    <a:cubicBezTo>
                      <a:pt x="502" y="909"/>
                      <a:pt x="154" y="1035"/>
                      <a:pt x="4" y="1116"/>
                    </a:cubicBezTo>
                    <a:cubicBezTo>
                      <a:pt x="0" y="894"/>
                      <a:pt x="20" y="472"/>
                      <a:pt x="25" y="258"/>
                    </a:cubicBezTo>
                    <a:close/>
                  </a:path>
                </a:pathLst>
              </a:custGeom>
              <a:gradFill rotWithShape="1">
                <a:gsLst>
                  <a:gs pos="0">
                    <a:srgbClr val="9F9F9F"/>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zh-TW" altLang="en-US"/>
              </a:p>
            </p:txBody>
          </p:sp>
          <p:sp>
            <p:nvSpPr>
              <p:cNvPr id="44053" name="Freeform 38"/>
              <p:cNvSpPr>
                <a:spLocks/>
              </p:cNvSpPr>
              <p:nvPr/>
            </p:nvSpPr>
            <p:spPr bwMode="auto">
              <a:xfrm flipH="1">
                <a:off x="2835" y="2032"/>
                <a:ext cx="822" cy="300"/>
              </a:xfrm>
              <a:custGeom>
                <a:avLst/>
                <a:gdLst>
                  <a:gd name="T0" fmla="*/ 60 w 822"/>
                  <a:gd name="T1" fmla="*/ 174 h 300"/>
                  <a:gd name="T2" fmla="*/ 0 w 822"/>
                  <a:gd name="T3" fmla="*/ 300 h 300"/>
                  <a:gd name="T4" fmla="*/ 702 w 822"/>
                  <a:gd name="T5" fmla="*/ 288 h 300"/>
                  <a:gd name="T6" fmla="*/ 816 w 822"/>
                  <a:gd name="T7" fmla="*/ 294 h 300"/>
                  <a:gd name="T8" fmla="*/ 816 w 822"/>
                  <a:gd name="T9" fmla="*/ 195 h 300"/>
                  <a:gd name="T10" fmla="*/ 60 w 822"/>
                  <a:gd name="T11" fmla="*/ 174 h 300"/>
                  <a:gd name="T12" fmla="*/ 0 60000 65536"/>
                  <a:gd name="T13" fmla="*/ 0 60000 65536"/>
                  <a:gd name="T14" fmla="*/ 0 60000 65536"/>
                  <a:gd name="T15" fmla="*/ 0 60000 65536"/>
                  <a:gd name="T16" fmla="*/ 0 60000 65536"/>
                  <a:gd name="T17" fmla="*/ 0 60000 65536"/>
                  <a:gd name="T18" fmla="*/ 0 w 822"/>
                  <a:gd name="T19" fmla="*/ 0 h 300"/>
                  <a:gd name="T20" fmla="*/ 822 w 822"/>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822" h="300">
                    <a:moveTo>
                      <a:pt x="60" y="174"/>
                    </a:moveTo>
                    <a:cubicBezTo>
                      <a:pt x="24" y="237"/>
                      <a:pt x="0" y="300"/>
                      <a:pt x="0" y="300"/>
                    </a:cubicBezTo>
                    <a:cubicBezTo>
                      <a:pt x="267" y="150"/>
                      <a:pt x="582" y="180"/>
                      <a:pt x="702" y="288"/>
                    </a:cubicBezTo>
                    <a:cubicBezTo>
                      <a:pt x="754" y="297"/>
                      <a:pt x="780" y="294"/>
                      <a:pt x="816" y="294"/>
                    </a:cubicBezTo>
                    <a:cubicBezTo>
                      <a:pt x="816" y="264"/>
                      <a:pt x="822" y="234"/>
                      <a:pt x="816" y="195"/>
                    </a:cubicBezTo>
                    <a:cubicBezTo>
                      <a:pt x="621" y="0"/>
                      <a:pt x="231" y="87"/>
                      <a:pt x="60" y="174"/>
                    </a:cubicBezTo>
                    <a:close/>
                  </a:path>
                </a:pathLst>
              </a:custGeom>
              <a:gradFill rotWithShape="1">
                <a:gsLst>
                  <a:gs pos="0">
                    <a:srgbClr val="C0C0C0"/>
                  </a:gs>
                  <a:gs pos="100000">
                    <a:srgbClr val="92929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zh-TW" altLang="en-US"/>
              </a:p>
            </p:txBody>
          </p:sp>
          <p:sp>
            <p:nvSpPr>
              <p:cNvPr id="44054" name="Freeform 39"/>
              <p:cNvSpPr>
                <a:spLocks/>
              </p:cNvSpPr>
              <p:nvPr/>
            </p:nvSpPr>
            <p:spPr bwMode="auto">
              <a:xfrm flipH="1">
                <a:off x="3579" y="1354"/>
                <a:ext cx="75" cy="966"/>
              </a:xfrm>
              <a:custGeom>
                <a:avLst/>
                <a:gdLst>
                  <a:gd name="T0" fmla="*/ 75 w 75"/>
                  <a:gd name="T1" fmla="*/ 0 h 966"/>
                  <a:gd name="T2" fmla="*/ 9 w 75"/>
                  <a:gd name="T3" fmla="*/ 162 h 966"/>
                  <a:gd name="T4" fmla="*/ 0 w 75"/>
                  <a:gd name="T5" fmla="*/ 966 h 966"/>
                  <a:gd name="T6" fmla="*/ 69 w 75"/>
                  <a:gd name="T7" fmla="*/ 852 h 966"/>
                  <a:gd name="T8" fmla="*/ 75 w 75"/>
                  <a:gd name="T9" fmla="*/ 0 h 966"/>
                  <a:gd name="T10" fmla="*/ 0 60000 65536"/>
                  <a:gd name="T11" fmla="*/ 0 60000 65536"/>
                  <a:gd name="T12" fmla="*/ 0 60000 65536"/>
                  <a:gd name="T13" fmla="*/ 0 60000 65536"/>
                  <a:gd name="T14" fmla="*/ 0 60000 65536"/>
                  <a:gd name="T15" fmla="*/ 0 w 75"/>
                  <a:gd name="T16" fmla="*/ 0 h 966"/>
                  <a:gd name="T17" fmla="*/ 75 w 75"/>
                  <a:gd name="T18" fmla="*/ 966 h 966"/>
                </a:gdLst>
                <a:ahLst/>
                <a:cxnLst>
                  <a:cxn ang="T10">
                    <a:pos x="T0" y="T1"/>
                  </a:cxn>
                  <a:cxn ang="T11">
                    <a:pos x="T2" y="T3"/>
                  </a:cxn>
                  <a:cxn ang="T12">
                    <a:pos x="T4" y="T5"/>
                  </a:cxn>
                  <a:cxn ang="T13">
                    <a:pos x="T6" y="T7"/>
                  </a:cxn>
                  <a:cxn ang="T14">
                    <a:pos x="T8" y="T9"/>
                  </a:cxn>
                </a:cxnLst>
                <a:rect l="T15" t="T16" r="T17" b="T18"/>
                <a:pathLst>
                  <a:path w="75" h="966">
                    <a:moveTo>
                      <a:pt x="75" y="0"/>
                    </a:moveTo>
                    <a:lnTo>
                      <a:pt x="9" y="162"/>
                    </a:lnTo>
                    <a:lnTo>
                      <a:pt x="0" y="966"/>
                    </a:lnTo>
                    <a:lnTo>
                      <a:pt x="69" y="852"/>
                    </a:lnTo>
                    <a:lnTo>
                      <a:pt x="75" y="0"/>
                    </a:lnTo>
                    <a:close/>
                  </a:path>
                </a:pathLst>
              </a:custGeom>
              <a:gradFill rotWithShape="1">
                <a:gsLst>
                  <a:gs pos="0">
                    <a:srgbClr val="C0C0C0"/>
                  </a:gs>
                  <a:gs pos="100000">
                    <a:srgbClr val="92929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zh-TW" altLang="en-US"/>
              </a:p>
            </p:txBody>
          </p:sp>
        </p:grpSp>
      </p:grpSp>
      <p:sp>
        <p:nvSpPr>
          <p:cNvPr id="4124" name="Rectangle 28"/>
          <p:cNvSpPr>
            <a:spLocks noChangeArrowheads="1"/>
          </p:cNvSpPr>
          <p:nvPr/>
        </p:nvSpPr>
        <p:spPr bwMode="auto">
          <a:xfrm>
            <a:off x="935038" y="2417763"/>
            <a:ext cx="7124700" cy="647700"/>
          </a:xfrm>
          <a:prstGeom prst="rect">
            <a:avLst/>
          </a:prstGeom>
          <a:noFill/>
          <a:ln>
            <a:noFill/>
          </a:ln>
          <a:effectLst/>
          <a:extLst/>
        </p:spPr>
        <p:txBody>
          <a:bodyPr wrap="none" anchor="ctr">
            <a:spAutoFit/>
          </a:bodyPr>
          <a:lstStyle/>
          <a:p>
            <a:pPr algn="ctr">
              <a:defRPr/>
            </a:pPr>
            <a:r>
              <a:rPr lang="zh-TW" altLang="en-US"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舊制月退休金</a:t>
            </a:r>
            <a:r>
              <a:rPr lang="en-US" altLang="zh-TW"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a:t>
            </a:r>
            <a:r>
              <a:rPr lang="zh-TW" altLang="en-US"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本俸</a:t>
            </a:r>
            <a:r>
              <a:rPr lang="en-US" altLang="zh-TW"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a:t>
            </a:r>
            <a:r>
              <a:rPr lang="zh-TW" altLang="en-US"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百分比</a:t>
            </a:r>
            <a:r>
              <a:rPr lang="en-US" altLang="zh-TW"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+930</a:t>
            </a:r>
          </a:p>
        </p:txBody>
      </p:sp>
      <p:sp>
        <p:nvSpPr>
          <p:cNvPr id="2" name="Rectangle 28"/>
          <p:cNvSpPr>
            <a:spLocks noChangeArrowheads="1"/>
          </p:cNvSpPr>
          <p:nvPr/>
        </p:nvSpPr>
        <p:spPr bwMode="auto">
          <a:xfrm>
            <a:off x="5508625" y="6308725"/>
            <a:ext cx="2216150" cy="336550"/>
          </a:xfrm>
          <a:prstGeom prst="rect">
            <a:avLst/>
          </a:prstGeom>
          <a:noFill/>
          <a:ln>
            <a:noFill/>
          </a:ln>
          <a:effectLst/>
          <a:extLst/>
        </p:spPr>
        <p:txBody>
          <a:bodyPr wrap="none" anchor="ctr">
            <a:spAutoFit/>
          </a:bodyPr>
          <a:lstStyle/>
          <a:p>
            <a:pPr algn="ctr">
              <a:defRPr/>
            </a:pPr>
            <a:r>
              <a:rPr lang="zh-TW" altLang="en-US" sz="1600">
                <a:solidFill>
                  <a:srgbClr val="0000FF"/>
                </a:solidFill>
                <a:effectLst>
                  <a:outerShdw blurRad="38100" dist="38100" dir="2700000" algn="tl">
                    <a:srgbClr val="C0C0C0"/>
                  </a:outerShdw>
                </a:effectLst>
                <a:latin typeface="標楷體" pitchFamily="65" charset="-120"/>
                <a:ea typeface="標楷體" pitchFamily="65" charset="-120"/>
                <a:cs typeface="微軟正黑體" pitchFamily="34" charset="-120"/>
              </a:rPr>
              <a:t>感謝新北市教師會提供</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2339975" y="1484313"/>
            <a:ext cx="6343650" cy="5084762"/>
            <a:chOff x="458" y="2296"/>
            <a:chExt cx="481" cy="544"/>
          </a:xfrm>
        </p:grpSpPr>
        <p:sp>
          <p:nvSpPr>
            <p:cNvPr id="45064" name="Freeform 3"/>
            <p:cNvSpPr>
              <a:spLocks/>
            </p:cNvSpPr>
            <p:nvPr/>
          </p:nvSpPr>
          <p:spPr bwMode="auto">
            <a:xfrm>
              <a:off x="458" y="2306"/>
              <a:ext cx="472" cy="534"/>
            </a:xfrm>
            <a:custGeom>
              <a:avLst/>
              <a:gdLst>
                <a:gd name="T0" fmla="*/ 0 w 1452"/>
                <a:gd name="T1" fmla="*/ 0 h 1497"/>
                <a:gd name="T2" fmla="*/ 0 w 1452"/>
                <a:gd name="T3" fmla="*/ 0 h 1497"/>
                <a:gd name="T4" fmla="*/ 0 w 1452"/>
                <a:gd name="T5" fmla="*/ 0 h 1497"/>
                <a:gd name="T6" fmla="*/ 0 w 1452"/>
                <a:gd name="T7" fmla="*/ 0 h 1497"/>
                <a:gd name="T8" fmla="*/ 0 w 1452"/>
                <a:gd name="T9" fmla="*/ 0 h 1497"/>
                <a:gd name="T10" fmla="*/ 0 w 1452"/>
                <a:gd name="T11" fmla="*/ 0 h 1497"/>
                <a:gd name="T12" fmla="*/ 0 60000 65536"/>
                <a:gd name="T13" fmla="*/ 0 60000 65536"/>
                <a:gd name="T14" fmla="*/ 0 60000 65536"/>
                <a:gd name="T15" fmla="*/ 0 60000 65536"/>
                <a:gd name="T16" fmla="*/ 0 60000 65536"/>
                <a:gd name="T17" fmla="*/ 0 60000 65536"/>
                <a:gd name="T18" fmla="*/ 0 w 1452"/>
                <a:gd name="T19" fmla="*/ 0 h 1497"/>
                <a:gd name="T20" fmla="*/ 1452 w 1452"/>
                <a:gd name="T21" fmla="*/ 1497 h 1497"/>
              </a:gdLst>
              <a:ahLst/>
              <a:cxnLst>
                <a:cxn ang="T12">
                  <a:pos x="T0" y="T1"/>
                </a:cxn>
                <a:cxn ang="T13">
                  <a:pos x="T2" y="T3"/>
                </a:cxn>
                <a:cxn ang="T14">
                  <a:pos x="T4" y="T5"/>
                </a:cxn>
                <a:cxn ang="T15">
                  <a:pos x="T6" y="T7"/>
                </a:cxn>
                <a:cxn ang="T16">
                  <a:pos x="T8" y="T9"/>
                </a:cxn>
                <a:cxn ang="T17">
                  <a:pos x="T10" y="T11"/>
                </a:cxn>
              </a:cxnLst>
              <a:rect l="T18" t="T19" r="T20" b="T21"/>
              <a:pathLst>
                <a:path w="1452" h="1497">
                  <a:moveTo>
                    <a:pt x="0" y="0"/>
                  </a:moveTo>
                  <a:lnTo>
                    <a:pt x="998" y="0"/>
                  </a:lnTo>
                  <a:lnTo>
                    <a:pt x="1452" y="454"/>
                  </a:lnTo>
                  <a:lnTo>
                    <a:pt x="1452" y="1497"/>
                  </a:lnTo>
                  <a:lnTo>
                    <a:pt x="0" y="1497"/>
                  </a:lnTo>
                  <a:lnTo>
                    <a:pt x="0" y="0"/>
                  </a:lnTo>
                  <a:close/>
                </a:path>
              </a:pathLst>
            </a:custGeom>
            <a:gradFill rotWithShape="1">
              <a:gsLst>
                <a:gs pos="0">
                  <a:srgbClr val="333333">
                    <a:alpha val="39998"/>
                  </a:srgbClr>
                </a:gs>
                <a:gs pos="100000">
                  <a:srgbClr val="181818">
                    <a:alpha val="2000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5065" name="Freeform 4"/>
            <p:cNvSpPr>
              <a:spLocks/>
            </p:cNvSpPr>
            <p:nvPr/>
          </p:nvSpPr>
          <p:spPr bwMode="auto">
            <a:xfrm>
              <a:off x="467" y="2296"/>
              <a:ext cx="472" cy="534"/>
            </a:xfrm>
            <a:custGeom>
              <a:avLst/>
              <a:gdLst>
                <a:gd name="T0" fmla="*/ 0 w 1452"/>
                <a:gd name="T1" fmla="*/ 0 h 1497"/>
                <a:gd name="T2" fmla="*/ 0 w 1452"/>
                <a:gd name="T3" fmla="*/ 0 h 1497"/>
                <a:gd name="T4" fmla="*/ 0 w 1452"/>
                <a:gd name="T5" fmla="*/ 0 h 1497"/>
                <a:gd name="T6" fmla="*/ 0 w 1452"/>
                <a:gd name="T7" fmla="*/ 0 h 1497"/>
                <a:gd name="T8" fmla="*/ 0 w 1452"/>
                <a:gd name="T9" fmla="*/ 0 h 1497"/>
                <a:gd name="T10" fmla="*/ 0 w 1452"/>
                <a:gd name="T11" fmla="*/ 0 h 1497"/>
                <a:gd name="T12" fmla="*/ 0 60000 65536"/>
                <a:gd name="T13" fmla="*/ 0 60000 65536"/>
                <a:gd name="T14" fmla="*/ 0 60000 65536"/>
                <a:gd name="T15" fmla="*/ 0 60000 65536"/>
                <a:gd name="T16" fmla="*/ 0 60000 65536"/>
                <a:gd name="T17" fmla="*/ 0 60000 65536"/>
                <a:gd name="T18" fmla="*/ 0 w 1452"/>
                <a:gd name="T19" fmla="*/ 0 h 1497"/>
                <a:gd name="T20" fmla="*/ 1452 w 1452"/>
                <a:gd name="T21" fmla="*/ 1497 h 1497"/>
              </a:gdLst>
              <a:ahLst/>
              <a:cxnLst>
                <a:cxn ang="T12">
                  <a:pos x="T0" y="T1"/>
                </a:cxn>
                <a:cxn ang="T13">
                  <a:pos x="T2" y="T3"/>
                </a:cxn>
                <a:cxn ang="T14">
                  <a:pos x="T4" y="T5"/>
                </a:cxn>
                <a:cxn ang="T15">
                  <a:pos x="T6" y="T7"/>
                </a:cxn>
                <a:cxn ang="T16">
                  <a:pos x="T8" y="T9"/>
                </a:cxn>
                <a:cxn ang="T17">
                  <a:pos x="T10" y="T11"/>
                </a:cxn>
              </a:cxnLst>
              <a:rect l="T18" t="T19" r="T20" b="T21"/>
              <a:pathLst>
                <a:path w="1452" h="1497">
                  <a:moveTo>
                    <a:pt x="0" y="0"/>
                  </a:moveTo>
                  <a:lnTo>
                    <a:pt x="998" y="0"/>
                  </a:lnTo>
                  <a:lnTo>
                    <a:pt x="1452" y="454"/>
                  </a:lnTo>
                  <a:lnTo>
                    <a:pt x="1452" y="1497"/>
                  </a:lnTo>
                  <a:lnTo>
                    <a:pt x="0" y="1497"/>
                  </a:lnTo>
                  <a:lnTo>
                    <a:pt x="0" y="0"/>
                  </a:lnTo>
                  <a:close/>
                </a:path>
              </a:pathLst>
            </a:custGeom>
            <a:gradFill rotWithShape="1">
              <a:gsLst>
                <a:gs pos="0">
                  <a:srgbClr val="FFFFD9"/>
                </a:gs>
                <a:gs pos="100000">
                  <a:srgbClr val="FFFF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5066" name="Freeform 5"/>
            <p:cNvSpPr>
              <a:spLocks/>
            </p:cNvSpPr>
            <p:nvPr/>
          </p:nvSpPr>
          <p:spPr bwMode="auto">
            <a:xfrm>
              <a:off x="781" y="2296"/>
              <a:ext cx="158" cy="174"/>
            </a:xfrm>
            <a:custGeom>
              <a:avLst/>
              <a:gdLst>
                <a:gd name="T0" fmla="*/ 0 w 485"/>
                <a:gd name="T1" fmla="*/ 0 h 487"/>
                <a:gd name="T2" fmla="*/ 0 w 485"/>
                <a:gd name="T3" fmla="*/ 0 h 487"/>
                <a:gd name="T4" fmla="*/ 0 w 485"/>
                <a:gd name="T5" fmla="*/ 0 h 487"/>
                <a:gd name="T6" fmla="*/ 0 w 485"/>
                <a:gd name="T7" fmla="*/ 0 h 487"/>
                <a:gd name="T8" fmla="*/ 0 60000 65536"/>
                <a:gd name="T9" fmla="*/ 0 60000 65536"/>
                <a:gd name="T10" fmla="*/ 0 60000 65536"/>
                <a:gd name="T11" fmla="*/ 0 60000 65536"/>
                <a:gd name="T12" fmla="*/ 0 w 485"/>
                <a:gd name="T13" fmla="*/ 0 h 487"/>
                <a:gd name="T14" fmla="*/ 485 w 485"/>
                <a:gd name="T15" fmla="*/ 487 h 487"/>
              </a:gdLst>
              <a:ahLst/>
              <a:cxnLst>
                <a:cxn ang="T8">
                  <a:pos x="T0" y="T1"/>
                </a:cxn>
                <a:cxn ang="T9">
                  <a:pos x="T2" y="T3"/>
                </a:cxn>
                <a:cxn ang="T10">
                  <a:pos x="T4" y="T5"/>
                </a:cxn>
                <a:cxn ang="T11">
                  <a:pos x="T6" y="T7"/>
                </a:cxn>
              </a:cxnLst>
              <a:rect l="T12" t="T13" r="T14" b="T15"/>
              <a:pathLst>
                <a:path w="485" h="487">
                  <a:moveTo>
                    <a:pt x="31" y="0"/>
                  </a:moveTo>
                  <a:lnTo>
                    <a:pt x="485" y="454"/>
                  </a:lnTo>
                  <a:lnTo>
                    <a:pt x="0" y="487"/>
                  </a:lnTo>
                  <a:lnTo>
                    <a:pt x="31" y="0"/>
                  </a:lnTo>
                  <a:close/>
                </a:path>
              </a:pathLst>
            </a:custGeom>
            <a:gradFill rotWithShape="1">
              <a:gsLst>
                <a:gs pos="0">
                  <a:srgbClr val="333333">
                    <a:alpha val="39998"/>
                  </a:srgbClr>
                </a:gs>
                <a:gs pos="100000">
                  <a:srgbClr val="181818">
                    <a:alpha val="2000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5067" name="AutoShape 6"/>
            <p:cNvSpPr>
              <a:spLocks noChangeArrowheads="1"/>
            </p:cNvSpPr>
            <p:nvPr/>
          </p:nvSpPr>
          <p:spPr bwMode="auto">
            <a:xfrm>
              <a:off x="791" y="2296"/>
              <a:ext cx="148" cy="162"/>
            </a:xfrm>
            <a:prstGeom prst="rtTriangle">
              <a:avLst/>
            </a:prstGeom>
            <a:gradFill rotWithShape="1">
              <a:gsLst>
                <a:gs pos="0">
                  <a:srgbClr val="F0E099"/>
                </a:gs>
                <a:gs pos="100000">
                  <a:srgbClr val="EBD57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Verdana" pitchFamily="34" charset="0"/>
              </a:endParaRPr>
            </a:p>
          </p:txBody>
        </p:sp>
      </p:grpSp>
      <p:sp>
        <p:nvSpPr>
          <p:cNvPr id="30727" name="Rectangle 7"/>
          <p:cNvSpPr>
            <a:spLocks noGrp="1" noChangeArrowheads="1"/>
          </p:cNvSpPr>
          <p:nvPr>
            <p:ph type="title" idx="4294967295"/>
          </p:nvPr>
        </p:nvSpPr>
        <p:spPr>
          <a:xfrm>
            <a:off x="431800" y="103188"/>
            <a:ext cx="8243888" cy="1314450"/>
          </a:xfrm>
        </p:spPr>
        <p:txBody>
          <a:bodyPr anchor="ctr"/>
          <a:lstStyle/>
          <a:p>
            <a:pPr eaLnBrk="1" hangingPunct="1">
              <a:defRPr/>
            </a:pPr>
            <a:r>
              <a:rPr lang="zh-TW" altLang="en-US" dirty="0" smtClean="0">
                <a:latin typeface="標楷體" pitchFamily="65" charset="-120"/>
                <a:ea typeface="標楷體" pitchFamily="65" charset="-120"/>
                <a:cs typeface="微軟正黑體" pitchFamily="34" charset="-120"/>
              </a:rPr>
              <a:t>現行舊制月退休金計算範例</a:t>
            </a:r>
          </a:p>
        </p:txBody>
      </p:sp>
      <p:sp>
        <p:nvSpPr>
          <p:cNvPr id="45060" name="Rectangle 8"/>
          <p:cNvSpPr>
            <a:spLocks noGrp="1" noChangeArrowheads="1"/>
          </p:cNvSpPr>
          <p:nvPr>
            <p:ph type="body" idx="4294967295"/>
          </p:nvPr>
        </p:nvSpPr>
        <p:spPr>
          <a:xfrm>
            <a:off x="0" y="1557338"/>
            <a:ext cx="8229600" cy="4456112"/>
          </a:xfrm>
        </p:spPr>
        <p:txBody>
          <a:bodyPr/>
          <a:lstStyle/>
          <a:p>
            <a:pPr eaLnBrk="1" hangingPunct="1"/>
            <a:r>
              <a:rPr lang="zh-TW" altLang="en-US" smtClean="0">
                <a:latin typeface="微軟正黑體" pitchFamily="34" charset="-120"/>
                <a:ea typeface="微軟正黑體" pitchFamily="34" charset="-120"/>
              </a:rPr>
              <a:t>舊制舉例</a:t>
            </a:r>
          </a:p>
          <a:p>
            <a:pPr eaLnBrk="1" hangingPunct="1"/>
            <a:endParaRPr lang="zh-TW" altLang="en-US" smtClean="0">
              <a:latin typeface="微軟正黑體" pitchFamily="34" charset="-120"/>
              <a:ea typeface="微軟正黑體" pitchFamily="34" charset="-120"/>
            </a:endParaRPr>
          </a:p>
          <a:p>
            <a:pPr eaLnBrk="1" hangingPunct="1"/>
            <a:endParaRPr lang="en-US" altLang="zh-TW" smtClean="0">
              <a:latin typeface="微軟正黑體" pitchFamily="34" charset="-120"/>
              <a:ea typeface="微軟正黑體" pitchFamily="34" charset="-120"/>
            </a:endParaRPr>
          </a:p>
        </p:txBody>
      </p:sp>
      <p:sp>
        <p:nvSpPr>
          <p:cNvPr id="5125" name="Rectangle 9"/>
          <p:cNvSpPr>
            <a:spLocks noChangeArrowheads="1"/>
          </p:cNvSpPr>
          <p:nvPr/>
        </p:nvSpPr>
        <p:spPr bwMode="auto">
          <a:xfrm>
            <a:off x="2484438" y="1641475"/>
            <a:ext cx="5688012"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Verdana" pitchFamily="34" charset="0"/>
              </a:rPr>
              <a:t>大學畢業</a:t>
            </a:r>
          </a:p>
          <a:p>
            <a:pPr eaLnBrk="1" hangingPunct="1"/>
            <a:r>
              <a:rPr lang="en-US" altLang="zh-TW" sz="2800" b="1">
                <a:latin typeface="Verdana" pitchFamily="34" charset="0"/>
              </a:rPr>
              <a:t>30</a:t>
            </a:r>
            <a:r>
              <a:rPr lang="zh-TW" altLang="en-US" sz="2800" b="1">
                <a:latin typeface="Verdana" pitchFamily="34" charset="0"/>
              </a:rPr>
              <a:t>年年資退休</a:t>
            </a:r>
          </a:p>
          <a:p>
            <a:pPr eaLnBrk="1" hangingPunct="1"/>
            <a:r>
              <a:rPr lang="zh-TW" altLang="en-US" sz="2800" b="1">
                <a:latin typeface="Verdana" pitchFamily="34" charset="0"/>
              </a:rPr>
              <a:t>本俸上限</a:t>
            </a:r>
            <a:r>
              <a:rPr lang="en-US" altLang="zh-TW" sz="2800" b="1">
                <a:latin typeface="Verdana" pitchFamily="34" charset="0"/>
              </a:rPr>
              <a:t>47080</a:t>
            </a:r>
            <a:r>
              <a:rPr lang="zh-TW" altLang="en-US" sz="2800" b="1">
                <a:latin typeface="Verdana" pitchFamily="34" charset="0"/>
              </a:rPr>
              <a:t>元</a:t>
            </a:r>
          </a:p>
          <a:p>
            <a:pPr eaLnBrk="1" hangingPunct="1"/>
            <a:endParaRPr lang="zh-TW" altLang="en-US" sz="2800" b="1">
              <a:latin typeface="Verdana" pitchFamily="34" charset="0"/>
            </a:endParaRPr>
          </a:p>
          <a:p>
            <a:pPr eaLnBrk="1" hangingPunct="1"/>
            <a:r>
              <a:rPr lang="zh-TW" altLang="en-US" sz="2800" b="1">
                <a:latin typeface="Verdana" pitchFamily="34" charset="0"/>
              </a:rPr>
              <a:t>百分比</a:t>
            </a:r>
            <a:r>
              <a:rPr lang="en-US" altLang="zh-TW" sz="2800" b="1">
                <a:latin typeface="Verdana" pitchFamily="34" charset="0"/>
              </a:rPr>
              <a:t>=75+(</a:t>
            </a:r>
            <a:r>
              <a:rPr lang="zh-TW" altLang="en-US" sz="2800" b="1">
                <a:latin typeface="Verdana" pitchFamily="34" charset="0"/>
              </a:rPr>
              <a:t>年資</a:t>
            </a:r>
            <a:r>
              <a:rPr lang="en-US" altLang="zh-TW" sz="2800" b="1">
                <a:latin typeface="Verdana" pitchFamily="34" charset="0"/>
              </a:rPr>
              <a:t>-15)</a:t>
            </a:r>
            <a:br>
              <a:rPr lang="en-US" altLang="zh-TW" sz="2800" b="1">
                <a:latin typeface="Verdana" pitchFamily="34" charset="0"/>
              </a:rPr>
            </a:br>
            <a:r>
              <a:rPr lang="en-US" altLang="zh-TW" sz="2800" b="1">
                <a:latin typeface="Verdana" pitchFamily="34" charset="0"/>
              </a:rPr>
              <a:t>           =75+(30-15)</a:t>
            </a:r>
            <a:br>
              <a:rPr lang="en-US" altLang="zh-TW" sz="2800" b="1">
                <a:latin typeface="Verdana" pitchFamily="34" charset="0"/>
              </a:rPr>
            </a:br>
            <a:r>
              <a:rPr lang="en-US" altLang="zh-TW" sz="2800" b="1">
                <a:latin typeface="Verdana" pitchFamily="34" charset="0"/>
              </a:rPr>
              <a:t>           =90%</a:t>
            </a:r>
          </a:p>
          <a:p>
            <a:pPr eaLnBrk="1" hangingPunct="1"/>
            <a:r>
              <a:rPr lang="zh-TW" altLang="en-US" sz="2800" b="1">
                <a:latin typeface="Verdana" pitchFamily="34" charset="0"/>
              </a:rPr>
              <a:t>月退休金</a:t>
            </a:r>
            <a:r>
              <a:rPr lang="en-US" altLang="zh-TW" sz="2800" b="1">
                <a:latin typeface="Verdana" pitchFamily="34" charset="0"/>
              </a:rPr>
              <a:t>=</a:t>
            </a:r>
            <a:r>
              <a:rPr lang="zh-TW" altLang="en-US" sz="2800" b="1">
                <a:latin typeface="Verdana" pitchFamily="34" charset="0"/>
              </a:rPr>
              <a:t>本俸 </a:t>
            </a:r>
            <a:r>
              <a:rPr lang="en-US" altLang="zh-TW" sz="2800" b="1">
                <a:latin typeface="Verdana" pitchFamily="34" charset="0"/>
              </a:rPr>
              <a:t>× </a:t>
            </a:r>
            <a:r>
              <a:rPr lang="zh-TW" altLang="en-US" sz="2800" b="1">
                <a:latin typeface="Verdana" pitchFamily="34" charset="0"/>
              </a:rPr>
              <a:t>百分比</a:t>
            </a:r>
            <a:r>
              <a:rPr lang="en-US" altLang="zh-TW" sz="2800" b="1">
                <a:latin typeface="Verdana" pitchFamily="34" charset="0"/>
              </a:rPr>
              <a:t>+930 </a:t>
            </a:r>
            <a:br>
              <a:rPr lang="en-US" altLang="zh-TW" sz="2800" b="1">
                <a:latin typeface="Verdana" pitchFamily="34" charset="0"/>
              </a:rPr>
            </a:br>
            <a:r>
              <a:rPr lang="en-US" altLang="zh-TW" sz="2800" b="1">
                <a:latin typeface="Verdana" pitchFamily="34" charset="0"/>
              </a:rPr>
              <a:t>            =47080 × 90%+930</a:t>
            </a:r>
            <a:br>
              <a:rPr lang="en-US" altLang="zh-TW" sz="2800" b="1">
                <a:latin typeface="Verdana" pitchFamily="34" charset="0"/>
              </a:rPr>
            </a:br>
            <a:r>
              <a:rPr lang="en-US" altLang="zh-TW" sz="2800" b="1">
                <a:latin typeface="Verdana" pitchFamily="34" charset="0"/>
              </a:rPr>
              <a:t>            =42372+930</a:t>
            </a:r>
            <a:br>
              <a:rPr lang="en-US" altLang="zh-TW" sz="2800" b="1">
                <a:latin typeface="Verdana" pitchFamily="34" charset="0"/>
              </a:rPr>
            </a:br>
            <a:r>
              <a:rPr lang="en-US" altLang="zh-TW" sz="2800" b="1">
                <a:latin typeface="Verdana" pitchFamily="34" charset="0"/>
              </a:rPr>
              <a:t>            =</a:t>
            </a:r>
            <a:r>
              <a:rPr lang="en-US" altLang="zh-TW" sz="2800" b="1">
                <a:solidFill>
                  <a:srgbClr val="FF3300"/>
                </a:solidFill>
                <a:latin typeface="Verdana" pitchFamily="34" charset="0"/>
              </a:rPr>
              <a:t>43302</a:t>
            </a:r>
          </a:p>
        </p:txBody>
      </p:sp>
      <p:sp>
        <p:nvSpPr>
          <p:cNvPr id="2" name="文字方塊 1"/>
          <p:cNvSpPr txBox="1"/>
          <p:nvPr/>
        </p:nvSpPr>
        <p:spPr>
          <a:xfrm>
            <a:off x="6372225" y="6021388"/>
            <a:ext cx="1225550" cy="396875"/>
          </a:xfrm>
          <a:prstGeom prst="rect">
            <a:avLst/>
          </a:prstGeom>
          <a:noFill/>
        </p:spPr>
        <p:txBody>
          <a:bodyPr>
            <a:spAutoFit/>
          </a:bodyPr>
          <a:lstStyle/>
          <a:p>
            <a:pPr algn="ctr">
              <a:defRPr/>
            </a:pPr>
            <a:r>
              <a:rPr lang="zh-TW" altLang="en-US"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外加</a:t>
            </a:r>
            <a:r>
              <a:rPr lang="en-US" altLang="zh-TW"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18%</a:t>
            </a:r>
            <a:endParaRPr lang="zh-TW" altLang="en-US"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124" name="Rectangle 28"/>
          <p:cNvSpPr>
            <a:spLocks noChangeArrowheads="1"/>
          </p:cNvSpPr>
          <p:nvPr/>
        </p:nvSpPr>
        <p:spPr bwMode="auto">
          <a:xfrm>
            <a:off x="107950" y="6308725"/>
            <a:ext cx="2216150" cy="336550"/>
          </a:xfrm>
          <a:prstGeom prst="rect">
            <a:avLst/>
          </a:prstGeom>
          <a:noFill/>
          <a:ln>
            <a:noFill/>
          </a:ln>
          <a:effectLst/>
          <a:extLst/>
        </p:spPr>
        <p:txBody>
          <a:bodyPr wrap="none" anchor="ctr">
            <a:spAutoFit/>
          </a:bodyPr>
          <a:lstStyle/>
          <a:p>
            <a:pPr algn="ctr">
              <a:defRPr/>
            </a:pPr>
            <a:r>
              <a:rPr lang="zh-TW" altLang="en-US" sz="1600" dirty="0">
                <a:solidFill>
                  <a:srgbClr val="0000FF"/>
                </a:solidFill>
                <a:effectLst>
                  <a:outerShdw blurRad="38100" dist="38100" dir="2700000" algn="tl">
                    <a:srgbClr val="C0C0C0"/>
                  </a:outerShdw>
                </a:effectLst>
                <a:latin typeface="標楷體" pitchFamily="65" charset="-120"/>
                <a:ea typeface="標楷體" pitchFamily="65" charset="-120"/>
                <a:cs typeface="微軟正黑體" pitchFamily="34" charset="-120"/>
              </a:rPr>
              <a:t>感謝新北市教師會提供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fade">
                                      <p:cBhvr>
                                        <p:cTn id="7" dur="500"/>
                                        <p:tgtEl>
                                          <p:spTgt spid="512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25">
                                            <p:txEl>
                                              <p:pRg st="1" end="1"/>
                                            </p:txEl>
                                          </p:spTgt>
                                        </p:tgtEl>
                                        <p:attrNameLst>
                                          <p:attrName>style.visibility</p:attrName>
                                        </p:attrNameLst>
                                      </p:cBhvr>
                                      <p:to>
                                        <p:strVal val="visible"/>
                                      </p:to>
                                    </p:set>
                                    <p:animEffect transition="in" filter="fade">
                                      <p:cBhvr>
                                        <p:cTn id="11" dur="500"/>
                                        <p:tgtEl>
                                          <p:spTgt spid="5125">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125">
                                            <p:txEl>
                                              <p:pRg st="2" end="2"/>
                                            </p:txEl>
                                          </p:spTgt>
                                        </p:tgtEl>
                                        <p:attrNameLst>
                                          <p:attrName>style.visibility</p:attrName>
                                        </p:attrNameLst>
                                      </p:cBhvr>
                                      <p:to>
                                        <p:strVal val="visible"/>
                                      </p:to>
                                    </p:set>
                                    <p:animEffect transition="in" filter="fade">
                                      <p:cBhvr>
                                        <p:cTn id="15" dur="500"/>
                                        <p:tgtEl>
                                          <p:spTgt spid="512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25">
                                            <p:txEl>
                                              <p:pRg st="4" end="4"/>
                                            </p:txEl>
                                          </p:spTgt>
                                        </p:tgtEl>
                                        <p:attrNameLst>
                                          <p:attrName>style.visibility</p:attrName>
                                        </p:attrNameLst>
                                      </p:cBhvr>
                                      <p:to>
                                        <p:strVal val="visible"/>
                                      </p:to>
                                    </p:set>
                                    <p:animEffect transition="in" filter="fade">
                                      <p:cBhvr>
                                        <p:cTn id="20" dur="500"/>
                                        <p:tgtEl>
                                          <p:spTgt spid="512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25">
                                            <p:txEl>
                                              <p:pRg st="5" end="5"/>
                                            </p:txEl>
                                          </p:spTgt>
                                        </p:tgtEl>
                                        <p:attrNameLst>
                                          <p:attrName>style.visibility</p:attrName>
                                        </p:attrNameLst>
                                      </p:cBhvr>
                                      <p:to>
                                        <p:strVal val="visible"/>
                                      </p:to>
                                    </p:set>
                                    <p:animEffect transition="in" filter="fade">
                                      <p:cBhvr>
                                        <p:cTn id="25" dur="500"/>
                                        <p:tgtEl>
                                          <p:spTgt spid="5125">
                                            <p:txEl>
                                              <p:pRg st="5" end="5"/>
                                            </p:txEl>
                                          </p:spTgt>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l">
              <a:defRPr/>
            </a:pPr>
            <a:r>
              <a:rPr lang="en-US" altLang="zh-TW" sz="3200" b="1" dirty="0" smtClean="0">
                <a:effectLst/>
                <a:latin typeface="標楷體" panose="03000509000000000000" pitchFamily="65" charset="-120"/>
                <a:ea typeface="標楷體" panose="03000509000000000000" pitchFamily="65" charset="-120"/>
              </a:rPr>
              <a:t>104.9.11</a:t>
            </a:r>
            <a:r>
              <a:rPr lang="zh-TW" altLang="zh-TW" sz="3200" b="1" dirty="0" smtClean="0">
                <a:effectLst/>
                <a:latin typeface="標楷體" panose="03000509000000000000" pitchFamily="65" charset="-120"/>
                <a:ea typeface="標楷體" panose="03000509000000000000" pitchFamily="65" charset="-120"/>
              </a:rPr>
              <a:t>，</a:t>
            </a:r>
            <a:r>
              <a:rPr lang="zh-TW" altLang="zh-TW" sz="3200" b="1" dirty="0">
                <a:effectLst/>
                <a:latin typeface="標楷體" panose="03000509000000000000" pitchFamily="65" charset="-120"/>
                <a:ea typeface="標楷體" panose="03000509000000000000" pitchFamily="65" charset="-120"/>
              </a:rPr>
              <a:t>東森新聞報導</a:t>
            </a:r>
            <a:r>
              <a:rPr lang="en-US" altLang="zh-TW" sz="3200" b="1" u="sng" dirty="0">
                <a:effectLst/>
                <a:latin typeface="標楷體" panose="03000509000000000000" pitchFamily="65" charset="-120"/>
                <a:ea typeface="標楷體" panose="03000509000000000000" pitchFamily="65" charset="-120"/>
                <a:hlinkClick r:id="rId2"/>
              </a:rPr>
              <a:t>「合理嗎？軍公教本俸7萬、退休可領14萬」</a:t>
            </a:r>
            <a:r>
              <a:rPr lang="zh-TW" altLang="zh-TW" sz="3200" b="1" dirty="0">
                <a:effectLst/>
                <a:latin typeface="標楷體" panose="03000509000000000000" pitchFamily="65" charset="-120"/>
                <a:ea typeface="標楷體" panose="03000509000000000000" pitchFamily="65" charset="-120"/>
              </a:rPr>
              <a:t>，網路瘋傳：</a:t>
            </a:r>
            <a:endParaRPr lang="zh-TW" altLang="en-US" sz="3200" dirty="0">
              <a:latin typeface="標楷體" panose="03000509000000000000" pitchFamily="65" charset="-120"/>
              <a:ea typeface="標楷體" panose="03000509000000000000" pitchFamily="65" charset="-120"/>
            </a:endParaRPr>
          </a:p>
        </p:txBody>
      </p:sp>
      <p:sp>
        <p:nvSpPr>
          <p:cNvPr id="19459" name="內容版面配置區 4"/>
          <p:cNvSpPr>
            <a:spLocks noGrp="1"/>
          </p:cNvSpPr>
          <p:nvPr>
            <p:ph idx="1"/>
          </p:nvPr>
        </p:nvSpPr>
        <p:spPr/>
        <p:txBody>
          <a:bodyPr/>
          <a:lstStyle/>
          <a:p>
            <a:r>
              <a:rPr lang="zh-TW" altLang="zh-TW" smtClean="0">
                <a:latin typeface="標楷體" pitchFamily="65" charset="-120"/>
                <a:ea typeface="標楷體" pitchFamily="65" charset="-120"/>
              </a:rPr>
              <a:t>財政部長張盛和日前自爆「妻子退休領更多」，讓年金改革再度成了朝野熱議話題，畢竟年金破產已進入倒數階段，民眾憂心著「今日希臘，明日台灣」。目前軍公教所得替代率的「退休金基數」為本俸</a:t>
            </a:r>
            <a:r>
              <a:rPr lang="en-US" altLang="zh-TW" smtClean="0">
                <a:latin typeface="標楷體" pitchFamily="65" charset="-120"/>
                <a:ea typeface="標楷體" pitchFamily="65" charset="-120"/>
              </a:rPr>
              <a:t>2</a:t>
            </a:r>
            <a:r>
              <a:rPr lang="zh-TW" altLang="zh-TW" smtClean="0">
                <a:latin typeface="標楷體" pitchFamily="65" charset="-120"/>
                <a:ea typeface="標楷體" pitchFamily="65" charset="-120"/>
              </a:rPr>
              <a:t>倍，</a:t>
            </a:r>
            <a:r>
              <a:rPr lang="zh-TW" altLang="zh-TW" smtClean="0">
                <a:solidFill>
                  <a:srgbClr val="FF0000"/>
                </a:solidFill>
                <a:latin typeface="標楷體" pitchFamily="65" charset="-120"/>
                <a:ea typeface="標楷體" pitchFamily="65" charset="-120"/>
              </a:rPr>
              <a:t>若該公務員的薪資</a:t>
            </a:r>
            <a:r>
              <a:rPr lang="en-US" altLang="zh-TW" smtClean="0">
                <a:solidFill>
                  <a:srgbClr val="FF0000"/>
                </a:solidFill>
                <a:latin typeface="標楷體" pitchFamily="65" charset="-120"/>
                <a:ea typeface="標楷體" pitchFamily="65" charset="-120"/>
              </a:rPr>
              <a:t>10</a:t>
            </a:r>
            <a:r>
              <a:rPr lang="zh-TW" altLang="zh-TW" smtClean="0">
                <a:solidFill>
                  <a:srgbClr val="FF0000"/>
                </a:solidFill>
                <a:latin typeface="標楷體" pitchFamily="65" charset="-120"/>
                <a:ea typeface="標楷體" pitchFamily="65" charset="-120"/>
              </a:rPr>
              <a:t>萬、本俸</a:t>
            </a:r>
            <a:r>
              <a:rPr lang="en-US" altLang="zh-TW" smtClean="0">
                <a:solidFill>
                  <a:srgbClr val="FF0000"/>
                </a:solidFill>
                <a:latin typeface="標楷體" pitchFamily="65" charset="-120"/>
                <a:ea typeface="標楷體" pitchFamily="65" charset="-120"/>
              </a:rPr>
              <a:t>7</a:t>
            </a:r>
            <a:r>
              <a:rPr lang="zh-TW" altLang="zh-TW" smtClean="0">
                <a:solidFill>
                  <a:srgbClr val="FF0000"/>
                </a:solidFill>
                <a:latin typeface="標楷體" pitchFamily="65" charset="-120"/>
                <a:ea typeface="標楷體" pitchFamily="65" charset="-120"/>
              </a:rPr>
              <a:t>萬，退休後可領到</a:t>
            </a:r>
            <a:r>
              <a:rPr lang="en-US" altLang="zh-TW" smtClean="0">
                <a:solidFill>
                  <a:srgbClr val="FF0000"/>
                </a:solidFill>
                <a:latin typeface="標楷體" pitchFamily="65" charset="-120"/>
                <a:ea typeface="標楷體" pitchFamily="65" charset="-120"/>
              </a:rPr>
              <a:t>14</a:t>
            </a:r>
            <a:r>
              <a:rPr lang="zh-TW" altLang="zh-TW" smtClean="0">
                <a:solidFill>
                  <a:srgbClr val="FF0000"/>
                </a:solidFill>
                <a:latin typeface="標楷體" pitchFamily="65" charset="-120"/>
                <a:ea typeface="標楷體" pitchFamily="65" charset="-120"/>
              </a:rPr>
              <a:t>萬元</a:t>
            </a: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 (</a:t>
            </a:r>
            <a:r>
              <a:rPr lang="zh-TW" altLang="zh-TW" smtClean="0">
                <a:latin typeface="標楷體" pitchFamily="65" charset="-120"/>
                <a:ea typeface="標楷體" pitchFamily="65" charset="-120"/>
              </a:rPr>
              <a:t>節錄自東森新聞</a:t>
            </a:r>
            <a:r>
              <a:rPr lang="en-US" altLang="zh-TW" u="sng" smtClean="0">
                <a:latin typeface="標楷體" pitchFamily="65" charset="-120"/>
                <a:ea typeface="標楷體" pitchFamily="65" charset="-120"/>
                <a:hlinkClick r:id="rId3"/>
              </a:rPr>
              <a:t>http://ppt.cc/eS5JK</a:t>
            </a:r>
            <a:r>
              <a:rPr lang="en-US" altLang="zh-TW" smtClean="0">
                <a:latin typeface="標楷體" pitchFamily="65" charset="-120"/>
                <a:ea typeface="標楷體" pitchFamily="65" charset="-120"/>
              </a:rPr>
              <a:t>) </a:t>
            </a:r>
            <a:endParaRPr lang="zh-TW" altLang="zh-TW" smtClean="0">
              <a:latin typeface="標楷體" pitchFamily="65" charset="-120"/>
              <a:ea typeface="標楷體" pitchFamily="65" charset="-120"/>
            </a:endParaRPr>
          </a:p>
          <a:p>
            <a:endParaRPr lang="zh-TW"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60363" y="103188"/>
            <a:ext cx="8243887" cy="1314450"/>
          </a:xfrm>
        </p:spPr>
        <p:txBody>
          <a:bodyPr anchor="ctr"/>
          <a:lstStyle/>
          <a:p>
            <a:pPr eaLnBrk="1" hangingPunct="1">
              <a:defRPr/>
            </a:pPr>
            <a:r>
              <a:rPr lang="zh-TW" altLang="en-US" dirty="0" smtClean="0">
                <a:latin typeface="標楷體" pitchFamily="65" charset="-120"/>
                <a:ea typeface="標楷體" pitchFamily="65" charset="-120"/>
                <a:cs typeface="微軟正黑體" pitchFamily="34" charset="-120"/>
              </a:rPr>
              <a:t>現行新制月退休金計算方式</a:t>
            </a:r>
          </a:p>
        </p:txBody>
      </p:sp>
      <p:sp>
        <p:nvSpPr>
          <p:cNvPr id="46083" name="Line 4"/>
          <p:cNvSpPr>
            <a:spLocks noChangeShapeType="1"/>
          </p:cNvSpPr>
          <p:nvPr/>
        </p:nvSpPr>
        <p:spPr bwMode="auto">
          <a:xfrm>
            <a:off x="646113" y="5880100"/>
            <a:ext cx="7777162"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084" name="Text Box 7"/>
          <p:cNvSpPr txBox="1">
            <a:spLocks noChangeArrowheads="1"/>
          </p:cNvSpPr>
          <p:nvPr/>
        </p:nvSpPr>
        <p:spPr bwMode="auto">
          <a:xfrm>
            <a:off x="2339975" y="5207000"/>
            <a:ext cx="4608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pPr>
            <a:r>
              <a:rPr lang="zh-TW" altLang="en-US" sz="2800" b="1">
                <a:solidFill>
                  <a:srgbClr val="0000CC"/>
                </a:solidFill>
                <a:latin typeface="MS PMincho" pitchFamily="18" charset="-128"/>
                <a:ea typeface="標楷體" pitchFamily="65" charset="-120"/>
              </a:rPr>
              <a:t>新制月退休金 每</a:t>
            </a:r>
            <a:r>
              <a:rPr lang="zh-TW" altLang="en-US" sz="2800" b="1">
                <a:solidFill>
                  <a:srgbClr val="0000CC"/>
                </a:solidFill>
                <a:latin typeface="標楷體" pitchFamily="65" charset="-120"/>
                <a:ea typeface="標楷體" pitchFamily="65" charset="-120"/>
              </a:rPr>
              <a:t>年加本俸</a:t>
            </a:r>
            <a:r>
              <a:rPr lang="en-US" altLang="zh-TW" sz="2800" b="1">
                <a:solidFill>
                  <a:srgbClr val="D60093"/>
                </a:solidFill>
                <a:latin typeface="標楷體" pitchFamily="65" charset="-120"/>
                <a:ea typeface="標楷體" pitchFamily="65" charset="-120"/>
              </a:rPr>
              <a:t>4%</a:t>
            </a:r>
          </a:p>
        </p:txBody>
      </p:sp>
      <p:sp>
        <p:nvSpPr>
          <p:cNvPr id="46085" name="Line 8"/>
          <p:cNvSpPr>
            <a:spLocks noChangeShapeType="1"/>
          </p:cNvSpPr>
          <p:nvPr/>
        </p:nvSpPr>
        <p:spPr bwMode="auto">
          <a:xfrm>
            <a:off x="646113" y="5448300"/>
            <a:ext cx="0" cy="735013"/>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086" name="Line 10"/>
          <p:cNvSpPr>
            <a:spLocks noChangeShapeType="1"/>
          </p:cNvSpPr>
          <p:nvPr/>
        </p:nvSpPr>
        <p:spPr bwMode="auto">
          <a:xfrm>
            <a:off x="8423275" y="5465763"/>
            <a:ext cx="0" cy="73660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087" name="Text Box 13"/>
          <p:cNvSpPr txBox="1">
            <a:spLocks noChangeArrowheads="1"/>
          </p:cNvSpPr>
          <p:nvPr/>
        </p:nvSpPr>
        <p:spPr bwMode="auto">
          <a:xfrm>
            <a:off x="358775" y="6164263"/>
            <a:ext cx="1008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2800">
                <a:solidFill>
                  <a:srgbClr val="9900CC"/>
                </a:solidFill>
                <a:latin typeface="Verdana" pitchFamily="34" charset="0"/>
                <a:ea typeface="標楷體" pitchFamily="65" charset="-120"/>
              </a:rPr>
              <a:t>任職</a:t>
            </a:r>
          </a:p>
        </p:txBody>
      </p:sp>
      <p:sp>
        <p:nvSpPr>
          <p:cNvPr id="46088" name="Text Box 14"/>
          <p:cNvSpPr txBox="1">
            <a:spLocks noChangeArrowheads="1"/>
          </p:cNvSpPr>
          <p:nvPr/>
        </p:nvSpPr>
        <p:spPr bwMode="auto">
          <a:xfrm>
            <a:off x="7885113" y="6200775"/>
            <a:ext cx="10779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2800">
                <a:solidFill>
                  <a:srgbClr val="9900CC"/>
                </a:solidFill>
                <a:latin typeface="Verdana" pitchFamily="34" charset="0"/>
                <a:ea typeface="標楷體" pitchFamily="65" charset="-120"/>
              </a:rPr>
              <a:t>退休</a:t>
            </a:r>
          </a:p>
        </p:txBody>
      </p:sp>
      <p:sp>
        <p:nvSpPr>
          <p:cNvPr id="8213" name="Rectangle 21"/>
          <p:cNvSpPr>
            <a:spLocks noChangeArrowheads="1"/>
          </p:cNvSpPr>
          <p:nvPr/>
        </p:nvSpPr>
        <p:spPr bwMode="auto">
          <a:xfrm>
            <a:off x="3492500" y="4652963"/>
            <a:ext cx="2841625" cy="519112"/>
          </a:xfrm>
          <a:prstGeom prst="rect">
            <a:avLst/>
          </a:prstGeom>
          <a:noFill/>
          <a:ln>
            <a:noFill/>
          </a:ln>
          <a:effectLst/>
          <a:extLst/>
        </p:spPr>
        <p:txBody>
          <a:bodyPr wrap="none" anchor="ctr">
            <a:spAutoFit/>
          </a:bodyPr>
          <a:lstStyle/>
          <a:p>
            <a:pPr>
              <a:defRPr/>
            </a:pPr>
            <a:r>
              <a:rPr lang="zh-TW" altLang="en-US" sz="2800" b="1" dirty="0">
                <a:effectLst>
                  <a:outerShdw blurRad="38100" dist="38100" dir="2700000" algn="tl">
                    <a:srgbClr val="C0C0C0"/>
                  </a:outerShdw>
                </a:effectLst>
                <a:latin typeface="Arial" charset="0"/>
              </a:rPr>
              <a:t>百分比</a:t>
            </a:r>
            <a:r>
              <a:rPr lang="en-US" altLang="zh-TW" sz="2800" b="1" dirty="0">
                <a:effectLst>
                  <a:outerShdw blurRad="38100" dist="38100" dir="2700000" algn="tl">
                    <a:srgbClr val="C0C0C0"/>
                  </a:outerShdw>
                </a:effectLst>
                <a:latin typeface="Arial" charset="0"/>
              </a:rPr>
              <a:t>=</a:t>
            </a:r>
            <a:r>
              <a:rPr lang="zh-TW" altLang="en-US" sz="2800" b="1" dirty="0">
                <a:effectLst>
                  <a:outerShdw blurRad="38100" dist="38100" dir="2700000" algn="tl">
                    <a:srgbClr val="C0C0C0"/>
                  </a:outerShdw>
                </a:effectLst>
                <a:latin typeface="Arial" charset="0"/>
              </a:rPr>
              <a:t>年資</a:t>
            </a:r>
            <a:r>
              <a:rPr lang="en-US" altLang="zh-TW" sz="2800" b="1" dirty="0">
                <a:effectLst>
                  <a:outerShdw blurRad="38100" dist="38100" dir="2700000" algn="tl">
                    <a:srgbClr val="C0C0C0"/>
                  </a:outerShdw>
                </a:effectLst>
                <a:latin typeface="Arial" charset="0"/>
              </a:rPr>
              <a:t>×2   </a:t>
            </a:r>
          </a:p>
        </p:txBody>
      </p:sp>
      <p:grpSp>
        <p:nvGrpSpPr>
          <p:cNvPr id="46090" name="Group 30"/>
          <p:cNvGrpSpPr>
            <a:grpSpLocks/>
          </p:cNvGrpSpPr>
          <p:nvPr/>
        </p:nvGrpSpPr>
        <p:grpSpPr bwMode="auto">
          <a:xfrm>
            <a:off x="755650" y="1125538"/>
            <a:ext cx="7416800" cy="3365500"/>
            <a:chOff x="1701" y="1298"/>
            <a:chExt cx="2087" cy="1548"/>
          </a:xfrm>
        </p:grpSpPr>
        <p:sp>
          <p:nvSpPr>
            <p:cNvPr id="46093" name="AutoShape 31"/>
            <p:cNvSpPr>
              <a:spLocks noChangeArrowheads="1"/>
            </p:cNvSpPr>
            <p:nvPr/>
          </p:nvSpPr>
          <p:spPr bwMode="auto">
            <a:xfrm flipV="1">
              <a:off x="1701" y="1761"/>
              <a:ext cx="2087" cy="10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956 w 21600"/>
                <a:gd name="T13" fmla="*/ 1951 h 21600"/>
                <a:gd name="T14" fmla="*/ 19644 w 21600"/>
                <a:gd name="T15" fmla="*/ 19649 h 21600"/>
              </a:gdLst>
              <a:ahLst/>
              <a:cxnLst>
                <a:cxn ang="T8">
                  <a:pos x="T0" y="T1"/>
                </a:cxn>
                <a:cxn ang="T9">
                  <a:pos x="T2" y="T3"/>
                </a:cxn>
                <a:cxn ang="T10">
                  <a:pos x="T4" y="T5"/>
                </a:cxn>
                <a:cxn ang="T11">
                  <a:pos x="T6" y="T7"/>
                </a:cxn>
              </a:cxnLst>
              <a:rect l="T12" t="T13" r="T14" b="T15"/>
              <a:pathLst>
                <a:path w="21600" h="21600">
                  <a:moveTo>
                    <a:pt x="0" y="0"/>
                  </a:moveTo>
                  <a:lnTo>
                    <a:pt x="305" y="21600"/>
                  </a:lnTo>
                  <a:lnTo>
                    <a:pt x="21295" y="21600"/>
                  </a:lnTo>
                  <a:lnTo>
                    <a:pt x="21600" y="0"/>
                  </a:lnTo>
                  <a:lnTo>
                    <a:pt x="0" y="0"/>
                  </a:lnTo>
                  <a:close/>
                </a:path>
              </a:pathLst>
            </a:custGeom>
            <a:solidFill>
              <a:schemeClr val="hlink"/>
            </a:solidFill>
            <a:ln w="9525">
              <a:round/>
              <a:headEnd/>
              <a:tailEnd/>
            </a:ln>
            <a:scene3d>
              <a:camera prst="legacyObliqueBottom"/>
              <a:lightRig rig="legacyNormal3" dir="b"/>
            </a:scene3d>
            <a:sp3d extrusionH="74600" prstMaterial="legacyMatte">
              <a:bevelT w="13500" h="13500" prst="angle"/>
              <a:bevelB w="13500" h="13500" prst="angle"/>
              <a:extrusionClr>
                <a:schemeClr val="hlink"/>
              </a:extrusionClr>
            </a:sp3d>
          </p:spPr>
          <p:txBody>
            <a:bodyPr anchor="ctr">
              <a:spAutoFit/>
              <a:flatTx/>
            </a:bodyPr>
            <a:lstStyle/>
            <a:p>
              <a:endParaRPr lang="zh-TW" altLang="en-US"/>
            </a:p>
          </p:txBody>
        </p:sp>
        <p:grpSp>
          <p:nvGrpSpPr>
            <p:cNvPr id="46094" name="Group 32"/>
            <p:cNvGrpSpPr>
              <a:grpSpLocks/>
            </p:cNvGrpSpPr>
            <p:nvPr/>
          </p:nvGrpSpPr>
          <p:grpSpPr bwMode="auto">
            <a:xfrm>
              <a:off x="1764" y="1298"/>
              <a:ext cx="996" cy="1486"/>
              <a:chOff x="2037" y="1104"/>
              <a:chExt cx="822" cy="1227"/>
            </a:xfrm>
          </p:grpSpPr>
          <p:sp>
            <p:nvSpPr>
              <p:cNvPr id="46099" name="Freeform 33"/>
              <p:cNvSpPr>
                <a:spLocks/>
              </p:cNvSpPr>
              <p:nvPr/>
            </p:nvSpPr>
            <p:spPr bwMode="auto">
              <a:xfrm>
                <a:off x="2087" y="1104"/>
                <a:ext cx="766" cy="1128"/>
              </a:xfrm>
              <a:custGeom>
                <a:avLst/>
                <a:gdLst>
                  <a:gd name="T0" fmla="*/ 25 w 766"/>
                  <a:gd name="T1" fmla="*/ 258 h 1128"/>
                  <a:gd name="T2" fmla="*/ 766 w 766"/>
                  <a:gd name="T3" fmla="*/ 246 h 1128"/>
                  <a:gd name="T4" fmla="*/ 766 w 766"/>
                  <a:gd name="T5" fmla="*/ 1128 h 1128"/>
                  <a:gd name="T6" fmla="*/ 4 w 766"/>
                  <a:gd name="T7" fmla="*/ 1116 h 1128"/>
                  <a:gd name="T8" fmla="*/ 25 w 766"/>
                  <a:gd name="T9" fmla="*/ 258 h 1128"/>
                  <a:gd name="T10" fmla="*/ 0 60000 65536"/>
                  <a:gd name="T11" fmla="*/ 0 60000 65536"/>
                  <a:gd name="T12" fmla="*/ 0 60000 65536"/>
                  <a:gd name="T13" fmla="*/ 0 60000 65536"/>
                  <a:gd name="T14" fmla="*/ 0 60000 65536"/>
                  <a:gd name="T15" fmla="*/ 0 w 766"/>
                  <a:gd name="T16" fmla="*/ 0 h 1128"/>
                  <a:gd name="T17" fmla="*/ 766 w 766"/>
                  <a:gd name="T18" fmla="*/ 1128 h 1128"/>
                </a:gdLst>
                <a:ahLst/>
                <a:cxnLst>
                  <a:cxn ang="T10">
                    <a:pos x="T0" y="T1"/>
                  </a:cxn>
                  <a:cxn ang="T11">
                    <a:pos x="T2" y="T3"/>
                  </a:cxn>
                  <a:cxn ang="T12">
                    <a:pos x="T4" y="T5"/>
                  </a:cxn>
                  <a:cxn ang="T13">
                    <a:pos x="T6" y="T7"/>
                  </a:cxn>
                  <a:cxn ang="T14">
                    <a:pos x="T8" y="T9"/>
                  </a:cxn>
                </a:cxnLst>
                <a:rect l="T15" t="T16" r="T17" b="T18"/>
                <a:pathLst>
                  <a:path w="766" h="1128">
                    <a:moveTo>
                      <a:pt x="25" y="258"/>
                    </a:moveTo>
                    <a:cubicBezTo>
                      <a:pt x="163" y="186"/>
                      <a:pt x="499" y="0"/>
                      <a:pt x="766" y="246"/>
                    </a:cubicBezTo>
                    <a:cubicBezTo>
                      <a:pt x="766" y="881"/>
                      <a:pt x="766" y="1128"/>
                      <a:pt x="766" y="1128"/>
                    </a:cubicBezTo>
                    <a:cubicBezTo>
                      <a:pt x="502" y="909"/>
                      <a:pt x="154" y="1035"/>
                      <a:pt x="4" y="1116"/>
                    </a:cubicBezTo>
                    <a:cubicBezTo>
                      <a:pt x="0" y="894"/>
                      <a:pt x="20" y="472"/>
                      <a:pt x="25" y="258"/>
                    </a:cubicBezTo>
                    <a:close/>
                  </a:path>
                </a:pathLst>
              </a:custGeom>
              <a:gradFill rotWithShape="1">
                <a:gsLst>
                  <a:gs pos="0">
                    <a:srgbClr val="FFFFFF"/>
                  </a:gs>
                  <a:gs pos="100000">
                    <a:srgbClr val="9F9F9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zh-TW" altLang="en-US"/>
              </a:p>
            </p:txBody>
          </p:sp>
          <p:sp>
            <p:nvSpPr>
              <p:cNvPr id="46100" name="Freeform 34"/>
              <p:cNvSpPr>
                <a:spLocks/>
              </p:cNvSpPr>
              <p:nvPr/>
            </p:nvSpPr>
            <p:spPr bwMode="auto">
              <a:xfrm>
                <a:off x="2037" y="2031"/>
                <a:ext cx="822" cy="300"/>
              </a:xfrm>
              <a:custGeom>
                <a:avLst/>
                <a:gdLst>
                  <a:gd name="T0" fmla="*/ 60 w 822"/>
                  <a:gd name="T1" fmla="*/ 174 h 300"/>
                  <a:gd name="T2" fmla="*/ 0 w 822"/>
                  <a:gd name="T3" fmla="*/ 300 h 300"/>
                  <a:gd name="T4" fmla="*/ 702 w 822"/>
                  <a:gd name="T5" fmla="*/ 288 h 300"/>
                  <a:gd name="T6" fmla="*/ 816 w 822"/>
                  <a:gd name="T7" fmla="*/ 294 h 300"/>
                  <a:gd name="T8" fmla="*/ 816 w 822"/>
                  <a:gd name="T9" fmla="*/ 195 h 300"/>
                  <a:gd name="T10" fmla="*/ 60 w 822"/>
                  <a:gd name="T11" fmla="*/ 174 h 300"/>
                  <a:gd name="T12" fmla="*/ 0 60000 65536"/>
                  <a:gd name="T13" fmla="*/ 0 60000 65536"/>
                  <a:gd name="T14" fmla="*/ 0 60000 65536"/>
                  <a:gd name="T15" fmla="*/ 0 60000 65536"/>
                  <a:gd name="T16" fmla="*/ 0 60000 65536"/>
                  <a:gd name="T17" fmla="*/ 0 60000 65536"/>
                  <a:gd name="T18" fmla="*/ 0 w 822"/>
                  <a:gd name="T19" fmla="*/ 0 h 300"/>
                  <a:gd name="T20" fmla="*/ 822 w 822"/>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822" h="300">
                    <a:moveTo>
                      <a:pt x="60" y="174"/>
                    </a:moveTo>
                    <a:cubicBezTo>
                      <a:pt x="24" y="237"/>
                      <a:pt x="0" y="300"/>
                      <a:pt x="0" y="300"/>
                    </a:cubicBezTo>
                    <a:cubicBezTo>
                      <a:pt x="267" y="150"/>
                      <a:pt x="582" y="180"/>
                      <a:pt x="702" y="288"/>
                    </a:cubicBezTo>
                    <a:cubicBezTo>
                      <a:pt x="754" y="297"/>
                      <a:pt x="780" y="294"/>
                      <a:pt x="816" y="294"/>
                    </a:cubicBezTo>
                    <a:cubicBezTo>
                      <a:pt x="816" y="264"/>
                      <a:pt x="822" y="234"/>
                      <a:pt x="816" y="195"/>
                    </a:cubicBezTo>
                    <a:cubicBezTo>
                      <a:pt x="621" y="0"/>
                      <a:pt x="231" y="87"/>
                      <a:pt x="60" y="174"/>
                    </a:cubicBezTo>
                    <a:close/>
                  </a:path>
                </a:pathLst>
              </a:custGeom>
              <a:gradFill rotWithShape="1">
                <a:gsLst>
                  <a:gs pos="0">
                    <a:srgbClr val="DDDDDD"/>
                  </a:gs>
                  <a:gs pos="100000">
                    <a:srgbClr val="92929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zh-TW" altLang="en-US"/>
              </a:p>
            </p:txBody>
          </p:sp>
          <p:sp>
            <p:nvSpPr>
              <p:cNvPr id="46101" name="Freeform 35"/>
              <p:cNvSpPr>
                <a:spLocks/>
              </p:cNvSpPr>
              <p:nvPr/>
            </p:nvSpPr>
            <p:spPr bwMode="auto">
              <a:xfrm>
                <a:off x="2040" y="1353"/>
                <a:ext cx="75" cy="966"/>
              </a:xfrm>
              <a:custGeom>
                <a:avLst/>
                <a:gdLst>
                  <a:gd name="T0" fmla="*/ 75 w 75"/>
                  <a:gd name="T1" fmla="*/ 0 h 966"/>
                  <a:gd name="T2" fmla="*/ 9 w 75"/>
                  <a:gd name="T3" fmla="*/ 162 h 966"/>
                  <a:gd name="T4" fmla="*/ 0 w 75"/>
                  <a:gd name="T5" fmla="*/ 966 h 966"/>
                  <a:gd name="T6" fmla="*/ 69 w 75"/>
                  <a:gd name="T7" fmla="*/ 852 h 966"/>
                  <a:gd name="T8" fmla="*/ 75 w 75"/>
                  <a:gd name="T9" fmla="*/ 0 h 966"/>
                  <a:gd name="T10" fmla="*/ 0 60000 65536"/>
                  <a:gd name="T11" fmla="*/ 0 60000 65536"/>
                  <a:gd name="T12" fmla="*/ 0 60000 65536"/>
                  <a:gd name="T13" fmla="*/ 0 60000 65536"/>
                  <a:gd name="T14" fmla="*/ 0 60000 65536"/>
                  <a:gd name="T15" fmla="*/ 0 w 75"/>
                  <a:gd name="T16" fmla="*/ 0 h 966"/>
                  <a:gd name="T17" fmla="*/ 75 w 75"/>
                  <a:gd name="T18" fmla="*/ 966 h 966"/>
                </a:gdLst>
                <a:ahLst/>
                <a:cxnLst>
                  <a:cxn ang="T10">
                    <a:pos x="T0" y="T1"/>
                  </a:cxn>
                  <a:cxn ang="T11">
                    <a:pos x="T2" y="T3"/>
                  </a:cxn>
                  <a:cxn ang="T12">
                    <a:pos x="T4" y="T5"/>
                  </a:cxn>
                  <a:cxn ang="T13">
                    <a:pos x="T6" y="T7"/>
                  </a:cxn>
                  <a:cxn ang="T14">
                    <a:pos x="T8" y="T9"/>
                  </a:cxn>
                </a:cxnLst>
                <a:rect l="T15" t="T16" r="T17" b="T18"/>
                <a:pathLst>
                  <a:path w="75" h="966">
                    <a:moveTo>
                      <a:pt x="75" y="0"/>
                    </a:moveTo>
                    <a:lnTo>
                      <a:pt x="9" y="162"/>
                    </a:lnTo>
                    <a:lnTo>
                      <a:pt x="0" y="966"/>
                    </a:lnTo>
                    <a:lnTo>
                      <a:pt x="69" y="852"/>
                    </a:lnTo>
                    <a:lnTo>
                      <a:pt x="75" y="0"/>
                    </a:lnTo>
                    <a:close/>
                  </a:path>
                </a:pathLst>
              </a:custGeom>
              <a:gradFill rotWithShape="1">
                <a:gsLst>
                  <a:gs pos="0">
                    <a:srgbClr val="EAEAEA"/>
                  </a:gs>
                  <a:gs pos="100000">
                    <a:srgbClr val="B4B4B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zh-TW" altLang="en-US"/>
              </a:p>
            </p:txBody>
          </p:sp>
        </p:grpSp>
        <p:grpSp>
          <p:nvGrpSpPr>
            <p:cNvPr id="46095" name="Group 36"/>
            <p:cNvGrpSpPr>
              <a:grpSpLocks/>
            </p:cNvGrpSpPr>
            <p:nvPr/>
          </p:nvGrpSpPr>
          <p:grpSpPr bwMode="auto">
            <a:xfrm>
              <a:off x="2731" y="1299"/>
              <a:ext cx="995" cy="1486"/>
              <a:chOff x="2835" y="1105"/>
              <a:chExt cx="822" cy="1227"/>
            </a:xfrm>
          </p:grpSpPr>
          <p:sp>
            <p:nvSpPr>
              <p:cNvPr id="46096" name="Freeform 37"/>
              <p:cNvSpPr>
                <a:spLocks/>
              </p:cNvSpPr>
              <p:nvPr/>
            </p:nvSpPr>
            <p:spPr bwMode="auto">
              <a:xfrm flipH="1">
                <a:off x="2841" y="1105"/>
                <a:ext cx="766" cy="1128"/>
              </a:xfrm>
              <a:custGeom>
                <a:avLst/>
                <a:gdLst>
                  <a:gd name="T0" fmla="*/ 25 w 766"/>
                  <a:gd name="T1" fmla="*/ 258 h 1128"/>
                  <a:gd name="T2" fmla="*/ 766 w 766"/>
                  <a:gd name="T3" fmla="*/ 246 h 1128"/>
                  <a:gd name="T4" fmla="*/ 766 w 766"/>
                  <a:gd name="T5" fmla="*/ 1128 h 1128"/>
                  <a:gd name="T6" fmla="*/ 4 w 766"/>
                  <a:gd name="T7" fmla="*/ 1116 h 1128"/>
                  <a:gd name="T8" fmla="*/ 25 w 766"/>
                  <a:gd name="T9" fmla="*/ 258 h 1128"/>
                  <a:gd name="T10" fmla="*/ 0 60000 65536"/>
                  <a:gd name="T11" fmla="*/ 0 60000 65536"/>
                  <a:gd name="T12" fmla="*/ 0 60000 65536"/>
                  <a:gd name="T13" fmla="*/ 0 60000 65536"/>
                  <a:gd name="T14" fmla="*/ 0 60000 65536"/>
                  <a:gd name="T15" fmla="*/ 0 w 766"/>
                  <a:gd name="T16" fmla="*/ 0 h 1128"/>
                  <a:gd name="T17" fmla="*/ 766 w 766"/>
                  <a:gd name="T18" fmla="*/ 1128 h 1128"/>
                </a:gdLst>
                <a:ahLst/>
                <a:cxnLst>
                  <a:cxn ang="T10">
                    <a:pos x="T0" y="T1"/>
                  </a:cxn>
                  <a:cxn ang="T11">
                    <a:pos x="T2" y="T3"/>
                  </a:cxn>
                  <a:cxn ang="T12">
                    <a:pos x="T4" y="T5"/>
                  </a:cxn>
                  <a:cxn ang="T13">
                    <a:pos x="T6" y="T7"/>
                  </a:cxn>
                  <a:cxn ang="T14">
                    <a:pos x="T8" y="T9"/>
                  </a:cxn>
                </a:cxnLst>
                <a:rect l="T15" t="T16" r="T17" b="T18"/>
                <a:pathLst>
                  <a:path w="766" h="1128">
                    <a:moveTo>
                      <a:pt x="25" y="258"/>
                    </a:moveTo>
                    <a:cubicBezTo>
                      <a:pt x="163" y="186"/>
                      <a:pt x="499" y="0"/>
                      <a:pt x="766" y="246"/>
                    </a:cubicBezTo>
                    <a:cubicBezTo>
                      <a:pt x="766" y="881"/>
                      <a:pt x="766" y="1128"/>
                      <a:pt x="766" y="1128"/>
                    </a:cubicBezTo>
                    <a:cubicBezTo>
                      <a:pt x="502" y="909"/>
                      <a:pt x="154" y="1035"/>
                      <a:pt x="4" y="1116"/>
                    </a:cubicBezTo>
                    <a:cubicBezTo>
                      <a:pt x="0" y="894"/>
                      <a:pt x="20" y="472"/>
                      <a:pt x="25" y="258"/>
                    </a:cubicBezTo>
                    <a:close/>
                  </a:path>
                </a:pathLst>
              </a:custGeom>
              <a:gradFill rotWithShape="1">
                <a:gsLst>
                  <a:gs pos="0">
                    <a:srgbClr val="9F9F9F"/>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zh-TW" altLang="en-US"/>
              </a:p>
            </p:txBody>
          </p:sp>
          <p:sp>
            <p:nvSpPr>
              <p:cNvPr id="46097" name="Freeform 38"/>
              <p:cNvSpPr>
                <a:spLocks/>
              </p:cNvSpPr>
              <p:nvPr/>
            </p:nvSpPr>
            <p:spPr bwMode="auto">
              <a:xfrm flipH="1">
                <a:off x="2835" y="2032"/>
                <a:ext cx="822" cy="300"/>
              </a:xfrm>
              <a:custGeom>
                <a:avLst/>
                <a:gdLst>
                  <a:gd name="T0" fmla="*/ 60 w 822"/>
                  <a:gd name="T1" fmla="*/ 174 h 300"/>
                  <a:gd name="T2" fmla="*/ 0 w 822"/>
                  <a:gd name="T3" fmla="*/ 300 h 300"/>
                  <a:gd name="T4" fmla="*/ 702 w 822"/>
                  <a:gd name="T5" fmla="*/ 288 h 300"/>
                  <a:gd name="T6" fmla="*/ 816 w 822"/>
                  <a:gd name="T7" fmla="*/ 294 h 300"/>
                  <a:gd name="T8" fmla="*/ 816 w 822"/>
                  <a:gd name="T9" fmla="*/ 195 h 300"/>
                  <a:gd name="T10" fmla="*/ 60 w 822"/>
                  <a:gd name="T11" fmla="*/ 174 h 300"/>
                  <a:gd name="T12" fmla="*/ 0 60000 65536"/>
                  <a:gd name="T13" fmla="*/ 0 60000 65536"/>
                  <a:gd name="T14" fmla="*/ 0 60000 65536"/>
                  <a:gd name="T15" fmla="*/ 0 60000 65536"/>
                  <a:gd name="T16" fmla="*/ 0 60000 65536"/>
                  <a:gd name="T17" fmla="*/ 0 60000 65536"/>
                  <a:gd name="T18" fmla="*/ 0 w 822"/>
                  <a:gd name="T19" fmla="*/ 0 h 300"/>
                  <a:gd name="T20" fmla="*/ 822 w 822"/>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822" h="300">
                    <a:moveTo>
                      <a:pt x="60" y="174"/>
                    </a:moveTo>
                    <a:cubicBezTo>
                      <a:pt x="24" y="237"/>
                      <a:pt x="0" y="300"/>
                      <a:pt x="0" y="300"/>
                    </a:cubicBezTo>
                    <a:cubicBezTo>
                      <a:pt x="267" y="150"/>
                      <a:pt x="582" y="180"/>
                      <a:pt x="702" y="288"/>
                    </a:cubicBezTo>
                    <a:cubicBezTo>
                      <a:pt x="754" y="297"/>
                      <a:pt x="780" y="294"/>
                      <a:pt x="816" y="294"/>
                    </a:cubicBezTo>
                    <a:cubicBezTo>
                      <a:pt x="816" y="264"/>
                      <a:pt x="822" y="234"/>
                      <a:pt x="816" y="195"/>
                    </a:cubicBezTo>
                    <a:cubicBezTo>
                      <a:pt x="621" y="0"/>
                      <a:pt x="231" y="87"/>
                      <a:pt x="60" y="174"/>
                    </a:cubicBezTo>
                    <a:close/>
                  </a:path>
                </a:pathLst>
              </a:custGeom>
              <a:gradFill rotWithShape="1">
                <a:gsLst>
                  <a:gs pos="0">
                    <a:srgbClr val="C0C0C0"/>
                  </a:gs>
                  <a:gs pos="100000">
                    <a:srgbClr val="92929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zh-TW" altLang="en-US"/>
              </a:p>
            </p:txBody>
          </p:sp>
          <p:sp>
            <p:nvSpPr>
              <p:cNvPr id="46098" name="Freeform 39"/>
              <p:cNvSpPr>
                <a:spLocks/>
              </p:cNvSpPr>
              <p:nvPr/>
            </p:nvSpPr>
            <p:spPr bwMode="auto">
              <a:xfrm flipH="1">
                <a:off x="3579" y="1354"/>
                <a:ext cx="75" cy="966"/>
              </a:xfrm>
              <a:custGeom>
                <a:avLst/>
                <a:gdLst>
                  <a:gd name="T0" fmla="*/ 75 w 75"/>
                  <a:gd name="T1" fmla="*/ 0 h 966"/>
                  <a:gd name="T2" fmla="*/ 9 w 75"/>
                  <a:gd name="T3" fmla="*/ 162 h 966"/>
                  <a:gd name="T4" fmla="*/ 0 w 75"/>
                  <a:gd name="T5" fmla="*/ 966 h 966"/>
                  <a:gd name="T6" fmla="*/ 69 w 75"/>
                  <a:gd name="T7" fmla="*/ 852 h 966"/>
                  <a:gd name="T8" fmla="*/ 75 w 75"/>
                  <a:gd name="T9" fmla="*/ 0 h 966"/>
                  <a:gd name="T10" fmla="*/ 0 60000 65536"/>
                  <a:gd name="T11" fmla="*/ 0 60000 65536"/>
                  <a:gd name="T12" fmla="*/ 0 60000 65536"/>
                  <a:gd name="T13" fmla="*/ 0 60000 65536"/>
                  <a:gd name="T14" fmla="*/ 0 60000 65536"/>
                  <a:gd name="T15" fmla="*/ 0 w 75"/>
                  <a:gd name="T16" fmla="*/ 0 h 966"/>
                  <a:gd name="T17" fmla="*/ 75 w 75"/>
                  <a:gd name="T18" fmla="*/ 966 h 966"/>
                </a:gdLst>
                <a:ahLst/>
                <a:cxnLst>
                  <a:cxn ang="T10">
                    <a:pos x="T0" y="T1"/>
                  </a:cxn>
                  <a:cxn ang="T11">
                    <a:pos x="T2" y="T3"/>
                  </a:cxn>
                  <a:cxn ang="T12">
                    <a:pos x="T4" y="T5"/>
                  </a:cxn>
                  <a:cxn ang="T13">
                    <a:pos x="T6" y="T7"/>
                  </a:cxn>
                  <a:cxn ang="T14">
                    <a:pos x="T8" y="T9"/>
                  </a:cxn>
                </a:cxnLst>
                <a:rect l="T15" t="T16" r="T17" b="T18"/>
                <a:pathLst>
                  <a:path w="75" h="966">
                    <a:moveTo>
                      <a:pt x="75" y="0"/>
                    </a:moveTo>
                    <a:lnTo>
                      <a:pt x="9" y="162"/>
                    </a:lnTo>
                    <a:lnTo>
                      <a:pt x="0" y="966"/>
                    </a:lnTo>
                    <a:lnTo>
                      <a:pt x="69" y="852"/>
                    </a:lnTo>
                    <a:lnTo>
                      <a:pt x="75" y="0"/>
                    </a:lnTo>
                    <a:close/>
                  </a:path>
                </a:pathLst>
              </a:custGeom>
              <a:gradFill rotWithShape="1">
                <a:gsLst>
                  <a:gs pos="0">
                    <a:srgbClr val="C0C0C0"/>
                  </a:gs>
                  <a:gs pos="100000">
                    <a:srgbClr val="92929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zh-TW" altLang="en-US"/>
              </a:p>
            </p:txBody>
          </p:sp>
        </p:grpSp>
      </p:grpSp>
      <p:sp>
        <p:nvSpPr>
          <p:cNvPr id="8214" name="Rectangle 22"/>
          <p:cNvSpPr>
            <a:spLocks noChangeArrowheads="1"/>
          </p:cNvSpPr>
          <p:nvPr/>
        </p:nvSpPr>
        <p:spPr bwMode="auto">
          <a:xfrm>
            <a:off x="1187450" y="2420938"/>
            <a:ext cx="6584950" cy="641350"/>
          </a:xfrm>
          <a:prstGeom prst="rect">
            <a:avLst/>
          </a:prstGeom>
          <a:noFill/>
          <a:ln>
            <a:noFill/>
          </a:ln>
          <a:effectLst/>
          <a:extLst/>
        </p:spPr>
        <p:txBody>
          <a:bodyPr wrap="none" anchor="ctr">
            <a:spAutoFit/>
          </a:bodyPr>
          <a:lstStyle/>
          <a:p>
            <a:pPr algn="ctr">
              <a:defRPr/>
            </a:pPr>
            <a:r>
              <a:rPr lang="zh-TW" altLang="zh-TW"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新制</a:t>
            </a:r>
            <a:r>
              <a:rPr lang="zh-TW" altLang="en-US"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月退休金</a:t>
            </a:r>
            <a:r>
              <a:rPr lang="en-US" altLang="zh-TW"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a:t>
            </a:r>
            <a:r>
              <a:rPr lang="zh-TW" altLang="en-US"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本俸</a:t>
            </a:r>
            <a:r>
              <a:rPr lang="en-US" altLang="en-US"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a:t>
            </a:r>
            <a:r>
              <a:rPr lang="en-US" altLang="zh-TW"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2</a:t>
            </a:r>
            <a:r>
              <a:rPr lang="en-US" altLang="en-US"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a:t>
            </a:r>
            <a:r>
              <a:rPr lang="zh-TW" altLang="en-US" sz="3600" b="1" u="sng" dirty="0">
                <a:solidFill>
                  <a:srgbClr val="0000FF"/>
                </a:solidFill>
                <a:effectLst>
                  <a:outerShdw blurRad="38100" dist="38100" dir="2700000" algn="tl">
                    <a:srgbClr val="C0C0C0"/>
                  </a:outerShdw>
                </a:effectLst>
                <a:latin typeface="微軟正黑體" pitchFamily="34" charset="-120"/>
                <a:ea typeface="微軟正黑體" pitchFamily="34" charset="-120"/>
              </a:rPr>
              <a:t>百分比</a:t>
            </a:r>
            <a:endParaRPr lang="zh-TW" altLang="en-US" sz="3600" u="sng" dirty="0">
              <a:latin typeface="微軟正黑體" pitchFamily="34" charset="-120"/>
              <a:ea typeface="微軟正黑體" pitchFamily="34" charset="-120"/>
            </a:endParaRPr>
          </a:p>
        </p:txBody>
      </p:sp>
      <p:sp>
        <p:nvSpPr>
          <p:cNvPr id="4124" name="Rectangle 28"/>
          <p:cNvSpPr>
            <a:spLocks noChangeArrowheads="1"/>
          </p:cNvSpPr>
          <p:nvPr/>
        </p:nvSpPr>
        <p:spPr bwMode="auto">
          <a:xfrm>
            <a:off x="3203575" y="6308725"/>
            <a:ext cx="2216150" cy="336550"/>
          </a:xfrm>
          <a:prstGeom prst="rect">
            <a:avLst/>
          </a:prstGeom>
          <a:noFill/>
          <a:ln>
            <a:noFill/>
          </a:ln>
          <a:effectLst/>
          <a:extLst/>
        </p:spPr>
        <p:txBody>
          <a:bodyPr wrap="none" anchor="ctr">
            <a:spAutoFit/>
          </a:bodyPr>
          <a:lstStyle/>
          <a:p>
            <a:pPr algn="ctr">
              <a:defRPr/>
            </a:pPr>
            <a:r>
              <a:rPr lang="zh-TW" altLang="en-US" sz="1600">
                <a:solidFill>
                  <a:srgbClr val="0000FF"/>
                </a:solidFill>
                <a:effectLst>
                  <a:outerShdw blurRad="38100" dist="38100" dir="2700000" algn="tl">
                    <a:srgbClr val="C0C0C0"/>
                  </a:outerShdw>
                </a:effectLst>
                <a:latin typeface="標楷體" pitchFamily="65" charset="-120"/>
                <a:ea typeface="標楷體" pitchFamily="65" charset="-120"/>
                <a:cs typeface="微軟正黑體" pitchFamily="34" charset="-120"/>
              </a:rPr>
              <a:t>感謝新北市教師會提供</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6"/>
          <p:cNvGrpSpPr>
            <a:grpSpLocks/>
          </p:cNvGrpSpPr>
          <p:nvPr/>
        </p:nvGrpSpPr>
        <p:grpSpPr bwMode="auto">
          <a:xfrm>
            <a:off x="2843213" y="1484313"/>
            <a:ext cx="5840412" cy="5084762"/>
            <a:chOff x="458" y="2296"/>
            <a:chExt cx="481" cy="544"/>
          </a:xfrm>
        </p:grpSpPr>
        <p:sp>
          <p:nvSpPr>
            <p:cNvPr id="47111" name="Freeform 17"/>
            <p:cNvSpPr>
              <a:spLocks/>
            </p:cNvSpPr>
            <p:nvPr/>
          </p:nvSpPr>
          <p:spPr bwMode="auto">
            <a:xfrm>
              <a:off x="458" y="2306"/>
              <a:ext cx="472" cy="534"/>
            </a:xfrm>
            <a:custGeom>
              <a:avLst/>
              <a:gdLst>
                <a:gd name="T0" fmla="*/ 0 w 1452"/>
                <a:gd name="T1" fmla="*/ 0 h 1497"/>
                <a:gd name="T2" fmla="*/ 0 w 1452"/>
                <a:gd name="T3" fmla="*/ 0 h 1497"/>
                <a:gd name="T4" fmla="*/ 0 w 1452"/>
                <a:gd name="T5" fmla="*/ 0 h 1497"/>
                <a:gd name="T6" fmla="*/ 0 w 1452"/>
                <a:gd name="T7" fmla="*/ 0 h 1497"/>
                <a:gd name="T8" fmla="*/ 0 w 1452"/>
                <a:gd name="T9" fmla="*/ 0 h 1497"/>
                <a:gd name="T10" fmla="*/ 0 w 1452"/>
                <a:gd name="T11" fmla="*/ 0 h 1497"/>
                <a:gd name="T12" fmla="*/ 0 60000 65536"/>
                <a:gd name="T13" fmla="*/ 0 60000 65536"/>
                <a:gd name="T14" fmla="*/ 0 60000 65536"/>
                <a:gd name="T15" fmla="*/ 0 60000 65536"/>
                <a:gd name="T16" fmla="*/ 0 60000 65536"/>
                <a:gd name="T17" fmla="*/ 0 60000 65536"/>
                <a:gd name="T18" fmla="*/ 0 w 1452"/>
                <a:gd name="T19" fmla="*/ 0 h 1497"/>
                <a:gd name="T20" fmla="*/ 1452 w 1452"/>
                <a:gd name="T21" fmla="*/ 1497 h 1497"/>
              </a:gdLst>
              <a:ahLst/>
              <a:cxnLst>
                <a:cxn ang="T12">
                  <a:pos x="T0" y="T1"/>
                </a:cxn>
                <a:cxn ang="T13">
                  <a:pos x="T2" y="T3"/>
                </a:cxn>
                <a:cxn ang="T14">
                  <a:pos x="T4" y="T5"/>
                </a:cxn>
                <a:cxn ang="T15">
                  <a:pos x="T6" y="T7"/>
                </a:cxn>
                <a:cxn ang="T16">
                  <a:pos x="T8" y="T9"/>
                </a:cxn>
                <a:cxn ang="T17">
                  <a:pos x="T10" y="T11"/>
                </a:cxn>
              </a:cxnLst>
              <a:rect l="T18" t="T19" r="T20" b="T21"/>
              <a:pathLst>
                <a:path w="1452" h="1497">
                  <a:moveTo>
                    <a:pt x="0" y="0"/>
                  </a:moveTo>
                  <a:lnTo>
                    <a:pt x="998" y="0"/>
                  </a:lnTo>
                  <a:lnTo>
                    <a:pt x="1452" y="454"/>
                  </a:lnTo>
                  <a:lnTo>
                    <a:pt x="1452" y="1497"/>
                  </a:lnTo>
                  <a:lnTo>
                    <a:pt x="0" y="1497"/>
                  </a:lnTo>
                  <a:lnTo>
                    <a:pt x="0" y="0"/>
                  </a:lnTo>
                  <a:close/>
                </a:path>
              </a:pathLst>
            </a:custGeom>
            <a:gradFill rotWithShape="1">
              <a:gsLst>
                <a:gs pos="0">
                  <a:srgbClr val="333333">
                    <a:alpha val="39998"/>
                  </a:srgbClr>
                </a:gs>
                <a:gs pos="100000">
                  <a:srgbClr val="181818">
                    <a:alpha val="2000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7112" name="Freeform 18"/>
            <p:cNvSpPr>
              <a:spLocks/>
            </p:cNvSpPr>
            <p:nvPr/>
          </p:nvSpPr>
          <p:spPr bwMode="auto">
            <a:xfrm>
              <a:off x="467" y="2296"/>
              <a:ext cx="472" cy="534"/>
            </a:xfrm>
            <a:custGeom>
              <a:avLst/>
              <a:gdLst>
                <a:gd name="T0" fmla="*/ 0 w 1452"/>
                <a:gd name="T1" fmla="*/ 0 h 1497"/>
                <a:gd name="T2" fmla="*/ 0 w 1452"/>
                <a:gd name="T3" fmla="*/ 0 h 1497"/>
                <a:gd name="T4" fmla="*/ 0 w 1452"/>
                <a:gd name="T5" fmla="*/ 0 h 1497"/>
                <a:gd name="T6" fmla="*/ 0 w 1452"/>
                <a:gd name="T7" fmla="*/ 0 h 1497"/>
                <a:gd name="T8" fmla="*/ 0 w 1452"/>
                <a:gd name="T9" fmla="*/ 0 h 1497"/>
                <a:gd name="T10" fmla="*/ 0 w 1452"/>
                <a:gd name="T11" fmla="*/ 0 h 1497"/>
                <a:gd name="T12" fmla="*/ 0 60000 65536"/>
                <a:gd name="T13" fmla="*/ 0 60000 65536"/>
                <a:gd name="T14" fmla="*/ 0 60000 65536"/>
                <a:gd name="T15" fmla="*/ 0 60000 65536"/>
                <a:gd name="T16" fmla="*/ 0 60000 65536"/>
                <a:gd name="T17" fmla="*/ 0 60000 65536"/>
                <a:gd name="T18" fmla="*/ 0 w 1452"/>
                <a:gd name="T19" fmla="*/ 0 h 1497"/>
                <a:gd name="T20" fmla="*/ 1452 w 1452"/>
                <a:gd name="T21" fmla="*/ 1497 h 1497"/>
              </a:gdLst>
              <a:ahLst/>
              <a:cxnLst>
                <a:cxn ang="T12">
                  <a:pos x="T0" y="T1"/>
                </a:cxn>
                <a:cxn ang="T13">
                  <a:pos x="T2" y="T3"/>
                </a:cxn>
                <a:cxn ang="T14">
                  <a:pos x="T4" y="T5"/>
                </a:cxn>
                <a:cxn ang="T15">
                  <a:pos x="T6" y="T7"/>
                </a:cxn>
                <a:cxn ang="T16">
                  <a:pos x="T8" y="T9"/>
                </a:cxn>
                <a:cxn ang="T17">
                  <a:pos x="T10" y="T11"/>
                </a:cxn>
              </a:cxnLst>
              <a:rect l="T18" t="T19" r="T20" b="T21"/>
              <a:pathLst>
                <a:path w="1452" h="1497">
                  <a:moveTo>
                    <a:pt x="0" y="0"/>
                  </a:moveTo>
                  <a:lnTo>
                    <a:pt x="998" y="0"/>
                  </a:lnTo>
                  <a:lnTo>
                    <a:pt x="1452" y="454"/>
                  </a:lnTo>
                  <a:lnTo>
                    <a:pt x="1452" y="1497"/>
                  </a:lnTo>
                  <a:lnTo>
                    <a:pt x="0" y="1497"/>
                  </a:lnTo>
                  <a:lnTo>
                    <a:pt x="0" y="0"/>
                  </a:lnTo>
                  <a:close/>
                </a:path>
              </a:pathLst>
            </a:custGeom>
            <a:gradFill rotWithShape="1">
              <a:gsLst>
                <a:gs pos="0">
                  <a:srgbClr val="FFFFD9"/>
                </a:gs>
                <a:gs pos="100000">
                  <a:srgbClr val="FFFF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7113" name="Freeform 19"/>
            <p:cNvSpPr>
              <a:spLocks/>
            </p:cNvSpPr>
            <p:nvPr/>
          </p:nvSpPr>
          <p:spPr bwMode="auto">
            <a:xfrm>
              <a:off x="781" y="2296"/>
              <a:ext cx="158" cy="174"/>
            </a:xfrm>
            <a:custGeom>
              <a:avLst/>
              <a:gdLst>
                <a:gd name="T0" fmla="*/ 0 w 485"/>
                <a:gd name="T1" fmla="*/ 0 h 487"/>
                <a:gd name="T2" fmla="*/ 0 w 485"/>
                <a:gd name="T3" fmla="*/ 0 h 487"/>
                <a:gd name="T4" fmla="*/ 0 w 485"/>
                <a:gd name="T5" fmla="*/ 0 h 487"/>
                <a:gd name="T6" fmla="*/ 0 w 485"/>
                <a:gd name="T7" fmla="*/ 0 h 487"/>
                <a:gd name="T8" fmla="*/ 0 60000 65536"/>
                <a:gd name="T9" fmla="*/ 0 60000 65536"/>
                <a:gd name="T10" fmla="*/ 0 60000 65536"/>
                <a:gd name="T11" fmla="*/ 0 60000 65536"/>
                <a:gd name="T12" fmla="*/ 0 w 485"/>
                <a:gd name="T13" fmla="*/ 0 h 487"/>
                <a:gd name="T14" fmla="*/ 485 w 485"/>
                <a:gd name="T15" fmla="*/ 487 h 487"/>
              </a:gdLst>
              <a:ahLst/>
              <a:cxnLst>
                <a:cxn ang="T8">
                  <a:pos x="T0" y="T1"/>
                </a:cxn>
                <a:cxn ang="T9">
                  <a:pos x="T2" y="T3"/>
                </a:cxn>
                <a:cxn ang="T10">
                  <a:pos x="T4" y="T5"/>
                </a:cxn>
                <a:cxn ang="T11">
                  <a:pos x="T6" y="T7"/>
                </a:cxn>
              </a:cxnLst>
              <a:rect l="T12" t="T13" r="T14" b="T15"/>
              <a:pathLst>
                <a:path w="485" h="487">
                  <a:moveTo>
                    <a:pt x="31" y="0"/>
                  </a:moveTo>
                  <a:lnTo>
                    <a:pt x="485" y="454"/>
                  </a:lnTo>
                  <a:lnTo>
                    <a:pt x="0" y="487"/>
                  </a:lnTo>
                  <a:lnTo>
                    <a:pt x="31" y="0"/>
                  </a:lnTo>
                  <a:close/>
                </a:path>
              </a:pathLst>
            </a:custGeom>
            <a:gradFill rotWithShape="1">
              <a:gsLst>
                <a:gs pos="0">
                  <a:srgbClr val="333333">
                    <a:alpha val="39998"/>
                  </a:srgbClr>
                </a:gs>
                <a:gs pos="100000">
                  <a:srgbClr val="181818">
                    <a:alpha val="2000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7114" name="AutoShape 20"/>
            <p:cNvSpPr>
              <a:spLocks noChangeArrowheads="1"/>
            </p:cNvSpPr>
            <p:nvPr/>
          </p:nvSpPr>
          <p:spPr bwMode="auto">
            <a:xfrm>
              <a:off x="791" y="2296"/>
              <a:ext cx="148" cy="162"/>
            </a:xfrm>
            <a:prstGeom prst="rtTriangle">
              <a:avLst/>
            </a:prstGeom>
            <a:gradFill rotWithShape="1">
              <a:gsLst>
                <a:gs pos="0">
                  <a:srgbClr val="F0E099"/>
                </a:gs>
                <a:gs pos="100000">
                  <a:srgbClr val="EBD57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Verdana" pitchFamily="34" charset="0"/>
              </a:endParaRPr>
            </a:p>
          </p:txBody>
        </p:sp>
      </p:grpSp>
      <p:sp>
        <p:nvSpPr>
          <p:cNvPr id="9218" name="Rectangle 2"/>
          <p:cNvSpPr>
            <a:spLocks noGrp="1" noChangeArrowheads="1"/>
          </p:cNvSpPr>
          <p:nvPr>
            <p:ph type="title" idx="4294967295"/>
          </p:nvPr>
        </p:nvSpPr>
        <p:spPr>
          <a:xfrm>
            <a:off x="360363" y="103188"/>
            <a:ext cx="8243887" cy="1314450"/>
          </a:xfrm>
        </p:spPr>
        <p:txBody>
          <a:bodyPr anchor="ctr"/>
          <a:lstStyle/>
          <a:p>
            <a:pPr eaLnBrk="1" hangingPunct="1">
              <a:defRPr/>
            </a:pPr>
            <a:r>
              <a:rPr lang="zh-TW" altLang="en-US" dirty="0" smtClean="0">
                <a:latin typeface="標楷體" pitchFamily="65" charset="-120"/>
                <a:ea typeface="標楷體" pitchFamily="65" charset="-120"/>
                <a:cs typeface="微軟正黑體" pitchFamily="34" charset="-120"/>
              </a:rPr>
              <a:t>現行新制月退休金計算範例</a:t>
            </a:r>
          </a:p>
        </p:txBody>
      </p:sp>
      <p:sp>
        <p:nvSpPr>
          <p:cNvPr id="47108" name="Rectangle 3"/>
          <p:cNvSpPr>
            <a:spLocks noGrp="1" noChangeArrowheads="1"/>
          </p:cNvSpPr>
          <p:nvPr>
            <p:ph type="body" idx="4294967295"/>
          </p:nvPr>
        </p:nvSpPr>
        <p:spPr>
          <a:xfrm>
            <a:off x="914400" y="1628775"/>
            <a:ext cx="8229600" cy="4456113"/>
          </a:xfrm>
        </p:spPr>
        <p:txBody>
          <a:bodyPr/>
          <a:lstStyle/>
          <a:p>
            <a:pPr eaLnBrk="1" hangingPunct="1"/>
            <a:r>
              <a:rPr lang="zh-TW" altLang="en-US" smtClean="0">
                <a:latin typeface="微軟正黑體" pitchFamily="34" charset="-120"/>
                <a:ea typeface="微軟正黑體" pitchFamily="34" charset="-120"/>
              </a:rPr>
              <a:t>新制舉例</a:t>
            </a:r>
          </a:p>
          <a:p>
            <a:pPr eaLnBrk="1" hangingPunct="1"/>
            <a:endParaRPr lang="zh-TW" altLang="en-US" smtClean="0">
              <a:latin typeface="微軟正黑體" pitchFamily="34" charset="-120"/>
              <a:ea typeface="微軟正黑體" pitchFamily="34" charset="-120"/>
            </a:endParaRPr>
          </a:p>
          <a:p>
            <a:pPr eaLnBrk="1" hangingPunct="1"/>
            <a:endParaRPr lang="en-US" altLang="zh-TW" smtClean="0">
              <a:latin typeface="微軟正黑體" pitchFamily="34" charset="-120"/>
              <a:ea typeface="微軟正黑體" pitchFamily="34" charset="-120"/>
            </a:endParaRPr>
          </a:p>
        </p:txBody>
      </p:sp>
      <p:sp>
        <p:nvSpPr>
          <p:cNvPr id="7173" name="Rectangle 21"/>
          <p:cNvSpPr>
            <a:spLocks noChangeArrowheads="1"/>
          </p:cNvSpPr>
          <p:nvPr/>
        </p:nvSpPr>
        <p:spPr bwMode="auto">
          <a:xfrm>
            <a:off x="2987675" y="1628775"/>
            <a:ext cx="5976938"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Verdana" pitchFamily="34" charset="0"/>
              </a:rPr>
              <a:t>大學畢業</a:t>
            </a:r>
          </a:p>
          <a:p>
            <a:pPr eaLnBrk="1" hangingPunct="1"/>
            <a:r>
              <a:rPr lang="en-US" altLang="zh-TW" sz="2800" b="1">
                <a:latin typeface="Verdana" pitchFamily="34" charset="0"/>
              </a:rPr>
              <a:t>30</a:t>
            </a:r>
            <a:r>
              <a:rPr lang="zh-TW" altLang="en-US" sz="2800" b="1">
                <a:latin typeface="Verdana" pitchFamily="34" charset="0"/>
              </a:rPr>
              <a:t>年年資退休</a:t>
            </a:r>
            <a:endParaRPr lang="en-US" altLang="zh-TW" sz="2800" b="1">
              <a:latin typeface="Verdana" pitchFamily="34" charset="0"/>
            </a:endParaRPr>
          </a:p>
          <a:p>
            <a:pPr eaLnBrk="1" hangingPunct="1"/>
            <a:r>
              <a:rPr lang="zh-TW" altLang="en-US" sz="2800" b="1">
                <a:latin typeface="Verdana" pitchFamily="34" charset="0"/>
              </a:rPr>
              <a:t>本俸上限</a:t>
            </a:r>
            <a:r>
              <a:rPr lang="en-US" altLang="zh-TW" sz="2800" b="1">
                <a:latin typeface="Verdana" pitchFamily="34" charset="0"/>
              </a:rPr>
              <a:t>47080</a:t>
            </a:r>
            <a:r>
              <a:rPr lang="zh-TW" altLang="en-US" sz="2800" b="1">
                <a:latin typeface="Verdana" pitchFamily="34" charset="0"/>
              </a:rPr>
              <a:t>元</a:t>
            </a:r>
          </a:p>
          <a:p>
            <a:pPr eaLnBrk="1" hangingPunct="1"/>
            <a:endParaRPr lang="zh-TW" altLang="en-US" sz="2800" b="1">
              <a:latin typeface="Verdana" pitchFamily="34" charset="0"/>
            </a:endParaRPr>
          </a:p>
          <a:p>
            <a:pPr eaLnBrk="1" hangingPunct="1"/>
            <a:r>
              <a:rPr lang="zh-TW" altLang="en-US" sz="2800" b="1">
                <a:latin typeface="Verdana" pitchFamily="34" charset="0"/>
              </a:rPr>
              <a:t>百分比</a:t>
            </a:r>
            <a:r>
              <a:rPr lang="en-US" altLang="zh-TW" sz="2800" b="1">
                <a:latin typeface="Verdana" pitchFamily="34" charset="0"/>
              </a:rPr>
              <a:t>=</a:t>
            </a:r>
            <a:r>
              <a:rPr lang="zh-TW" altLang="en-US" sz="2800" b="1">
                <a:latin typeface="Verdana" pitchFamily="34" charset="0"/>
              </a:rPr>
              <a:t>年資 </a:t>
            </a:r>
            <a:r>
              <a:rPr lang="en-US" altLang="zh-TW" sz="2800" b="1">
                <a:latin typeface="Verdana" pitchFamily="34" charset="0"/>
              </a:rPr>
              <a:t>× 2</a:t>
            </a:r>
            <a:br>
              <a:rPr lang="en-US" altLang="zh-TW" sz="2800" b="1">
                <a:latin typeface="Verdana" pitchFamily="34" charset="0"/>
              </a:rPr>
            </a:br>
            <a:r>
              <a:rPr lang="en-US" altLang="zh-TW" sz="2800" b="1">
                <a:latin typeface="Verdana" pitchFamily="34" charset="0"/>
              </a:rPr>
              <a:t>           =30 × 2</a:t>
            </a:r>
            <a:br>
              <a:rPr lang="en-US" altLang="zh-TW" sz="2800" b="1">
                <a:latin typeface="Verdana" pitchFamily="34" charset="0"/>
              </a:rPr>
            </a:br>
            <a:r>
              <a:rPr lang="en-US" altLang="zh-TW" sz="2800" b="1">
                <a:latin typeface="Verdana" pitchFamily="34" charset="0"/>
              </a:rPr>
              <a:t>           =60%</a:t>
            </a:r>
          </a:p>
          <a:p>
            <a:pPr eaLnBrk="1" hangingPunct="1"/>
            <a:r>
              <a:rPr lang="zh-TW" altLang="en-US" sz="2800" b="1">
                <a:latin typeface="Verdana" pitchFamily="34" charset="0"/>
              </a:rPr>
              <a:t>月退休金</a:t>
            </a:r>
            <a:r>
              <a:rPr lang="en-US" altLang="zh-TW" sz="2800" b="1">
                <a:latin typeface="Verdana" pitchFamily="34" charset="0"/>
              </a:rPr>
              <a:t>=</a:t>
            </a:r>
            <a:r>
              <a:rPr lang="zh-TW" altLang="en-US" sz="2800" b="1">
                <a:latin typeface="Verdana" pitchFamily="34" charset="0"/>
              </a:rPr>
              <a:t>本俸</a:t>
            </a:r>
            <a:r>
              <a:rPr lang="en-US" altLang="zh-TW" sz="2800" b="1">
                <a:latin typeface="Verdana" pitchFamily="34" charset="0"/>
              </a:rPr>
              <a:t>× 2 ×</a:t>
            </a:r>
            <a:r>
              <a:rPr lang="zh-TW" altLang="en-US" sz="2800" b="1">
                <a:latin typeface="Verdana" pitchFamily="34" charset="0"/>
              </a:rPr>
              <a:t>百分比</a:t>
            </a:r>
            <a:br>
              <a:rPr lang="zh-TW" altLang="en-US" sz="2800" b="1">
                <a:latin typeface="Verdana" pitchFamily="34" charset="0"/>
              </a:rPr>
            </a:br>
            <a:r>
              <a:rPr lang="zh-TW" altLang="en-US" sz="2800" b="1">
                <a:latin typeface="Verdana" pitchFamily="34" charset="0"/>
              </a:rPr>
              <a:t>              </a:t>
            </a:r>
            <a:r>
              <a:rPr lang="en-US" altLang="zh-TW" sz="2800" b="1">
                <a:latin typeface="Verdana" pitchFamily="34" charset="0"/>
              </a:rPr>
              <a:t>=47080 × 2 × 60%</a:t>
            </a:r>
            <a:br>
              <a:rPr lang="en-US" altLang="zh-TW" sz="2800" b="1">
                <a:latin typeface="Verdana" pitchFamily="34" charset="0"/>
              </a:rPr>
            </a:br>
            <a:r>
              <a:rPr lang="en-US" altLang="zh-TW" sz="2800" b="1">
                <a:latin typeface="Verdana" pitchFamily="34" charset="0"/>
              </a:rPr>
              <a:t>              =47080 × 120%</a:t>
            </a:r>
            <a:br>
              <a:rPr lang="en-US" altLang="zh-TW" sz="2800" b="1">
                <a:latin typeface="Verdana" pitchFamily="34" charset="0"/>
              </a:rPr>
            </a:br>
            <a:r>
              <a:rPr lang="en-US" altLang="zh-TW" sz="2800" b="1">
                <a:latin typeface="Verdana" pitchFamily="34" charset="0"/>
              </a:rPr>
              <a:t>              =</a:t>
            </a:r>
            <a:r>
              <a:rPr lang="en-US" altLang="zh-TW" sz="2800" b="1">
                <a:solidFill>
                  <a:srgbClr val="FF3300"/>
                </a:solidFill>
                <a:latin typeface="Verdana" pitchFamily="34" charset="0"/>
              </a:rPr>
              <a:t>56496</a:t>
            </a:r>
          </a:p>
        </p:txBody>
      </p:sp>
      <p:sp>
        <p:nvSpPr>
          <p:cNvPr id="4124" name="Rectangle 28"/>
          <p:cNvSpPr>
            <a:spLocks noChangeArrowheads="1"/>
          </p:cNvSpPr>
          <p:nvPr/>
        </p:nvSpPr>
        <p:spPr bwMode="auto">
          <a:xfrm>
            <a:off x="684213" y="6308725"/>
            <a:ext cx="2216150" cy="336550"/>
          </a:xfrm>
          <a:prstGeom prst="rect">
            <a:avLst/>
          </a:prstGeom>
          <a:noFill/>
          <a:ln>
            <a:noFill/>
          </a:ln>
          <a:effectLst/>
          <a:extLst/>
        </p:spPr>
        <p:txBody>
          <a:bodyPr wrap="none" anchor="ctr">
            <a:spAutoFit/>
          </a:bodyPr>
          <a:lstStyle/>
          <a:p>
            <a:pPr algn="ctr">
              <a:defRPr/>
            </a:pPr>
            <a:r>
              <a:rPr lang="zh-TW" altLang="en-US" sz="1600">
                <a:solidFill>
                  <a:srgbClr val="0000FF"/>
                </a:solidFill>
                <a:effectLst>
                  <a:outerShdw blurRad="38100" dist="38100" dir="2700000" algn="tl">
                    <a:srgbClr val="C0C0C0"/>
                  </a:outerShdw>
                </a:effectLst>
                <a:latin typeface="標楷體" pitchFamily="65" charset="-120"/>
                <a:ea typeface="標楷體" pitchFamily="65" charset="-120"/>
                <a:cs typeface="微軟正黑體" pitchFamily="34" charset="-120"/>
              </a:rPr>
              <a:t>感謝新北市教師會提供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fade">
                                      <p:cBhvr>
                                        <p:cTn id="7" dur="500"/>
                                        <p:tgtEl>
                                          <p:spTgt spid="717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animEffect transition="in" filter="fade">
                                      <p:cBhvr>
                                        <p:cTn id="11" dur="500"/>
                                        <p:tgtEl>
                                          <p:spTgt spid="717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173">
                                            <p:txEl>
                                              <p:pRg st="2" end="2"/>
                                            </p:txEl>
                                          </p:spTgt>
                                        </p:tgtEl>
                                        <p:attrNameLst>
                                          <p:attrName>style.visibility</p:attrName>
                                        </p:attrNameLst>
                                      </p:cBhvr>
                                      <p:to>
                                        <p:strVal val="visible"/>
                                      </p:to>
                                    </p:set>
                                    <p:animEffect transition="in" filter="fade">
                                      <p:cBhvr>
                                        <p:cTn id="15" dur="500"/>
                                        <p:tgtEl>
                                          <p:spTgt spid="717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73">
                                            <p:txEl>
                                              <p:pRg st="4" end="4"/>
                                            </p:txEl>
                                          </p:spTgt>
                                        </p:tgtEl>
                                        <p:attrNameLst>
                                          <p:attrName>style.visibility</p:attrName>
                                        </p:attrNameLst>
                                      </p:cBhvr>
                                      <p:to>
                                        <p:strVal val="visible"/>
                                      </p:to>
                                    </p:set>
                                    <p:animEffect transition="in" filter="fade">
                                      <p:cBhvr>
                                        <p:cTn id="20" dur="500"/>
                                        <p:tgtEl>
                                          <p:spTgt spid="717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73">
                                            <p:txEl>
                                              <p:pRg st="5" end="5"/>
                                            </p:txEl>
                                          </p:spTgt>
                                        </p:tgtEl>
                                        <p:attrNameLst>
                                          <p:attrName>style.visibility</p:attrName>
                                        </p:attrNameLst>
                                      </p:cBhvr>
                                      <p:to>
                                        <p:strVal val="visible"/>
                                      </p:to>
                                    </p:set>
                                    <p:animEffect transition="in" filter="fade">
                                      <p:cBhvr>
                                        <p:cTn id="25" dur="500"/>
                                        <p:tgtEl>
                                          <p:spTgt spid="71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31800" y="103188"/>
            <a:ext cx="8243888" cy="1314450"/>
          </a:xfrm>
        </p:spPr>
        <p:txBody>
          <a:bodyPr anchor="ctr"/>
          <a:lstStyle/>
          <a:p>
            <a:pPr eaLnBrk="1" hangingPunct="1">
              <a:defRPr/>
            </a:pPr>
            <a:r>
              <a:rPr lang="zh-TW" altLang="en-US" dirty="0" smtClean="0">
                <a:latin typeface="標楷體" pitchFamily="65" charset="-120"/>
                <a:ea typeface="標楷體" pitchFamily="65" charset="-120"/>
                <a:cs typeface="微軟正黑體" pitchFamily="34" charset="-120"/>
              </a:rPr>
              <a:t>現行舊混新制月退休金計算方式</a:t>
            </a:r>
          </a:p>
        </p:txBody>
      </p:sp>
      <p:sp>
        <p:nvSpPr>
          <p:cNvPr id="48131" name="Line 4"/>
          <p:cNvSpPr>
            <a:spLocks noChangeShapeType="1"/>
          </p:cNvSpPr>
          <p:nvPr/>
        </p:nvSpPr>
        <p:spPr bwMode="auto">
          <a:xfrm>
            <a:off x="633413" y="4365625"/>
            <a:ext cx="3989387"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8132" name="Text Box 5"/>
          <p:cNvSpPr txBox="1">
            <a:spLocks noChangeArrowheads="1"/>
          </p:cNvSpPr>
          <p:nvPr/>
        </p:nvSpPr>
        <p:spPr bwMode="auto">
          <a:xfrm>
            <a:off x="287338" y="1844675"/>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endParaRPr lang="zh-TW" altLang="zh-TW">
              <a:latin typeface="Verdana" pitchFamily="34" charset="0"/>
            </a:endParaRPr>
          </a:p>
        </p:txBody>
      </p:sp>
      <p:sp>
        <p:nvSpPr>
          <p:cNvPr id="48133" name="Text Box 6"/>
          <p:cNvSpPr txBox="1">
            <a:spLocks noChangeArrowheads="1"/>
          </p:cNvSpPr>
          <p:nvPr/>
        </p:nvSpPr>
        <p:spPr bwMode="auto">
          <a:xfrm>
            <a:off x="755650" y="2781300"/>
            <a:ext cx="381635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pPr>
            <a:r>
              <a:rPr lang="zh-TW" altLang="en-US" sz="2800" b="1">
                <a:solidFill>
                  <a:srgbClr val="002060"/>
                </a:solidFill>
                <a:latin typeface="標楷體" pitchFamily="65" charset="-120"/>
                <a:ea typeface="標楷體" pitchFamily="65" charset="-120"/>
              </a:rPr>
              <a:t>舊制月退休金</a:t>
            </a:r>
            <a:endParaRPr lang="en-US" altLang="zh-TW" sz="2800" b="1">
              <a:solidFill>
                <a:srgbClr val="002060"/>
              </a:solidFill>
              <a:latin typeface="標楷體" pitchFamily="65" charset="-120"/>
              <a:ea typeface="標楷體" pitchFamily="65" charset="-120"/>
            </a:endParaRPr>
          </a:p>
          <a:p>
            <a:pPr algn="ctr" eaLnBrk="1" hangingPunct="1">
              <a:spcBef>
                <a:spcPct val="20000"/>
              </a:spcBef>
            </a:pPr>
            <a:r>
              <a:rPr lang="zh-TW" altLang="en-US" sz="2400" b="1">
                <a:solidFill>
                  <a:srgbClr val="0000CC"/>
                </a:solidFill>
                <a:latin typeface="標楷體" pitchFamily="65" charset="-120"/>
                <a:ea typeface="標楷體" pitchFamily="65" charset="-120"/>
              </a:rPr>
              <a:t>前</a:t>
            </a:r>
            <a:r>
              <a:rPr lang="en-US" altLang="zh-TW" sz="2400" b="1">
                <a:solidFill>
                  <a:srgbClr val="0000CC"/>
                </a:solidFill>
                <a:latin typeface="標楷體" pitchFamily="65" charset="-120"/>
                <a:ea typeface="標楷體" pitchFamily="65" charset="-120"/>
              </a:rPr>
              <a:t>15</a:t>
            </a:r>
            <a:r>
              <a:rPr lang="zh-TW" altLang="en-US" sz="2400" b="1">
                <a:solidFill>
                  <a:srgbClr val="0000CC"/>
                </a:solidFill>
                <a:latin typeface="標楷體" pitchFamily="65" charset="-120"/>
                <a:ea typeface="標楷體" pitchFamily="65" charset="-120"/>
              </a:rPr>
              <a:t>年 每年加本俸</a:t>
            </a:r>
            <a:r>
              <a:rPr lang="en-US" altLang="zh-TW" sz="2400" b="1">
                <a:solidFill>
                  <a:srgbClr val="CC3399"/>
                </a:solidFill>
                <a:latin typeface="標楷體" pitchFamily="65" charset="-120"/>
                <a:ea typeface="標楷體" pitchFamily="65" charset="-120"/>
              </a:rPr>
              <a:t>5%</a:t>
            </a:r>
          </a:p>
          <a:p>
            <a:pPr algn="ctr" eaLnBrk="1" hangingPunct="1">
              <a:spcBef>
                <a:spcPct val="20000"/>
              </a:spcBef>
            </a:pPr>
            <a:r>
              <a:rPr lang="zh-TW" altLang="en-US" sz="2400" b="1">
                <a:solidFill>
                  <a:srgbClr val="0000CC"/>
                </a:solidFill>
                <a:latin typeface="標楷體" pitchFamily="65" charset="-120"/>
                <a:ea typeface="標楷體" pitchFamily="65" charset="-120"/>
              </a:rPr>
              <a:t>第</a:t>
            </a:r>
            <a:r>
              <a:rPr lang="en-US" altLang="zh-TW" sz="2400" b="1">
                <a:solidFill>
                  <a:srgbClr val="0000CC"/>
                </a:solidFill>
                <a:latin typeface="標楷體" pitchFamily="65" charset="-120"/>
                <a:ea typeface="標楷體" pitchFamily="65" charset="-120"/>
              </a:rPr>
              <a:t>16</a:t>
            </a:r>
            <a:r>
              <a:rPr lang="zh-TW" altLang="en-US" sz="2400" b="1">
                <a:solidFill>
                  <a:srgbClr val="0000CC"/>
                </a:solidFill>
                <a:latin typeface="標楷體" pitchFamily="65" charset="-120"/>
                <a:ea typeface="標楷體" pitchFamily="65" charset="-120"/>
              </a:rPr>
              <a:t>年起 每年加本俸</a:t>
            </a:r>
            <a:r>
              <a:rPr lang="en-US" altLang="zh-TW" sz="2400" b="1">
                <a:solidFill>
                  <a:srgbClr val="CC3399"/>
                </a:solidFill>
                <a:latin typeface="標楷體" pitchFamily="65" charset="-120"/>
                <a:ea typeface="標楷體" pitchFamily="65" charset="-120"/>
              </a:rPr>
              <a:t>1%</a:t>
            </a:r>
          </a:p>
        </p:txBody>
      </p:sp>
      <p:sp>
        <p:nvSpPr>
          <p:cNvPr id="48134" name="Line 7"/>
          <p:cNvSpPr>
            <a:spLocks noChangeShapeType="1"/>
          </p:cNvSpPr>
          <p:nvPr/>
        </p:nvSpPr>
        <p:spPr bwMode="auto">
          <a:xfrm>
            <a:off x="4643438" y="4365625"/>
            <a:ext cx="3779837" cy="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8135" name="Rectangle 13"/>
          <p:cNvSpPr>
            <a:spLocks noChangeArrowheads="1"/>
          </p:cNvSpPr>
          <p:nvPr/>
        </p:nvSpPr>
        <p:spPr bwMode="auto">
          <a:xfrm>
            <a:off x="3836988" y="5732463"/>
            <a:ext cx="1606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en-US" altLang="zh-TW" sz="2800" b="1">
                <a:solidFill>
                  <a:srgbClr val="CC00CC"/>
                </a:solidFill>
                <a:latin typeface="標楷體" pitchFamily="65" charset="-120"/>
                <a:ea typeface="標楷體" pitchFamily="65" charset="-120"/>
              </a:rPr>
              <a:t>85.2.1</a:t>
            </a:r>
          </a:p>
          <a:p>
            <a:pPr algn="ctr" eaLnBrk="1" hangingPunct="1"/>
            <a:r>
              <a:rPr lang="zh-TW" altLang="en-US" sz="2800" b="1">
                <a:solidFill>
                  <a:srgbClr val="CC00CC"/>
                </a:solidFill>
                <a:latin typeface="標楷體" pitchFamily="65" charset="-120"/>
                <a:ea typeface="標楷體" pitchFamily="65" charset="-120"/>
              </a:rPr>
              <a:t>實施新制</a:t>
            </a:r>
          </a:p>
        </p:txBody>
      </p:sp>
      <p:sp>
        <p:nvSpPr>
          <p:cNvPr id="48136" name="Line 9"/>
          <p:cNvSpPr>
            <a:spLocks noChangeShapeType="1"/>
          </p:cNvSpPr>
          <p:nvPr/>
        </p:nvSpPr>
        <p:spPr bwMode="auto">
          <a:xfrm>
            <a:off x="646113" y="3068638"/>
            <a:ext cx="0" cy="260350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37" name="Line 10"/>
          <p:cNvSpPr>
            <a:spLocks noChangeShapeType="1"/>
          </p:cNvSpPr>
          <p:nvPr/>
        </p:nvSpPr>
        <p:spPr bwMode="auto">
          <a:xfrm>
            <a:off x="4643438" y="3133725"/>
            <a:ext cx="0" cy="260350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38" name="Line 11"/>
          <p:cNvSpPr>
            <a:spLocks noChangeShapeType="1"/>
          </p:cNvSpPr>
          <p:nvPr/>
        </p:nvSpPr>
        <p:spPr bwMode="auto">
          <a:xfrm>
            <a:off x="8423275" y="3133725"/>
            <a:ext cx="0" cy="260350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39" name="Text Box 14"/>
          <p:cNvSpPr txBox="1">
            <a:spLocks noChangeArrowheads="1"/>
          </p:cNvSpPr>
          <p:nvPr/>
        </p:nvSpPr>
        <p:spPr bwMode="auto">
          <a:xfrm>
            <a:off x="358775" y="5605463"/>
            <a:ext cx="1008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2800" b="1">
                <a:solidFill>
                  <a:srgbClr val="9900CC"/>
                </a:solidFill>
                <a:latin typeface="Verdana" pitchFamily="34" charset="0"/>
                <a:ea typeface="標楷體" pitchFamily="65" charset="-120"/>
              </a:rPr>
              <a:t>任職</a:t>
            </a:r>
          </a:p>
        </p:txBody>
      </p:sp>
      <p:sp>
        <p:nvSpPr>
          <p:cNvPr id="48140" name="Text Box 15"/>
          <p:cNvSpPr txBox="1">
            <a:spLocks noChangeArrowheads="1"/>
          </p:cNvSpPr>
          <p:nvPr/>
        </p:nvSpPr>
        <p:spPr bwMode="auto">
          <a:xfrm>
            <a:off x="7885113" y="5737225"/>
            <a:ext cx="10779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2800" b="1">
                <a:solidFill>
                  <a:srgbClr val="9900CC"/>
                </a:solidFill>
                <a:latin typeface="Verdana" pitchFamily="34" charset="0"/>
                <a:ea typeface="標楷體" pitchFamily="65" charset="-120"/>
              </a:rPr>
              <a:t>退休</a:t>
            </a:r>
          </a:p>
        </p:txBody>
      </p:sp>
      <p:sp>
        <p:nvSpPr>
          <p:cNvPr id="48141" name="Line 16"/>
          <p:cNvSpPr>
            <a:spLocks noChangeShapeType="1"/>
          </p:cNvSpPr>
          <p:nvPr/>
        </p:nvSpPr>
        <p:spPr bwMode="auto">
          <a:xfrm>
            <a:off x="646113" y="4868863"/>
            <a:ext cx="3997325" cy="0"/>
          </a:xfrm>
          <a:prstGeom prst="line">
            <a:avLst/>
          </a:prstGeom>
          <a:noFill/>
          <a:ln w="76200" cap="rnd">
            <a:solidFill>
              <a:srgbClr val="99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42" name="Line 17"/>
          <p:cNvSpPr>
            <a:spLocks noChangeShapeType="1"/>
          </p:cNvSpPr>
          <p:nvPr/>
        </p:nvSpPr>
        <p:spPr bwMode="auto">
          <a:xfrm>
            <a:off x="4643438" y="4868863"/>
            <a:ext cx="3779837" cy="0"/>
          </a:xfrm>
          <a:prstGeom prst="line">
            <a:avLst/>
          </a:prstGeom>
          <a:noFill/>
          <a:ln w="76200" cap="rnd">
            <a:solidFill>
              <a:srgbClr val="99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38" name="Text Box 18"/>
          <p:cNvSpPr txBox="1">
            <a:spLocks noChangeArrowheads="1"/>
          </p:cNvSpPr>
          <p:nvPr/>
        </p:nvSpPr>
        <p:spPr bwMode="auto">
          <a:xfrm>
            <a:off x="1331913" y="4868863"/>
            <a:ext cx="2341562" cy="822325"/>
          </a:xfrm>
          <a:prstGeom prst="rect">
            <a:avLst/>
          </a:prstGeom>
          <a:noFill/>
          <a:ln>
            <a:noFill/>
          </a:ln>
          <a:effectLst/>
          <a:extLst/>
        </p:spPr>
        <p:txBody>
          <a:bodyPr>
            <a:spAutoFit/>
          </a:bodyPr>
          <a:lstStyle>
            <a:lvl1pPr>
              <a:defRPr kumimoji="1">
                <a:solidFill>
                  <a:schemeClr val="tx1"/>
                </a:solidFill>
                <a:latin typeface="Arial" charset="0"/>
                <a:ea typeface="新細明體" pitchFamily="18" charset="-120"/>
              </a:defRPr>
            </a:lvl1pPr>
            <a:lvl2pPr marL="534988">
              <a:defRPr kumimoji="1">
                <a:solidFill>
                  <a:schemeClr val="tx1"/>
                </a:solidFill>
                <a:latin typeface="Arial" charset="0"/>
                <a:ea typeface="新細明體" pitchFamily="18" charset="-120"/>
              </a:defRPr>
            </a:lvl2pPr>
            <a:lvl3pPr>
              <a:defRPr kumimoji="1">
                <a:solidFill>
                  <a:schemeClr val="tx1"/>
                </a:solidFill>
                <a:latin typeface="Arial" charset="0"/>
                <a:ea typeface="新細明體" pitchFamily="18" charset="-120"/>
              </a:defRPr>
            </a:lvl3pPr>
            <a:lvl4pPr>
              <a:defRPr kumimoji="1">
                <a:solidFill>
                  <a:schemeClr val="tx1"/>
                </a:solidFill>
                <a:latin typeface="Arial" charset="0"/>
                <a:ea typeface="新細明體" pitchFamily="18" charset="-120"/>
              </a:defRPr>
            </a:lvl4pPr>
            <a:lvl5pPr>
              <a:defRPr kumimoji="1">
                <a:solidFill>
                  <a:schemeClr val="tx1"/>
                </a:solidFill>
                <a:latin typeface="Arial" charset="0"/>
                <a:ea typeface="新細明體" pitchFamily="18" charset="-120"/>
              </a:defRPr>
            </a:lvl5pPr>
            <a:lvl6pPr fontAlgn="base">
              <a:spcBef>
                <a:spcPct val="0"/>
              </a:spcBef>
              <a:spcAft>
                <a:spcPct val="0"/>
              </a:spcAft>
              <a:defRPr kumimoji="1">
                <a:solidFill>
                  <a:schemeClr val="tx1"/>
                </a:solidFill>
                <a:latin typeface="Arial" charset="0"/>
                <a:ea typeface="新細明體" pitchFamily="18" charset="-120"/>
              </a:defRPr>
            </a:lvl6pPr>
            <a:lvl7pPr fontAlgn="base">
              <a:spcBef>
                <a:spcPct val="0"/>
              </a:spcBef>
              <a:spcAft>
                <a:spcPct val="0"/>
              </a:spcAft>
              <a:defRPr kumimoji="1">
                <a:solidFill>
                  <a:schemeClr val="tx1"/>
                </a:solidFill>
                <a:latin typeface="Arial" charset="0"/>
                <a:ea typeface="新細明體" pitchFamily="18" charset="-120"/>
              </a:defRPr>
            </a:lvl7pPr>
            <a:lvl8pPr fontAlgn="base">
              <a:spcBef>
                <a:spcPct val="0"/>
              </a:spcBef>
              <a:spcAft>
                <a:spcPct val="0"/>
              </a:spcAft>
              <a:defRPr kumimoji="1">
                <a:solidFill>
                  <a:schemeClr val="tx1"/>
                </a:solidFill>
                <a:latin typeface="Arial" charset="0"/>
                <a:ea typeface="新細明體" pitchFamily="18" charset="-120"/>
              </a:defRPr>
            </a:lvl8pPr>
            <a:lvl9pPr fontAlgn="base">
              <a:spcBef>
                <a:spcPct val="0"/>
              </a:spcBef>
              <a:spcAft>
                <a:spcPct val="0"/>
              </a:spcAft>
              <a:defRPr kumimoji="1">
                <a:solidFill>
                  <a:schemeClr val="tx1"/>
                </a:solidFill>
                <a:latin typeface="Arial" charset="0"/>
                <a:ea typeface="新細明體" pitchFamily="18" charset="-120"/>
              </a:defRPr>
            </a:lvl9pPr>
          </a:lstStyle>
          <a:p>
            <a:pPr algn="ctr">
              <a:spcBef>
                <a:spcPct val="50000"/>
              </a:spcBef>
              <a:defRPr/>
            </a:pPr>
            <a:r>
              <a:rPr lang="zh-TW" altLang="en-US" sz="2400" b="1" smtClean="0">
                <a:solidFill>
                  <a:srgbClr val="FF0000"/>
                </a:solidFill>
                <a:latin typeface="Batang" pitchFamily="18" charset="-127"/>
                <a:ea typeface="標楷體" pitchFamily="65" charset="-120"/>
              </a:rPr>
              <a:t>舊制公保</a:t>
            </a:r>
            <a:r>
              <a:rPr lang="zh-TW" altLang="en-US" sz="2400" b="1" smtClean="0">
                <a:solidFill>
                  <a:srgbClr val="FF0000"/>
                </a:solidFill>
                <a:ea typeface="標楷體" pitchFamily="65" charset="-120"/>
              </a:rPr>
              <a:t>養老給付優惠存款</a:t>
            </a:r>
            <a:r>
              <a:rPr lang="en-US" altLang="zh-TW" sz="2400" b="1" smtClean="0">
                <a:solidFill>
                  <a:srgbClr val="FF0000"/>
                </a:solidFill>
                <a:ea typeface="標楷體" pitchFamily="65" charset="-120"/>
              </a:rPr>
              <a:t>18%</a:t>
            </a:r>
            <a:endParaRPr lang="en-US" altLang="zh-TW" sz="2400" b="1" i="1" u="sng" smtClean="0">
              <a:effectLst>
                <a:outerShdw blurRad="38100" dist="38100" dir="2700000" algn="tl">
                  <a:srgbClr val="C0C0C0"/>
                </a:outerShdw>
              </a:effectLst>
              <a:latin typeface="標楷體" pitchFamily="65" charset="-120"/>
              <a:ea typeface="標楷體" pitchFamily="65" charset="-120"/>
            </a:endParaRPr>
          </a:p>
        </p:txBody>
      </p:sp>
      <p:sp>
        <p:nvSpPr>
          <p:cNvPr id="5139" name="Text Box 19"/>
          <p:cNvSpPr txBox="1">
            <a:spLocks noChangeArrowheads="1"/>
          </p:cNvSpPr>
          <p:nvPr/>
        </p:nvSpPr>
        <p:spPr bwMode="auto">
          <a:xfrm>
            <a:off x="4835525" y="4941888"/>
            <a:ext cx="3371850" cy="384175"/>
          </a:xfrm>
          <a:prstGeom prst="rect">
            <a:avLst/>
          </a:prstGeom>
          <a:noFill/>
          <a:ln>
            <a:noFill/>
          </a:ln>
          <a:effectLst/>
          <a:extLst/>
        </p:spPr>
        <p:txBody>
          <a:bodyPr>
            <a:spAutoFit/>
          </a:bodyPr>
          <a:lstStyle/>
          <a:p>
            <a:pPr algn="ctr">
              <a:lnSpc>
                <a:spcPct val="80000"/>
              </a:lnSpc>
              <a:spcBef>
                <a:spcPct val="25000"/>
              </a:spcBef>
              <a:defRPr/>
            </a:pPr>
            <a:r>
              <a:rPr lang="zh-TW" altLang="en-US" sz="2400" b="1">
                <a:solidFill>
                  <a:srgbClr val="FF0000"/>
                </a:solidFill>
                <a:latin typeface="Arial" charset="0"/>
                <a:ea typeface="標楷體" pitchFamily="65" charset="-120"/>
              </a:rPr>
              <a:t>新制無</a:t>
            </a:r>
            <a:r>
              <a:rPr lang="en-US" altLang="zh-TW" sz="2400" b="1">
                <a:solidFill>
                  <a:srgbClr val="FF0000"/>
                </a:solidFill>
                <a:latin typeface="Arial" charset="0"/>
                <a:ea typeface="標楷體" pitchFamily="65" charset="-120"/>
              </a:rPr>
              <a:t>18%</a:t>
            </a:r>
            <a:endParaRPr lang="en-US" altLang="zh-TW" sz="2400" b="1">
              <a:solidFill>
                <a:srgbClr val="FF0000"/>
              </a:solidFill>
              <a:effectLst>
                <a:outerShdw blurRad="38100" dist="38100" dir="2700000" algn="tl">
                  <a:srgbClr val="C0C0C0"/>
                </a:outerShdw>
              </a:effectLst>
              <a:latin typeface="Arial" charset="0"/>
              <a:ea typeface="標楷體" pitchFamily="65" charset="-120"/>
            </a:endParaRPr>
          </a:p>
        </p:txBody>
      </p:sp>
      <p:grpSp>
        <p:nvGrpSpPr>
          <p:cNvPr id="48145" name="Group 29"/>
          <p:cNvGrpSpPr>
            <a:grpSpLocks/>
          </p:cNvGrpSpPr>
          <p:nvPr/>
        </p:nvGrpSpPr>
        <p:grpSpPr bwMode="auto">
          <a:xfrm>
            <a:off x="2697163" y="635000"/>
            <a:ext cx="4897437" cy="3167063"/>
            <a:chOff x="2835" y="346"/>
            <a:chExt cx="3085" cy="1995"/>
          </a:xfrm>
        </p:grpSpPr>
        <p:grpSp>
          <p:nvGrpSpPr>
            <p:cNvPr id="48149" name="Group 25"/>
            <p:cNvGrpSpPr>
              <a:grpSpLocks/>
            </p:cNvGrpSpPr>
            <p:nvPr/>
          </p:nvGrpSpPr>
          <p:grpSpPr bwMode="auto">
            <a:xfrm rot="900000">
              <a:off x="3510" y="346"/>
              <a:ext cx="1812" cy="1812"/>
              <a:chOff x="3713" y="1842"/>
              <a:chExt cx="1134" cy="1078"/>
            </a:xfrm>
          </p:grpSpPr>
          <p:sp>
            <p:nvSpPr>
              <p:cNvPr id="5146" name="AutoShape 26"/>
              <p:cNvSpPr>
                <a:spLocks noChangeArrowheads="1"/>
              </p:cNvSpPr>
              <p:nvPr/>
            </p:nvSpPr>
            <p:spPr bwMode="auto">
              <a:xfrm>
                <a:off x="3713" y="1842"/>
                <a:ext cx="1134" cy="1078"/>
              </a:xfrm>
              <a:prstGeom prst="star5">
                <a:avLst/>
              </a:prstGeom>
              <a:gradFill rotWithShape="1">
                <a:gsLst>
                  <a:gs pos="0">
                    <a:schemeClr val="bg1"/>
                  </a:gs>
                  <a:gs pos="100000">
                    <a:schemeClr val="bg1">
                      <a:alpha val="0"/>
                    </a:schemeClr>
                  </a:gs>
                </a:gsLst>
                <a:path path="shape">
                  <a:fillToRect l="50000" t="50000" r="50000" b="50000"/>
                </a:path>
              </a:gradFill>
              <a:ln>
                <a:noFill/>
              </a:ln>
              <a:effectLst/>
              <a:extLst/>
            </p:spPr>
            <p:txBody>
              <a:bodyPr wrap="none" anchor="ctr"/>
              <a:lstStyle/>
              <a:p>
                <a:pPr>
                  <a:defRPr/>
                </a:pPr>
                <a:endParaRPr lang="zh-TW" altLang="en-US">
                  <a:latin typeface="Arial" charset="0"/>
                </a:endParaRPr>
              </a:p>
            </p:txBody>
          </p:sp>
          <p:sp>
            <p:nvSpPr>
              <p:cNvPr id="5147" name="AutoShape 27"/>
              <p:cNvSpPr>
                <a:spLocks noChangeArrowheads="1"/>
              </p:cNvSpPr>
              <p:nvPr/>
            </p:nvSpPr>
            <p:spPr bwMode="auto">
              <a:xfrm rot="-1800000">
                <a:off x="3713" y="1842"/>
                <a:ext cx="1134" cy="1078"/>
              </a:xfrm>
              <a:prstGeom prst="star5">
                <a:avLst/>
              </a:prstGeom>
              <a:gradFill rotWithShape="1">
                <a:gsLst>
                  <a:gs pos="0">
                    <a:schemeClr val="bg1"/>
                  </a:gs>
                  <a:gs pos="100000">
                    <a:schemeClr val="bg1">
                      <a:alpha val="0"/>
                    </a:schemeClr>
                  </a:gs>
                </a:gsLst>
                <a:path path="shape">
                  <a:fillToRect l="50000" t="50000" r="50000" b="50000"/>
                </a:path>
              </a:gradFill>
              <a:ln>
                <a:noFill/>
              </a:ln>
              <a:effectLst/>
              <a:extLst/>
            </p:spPr>
            <p:txBody>
              <a:bodyPr wrap="none" anchor="ctr"/>
              <a:lstStyle/>
              <a:p>
                <a:pPr>
                  <a:defRPr/>
                </a:pPr>
                <a:endParaRPr lang="zh-TW" altLang="en-US">
                  <a:latin typeface="Arial" charset="0"/>
                </a:endParaRPr>
              </a:p>
            </p:txBody>
          </p:sp>
        </p:grpSp>
        <p:sp>
          <p:nvSpPr>
            <p:cNvPr id="48150" name="Oval 28"/>
            <p:cNvSpPr>
              <a:spLocks noChangeArrowheads="1"/>
            </p:cNvSpPr>
            <p:nvPr/>
          </p:nvSpPr>
          <p:spPr bwMode="auto">
            <a:xfrm>
              <a:off x="2835" y="527"/>
              <a:ext cx="3085" cy="1814"/>
            </a:xfrm>
            <a:prstGeom prst="ellipse">
              <a:avLst/>
            </a:prstGeom>
            <a:gradFill rotWithShape="0">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Verdana" pitchFamily="34" charset="0"/>
              </a:endParaRPr>
            </a:p>
          </p:txBody>
        </p:sp>
      </p:grpSp>
      <p:sp>
        <p:nvSpPr>
          <p:cNvPr id="5128" name="Text Box 8"/>
          <p:cNvSpPr txBox="1">
            <a:spLocks noChangeArrowheads="1"/>
          </p:cNvSpPr>
          <p:nvPr/>
        </p:nvSpPr>
        <p:spPr bwMode="auto">
          <a:xfrm>
            <a:off x="4649788" y="3286125"/>
            <a:ext cx="3743325" cy="965200"/>
          </a:xfrm>
          <a:prstGeom prst="rect">
            <a:avLst/>
          </a:prstGeom>
          <a:noFill/>
          <a:ln>
            <a:noFill/>
          </a:ln>
          <a:effectLst/>
          <a:extLst/>
        </p:spPr>
        <p:txBody>
          <a:bodyPr>
            <a:spAutoFit/>
          </a:bodyPr>
          <a:lstStyle/>
          <a:p>
            <a:pPr algn="ctr">
              <a:spcBef>
                <a:spcPct val="20000"/>
              </a:spcBef>
              <a:defRPr/>
            </a:pPr>
            <a:r>
              <a:rPr lang="zh-TW" altLang="en-US" sz="2800" b="1" dirty="0">
                <a:solidFill>
                  <a:srgbClr val="002060"/>
                </a:solidFill>
                <a:latin typeface="MS PMincho" pitchFamily="18" charset="-128"/>
                <a:ea typeface="標楷體" pitchFamily="65" charset="-120"/>
              </a:rPr>
              <a:t>新制月退休金</a:t>
            </a:r>
            <a:endParaRPr lang="en-US" altLang="zh-TW" sz="2800" b="1" dirty="0">
              <a:solidFill>
                <a:srgbClr val="002060"/>
              </a:solidFill>
              <a:latin typeface="MS PMincho" pitchFamily="18" charset="-128"/>
              <a:ea typeface="標楷體" pitchFamily="65" charset="-120"/>
            </a:endParaRPr>
          </a:p>
          <a:p>
            <a:pPr algn="ctr">
              <a:spcBef>
                <a:spcPct val="20000"/>
              </a:spcBef>
              <a:defRPr/>
            </a:pPr>
            <a:r>
              <a:rPr lang="zh-TW" altLang="en-US" sz="2400" b="1" dirty="0">
                <a:solidFill>
                  <a:srgbClr val="0000CC"/>
                </a:solidFill>
                <a:latin typeface="標楷體" pitchFamily="65" charset="-120"/>
                <a:ea typeface="標楷體" pitchFamily="65" charset="-120"/>
              </a:rPr>
              <a:t>每年加本俸</a:t>
            </a:r>
            <a:r>
              <a:rPr lang="en-US" altLang="zh-TW" sz="2400" b="1" dirty="0">
                <a:solidFill>
                  <a:srgbClr val="D60093"/>
                </a:solidFill>
                <a:latin typeface="標楷體" pitchFamily="65" charset="-120"/>
                <a:ea typeface="標楷體" pitchFamily="65" charset="-120"/>
              </a:rPr>
              <a:t>4%</a:t>
            </a:r>
            <a:endParaRPr lang="en-US" altLang="zh-TW" sz="2400" b="1" i="1" dirty="0">
              <a:effectLst>
                <a:outerShdw blurRad="38100" dist="38100" dir="2700000" algn="tl">
                  <a:srgbClr val="C0C0C0"/>
                </a:outerShdw>
              </a:effectLst>
              <a:latin typeface="標楷體" pitchFamily="65" charset="-120"/>
              <a:ea typeface="標楷體" pitchFamily="65" charset="-120"/>
            </a:endParaRPr>
          </a:p>
        </p:txBody>
      </p:sp>
      <p:sp>
        <p:nvSpPr>
          <p:cNvPr id="25" name="Text Box 8"/>
          <p:cNvSpPr txBox="1">
            <a:spLocks noChangeArrowheads="1"/>
          </p:cNvSpPr>
          <p:nvPr/>
        </p:nvSpPr>
        <p:spPr bwMode="auto">
          <a:xfrm>
            <a:off x="3487738" y="1916113"/>
            <a:ext cx="3744912" cy="708025"/>
          </a:xfrm>
          <a:prstGeom prst="rect">
            <a:avLst/>
          </a:prstGeom>
          <a:noFill/>
          <a:ln>
            <a:noFill/>
          </a:ln>
          <a:effectLst/>
          <a:extLst/>
        </p:spPr>
        <p:txBody>
          <a:bodyPr>
            <a:spAutoFit/>
          </a:bodyPr>
          <a:lstStyle/>
          <a:p>
            <a:pPr algn="ctr">
              <a:spcBef>
                <a:spcPct val="20000"/>
              </a:spcBef>
              <a:defRPr/>
            </a:pPr>
            <a:r>
              <a:rPr lang="zh-TW" altLang="en-US" sz="4000" b="1" dirty="0">
                <a:solidFill>
                  <a:srgbClr val="002060"/>
                </a:solidFill>
                <a:latin typeface="微軟正黑體" pitchFamily="34" charset="-120"/>
                <a:ea typeface="微軟正黑體" pitchFamily="34" charset="-120"/>
              </a:rPr>
              <a:t>新舊制過渡時期</a:t>
            </a:r>
            <a:endParaRPr lang="en-US" altLang="zh-TW" sz="4000" b="1" i="1" dirty="0">
              <a:solidFill>
                <a:srgbClr val="002060"/>
              </a:solidFill>
              <a:effectLst>
                <a:outerShdw blurRad="38100" dist="38100" dir="2700000" algn="tl">
                  <a:srgbClr val="C0C0C0"/>
                </a:outerShdw>
              </a:effectLst>
              <a:latin typeface="微軟正黑體" pitchFamily="34" charset="-120"/>
              <a:ea typeface="微軟正黑體" pitchFamily="34" charset="-120"/>
            </a:endParaRPr>
          </a:p>
        </p:txBody>
      </p:sp>
      <p:sp>
        <p:nvSpPr>
          <p:cNvPr id="4124" name="Rectangle 28"/>
          <p:cNvSpPr>
            <a:spLocks noChangeArrowheads="1"/>
          </p:cNvSpPr>
          <p:nvPr/>
        </p:nvSpPr>
        <p:spPr bwMode="auto">
          <a:xfrm>
            <a:off x="6011863" y="6308725"/>
            <a:ext cx="2216150" cy="336550"/>
          </a:xfrm>
          <a:prstGeom prst="rect">
            <a:avLst/>
          </a:prstGeom>
          <a:noFill/>
          <a:ln>
            <a:noFill/>
          </a:ln>
          <a:effectLst/>
          <a:extLst/>
        </p:spPr>
        <p:txBody>
          <a:bodyPr wrap="none" anchor="ctr">
            <a:spAutoFit/>
          </a:bodyPr>
          <a:lstStyle/>
          <a:p>
            <a:pPr algn="ctr">
              <a:defRPr/>
            </a:pPr>
            <a:r>
              <a:rPr lang="zh-TW" altLang="en-US" sz="1600">
                <a:solidFill>
                  <a:srgbClr val="0000FF"/>
                </a:solidFill>
                <a:effectLst>
                  <a:outerShdw blurRad="38100" dist="38100" dir="2700000" algn="tl">
                    <a:srgbClr val="C0C0C0"/>
                  </a:outerShdw>
                </a:effectLst>
                <a:latin typeface="標楷體" pitchFamily="65" charset="-120"/>
                <a:ea typeface="標楷體" pitchFamily="65" charset="-120"/>
                <a:cs typeface="微軟正黑體" pitchFamily="34" charset="-120"/>
              </a:rPr>
              <a:t>感謝新北市教師會提供</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49155" name="內容版面配置區 2"/>
          <p:cNvSpPr>
            <a:spLocks noGrp="1"/>
          </p:cNvSpPr>
          <p:nvPr>
            <p:ph idx="1"/>
          </p:nvPr>
        </p:nvSpPr>
        <p:spPr/>
        <p:txBody>
          <a:bodyPr/>
          <a:lstStyle/>
          <a:p>
            <a:pPr marL="0" indent="0" algn="ctr">
              <a:buFontTx/>
              <a:buNone/>
            </a:pPr>
            <a:r>
              <a:rPr lang="zh-TW" altLang="en-US" sz="4000" dirty="0" smtClean="0">
                <a:latin typeface="標楷體" pitchFamily="65" charset="-120"/>
                <a:ea typeface="標楷體" pitchFamily="65" charset="-120"/>
              </a:rPr>
              <a:t>依現行辦法，選幾個預退時間點，</a:t>
            </a:r>
            <a:endParaRPr lang="en-US" altLang="zh-TW" sz="4000" dirty="0" smtClean="0">
              <a:latin typeface="標楷體" pitchFamily="65" charset="-120"/>
              <a:ea typeface="標楷體" pitchFamily="65" charset="-120"/>
            </a:endParaRPr>
          </a:p>
          <a:p>
            <a:pPr marL="0" indent="0" algn="ctr">
              <a:buFontTx/>
              <a:buNone/>
            </a:pPr>
            <a:r>
              <a:rPr lang="zh-TW" altLang="en-US" sz="4400" dirty="0" smtClean="0">
                <a:latin typeface="標楷體" pitchFamily="65" charset="-120"/>
                <a:ea typeface="標楷體" pitchFamily="65" charset="-120"/>
              </a:rPr>
              <a:t>為自已試算一下</a:t>
            </a:r>
            <a:endParaRPr lang="en-US" altLang="zh-TW" sz="4400" dirty="0" smtClean="0">
              <a:latin typeface="標楷體" pitchFamily="65" charset="-120"/>
              <a:ea typeface="標楷體" pitchFamily="65" charset="-120"/>
            </a:endParaRPr>
          </a:p>
          <a:p>
            <a:pPr marL="0" indent="0" algn="ctr">
              <a:buFontTx/>
              <a:buNone/>
            </a:pPr>
            <a:r>
              <a:rPr lang="zh-TW" altLang="en-US" sz="4400" dirty="0" smtClean="0">
                <a:latin typeface="標楷體" pitchFamily="65" charset="-120"/>
                <a:ea typeface="標楷體" pitchFamily="65" charset="-120"/>
              </a:rPr>
              <a:t>「月退休金」吧！</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98450" y="169863"/>
            <a:ext cx="8521700" cy="1314450"/>
          </a:xfrm>
        </p:spPr>
        <p:txBody>
          <a:bodyPr anchor="ctr"/>
          <a:lstStyle/>
          <a:p>
            <a:pPr eaLnBrk="1" hangingPunct="1">
              <a:defRPr/>
            </a:pPr>
            <a:r>
              <a:rPr lang="zh-TW" altLang="en-US" sz="4600" b="1" dirty="0" smtClean="0">
                <a:solidFill>
                  <a:schemeClr val="tx1"/>
                </a:solidFill>
                <a:latin typeface="標楷體" pitchFamily="65" charset="-120"/>
                <a:ea typeface="標楷體" pitchFamily="65" charset="-120"/>
              </a:rPr>
              <a:t>現行月退休金老、中、青差很大</a:t>
            </a:r>
            <a:endParaRPr lang="zh-TW" altLang="zh-TW" sz="4600" b="1" dirty="0" smtClean="0">
              <a:solidFill>
                <a:schemeClr val="tx1"/>
              </a:solidFill>
              <a:latin typeface="標楷體" pitchFamily="65" charset="-120"/>
              <a:ea typeface="標楷體" pitchFamily="65" charset="-120"/>
            </a:endParaRPr>
          </a:p>
        </p:txBody>
      </p:sp>
      <p:sp>
        <p:nvSpPr>
          <p:cNvPr id="51204" name="Rectangle 3"/>
          <p:cNvSpPr>
            <a:spLocks noGrp="1" noChangeArrowheads="1"/>
          </p:cNvSpPr>
          <p:nvPr>
            <p:ph type="body" idx="4294967295"/>
          </p:nvPr>
        </p:nvSpPr>
        <p:spPr>
          <a:xfrm>
            <a:off x="107504" y="1600200"/>
            <a:ext cx="8856984" cy="4456113"/>
          </a:xfrm>
        </p:spPr>
        <p:txBody>
          <a:bodyPr/>
          <a:lstStyle/>
          <a:p>
            <a:pPr marL="0" indent="0">
              <a:lnSpc>
                <a:spcPts val="4400"/>
              </a:lnSpc>
              <a:buNone/>
            </a:pPr>
            <a:r>
              <a:rPr lang="zh-TW" altLang="en-US" dirty="0">
                <a:latin typeface="標楷體" pitchFamily="65" charset="-120"/>
                <a:ea typeface="標楷體" pitchFamily="65" charset="-120"/>
              </a:rPr>
              <a:t>同為本俸</a:t>
            </a:r>
            <a:r>
              <a:rPr lang="en-US" altLang="zh-TW" dirty="0">
                <a:latin typeface="標楷體" pitchFamily="65" charset="-120"/>
                <a:ea typeface="標楷體" pitchFamily="65" charset="-120"/>
              </a:rPr>
              <a:t>625(47080)</a:t>
            </a:r>
            <a:r>
              <a:rPr lang="zh-TW" altLang="en-US" dirty="0">
                <a:latin typeface="標楷體" pitchFamily="65" charset="-120"/>
                <a:ea typeface="標楷體" pitchFamily="65" charset="-120"/>
              </a:rPr>
              <a:t>，年資</a:t>
            </a:r>
            <a:r>
              <a:rPr lang="en-US" altLang="zh-TW" dirty="0">
                <a:latin typeface="標楷體" pitchFamily="65" charset="-120"/>
                <a:ea typeface="標楷體" pitchFamily="65" charset="-120"/>
              </a:rPr>
              <a:t>30</a:t>
            </a:r>
            <a:r>
              <a:rPr lang="zh-TW" altLang="en-US" dirty="0">
                <a:latin typeface="標楷體" pitchFamily="65" charset="-120"/>
                <a:ea typeface="標楷體" pitchFamily="65" charset="-120"/>
              </a:rPr>
              <a:t>年：</a:t>
            </a:r>
          </a:p>
          <a:p>
            <a:pPr>
              <a:lnSpc>
                <a:spcPts val="4400"/>
              </a:lnSpc>
            </a:pPr>
            <a:r>
              <a:rPr lang="en-US" altLang="zh-TW" b="1" dirty="0" smtClean="0">
                <a:latin typeface="標楷體" pitchFamily="65" charset="-120"/>
                <a:ea typeface="標楷體" pitchFamily="65" charset="-120"/>
              </a:rPr>
              <a:t>63</a:t>
            </a:r>
            <a:r>
              <a:rPr lang="zh-TW" altLang="en-US" b="1" dirty="0" smtClean="0">
                <a:latin typeface="標楷體" pitchFamily="65" charset="-120"/>
                <a:ea typeface="標楷體" pitchFamily="65" charset="-120"/>
              </a:rPr>
              <a:t>年以前退休</a:t>
            </a:r>
            <a:r>
              <a:rPr lang="zh-TW" altLang="en-US" dirty="0" smtClean="0">
                <a:latin typeface="標楷體" pitchFamily="65" charset="-120"/>
                <a:ea typeface="標楷體" pitchFamily="65" charset="-120"/>
              </a:rPr>
              <a:t>：</a:t>
            </a:r>
            <a:r>
              <a:rPr lang="en-US" altLang="zh-TW" b="1" u="sng" dirty="0" smtClean="0">
                <a:solidFill>
                  <a:srgbClr val="FF0000"/>
                </a:solidFill>
                <a:latin typeface="標楷體" pitchFamily="65" charset="-120"/>
                <a:ea typeface="標楷體" pitchFamily="65" charset="-120"/>
              </a:rPr>
              <a:t>43302</a:t>
            </a:r>
            <a:r>
              <a:rPr lang="zh-TW" altLang="en-US" dirty="0" smtClean="0">
                <a:solidFill>
                  <a:srgbClr val="FF0000"/>
                </a:solidFill>
                <a:latin typeface="標楷體" pitchFamily="65" charset="-120"/>
                <a:ea typeface="標楷體" pitchFamily="65" charset="-120"/>
              </a:rPr>
              <a:t>，加上公保一次給付</a:t>
            </a:r>
          </a:p>
          <a:p>
            <a:pPr>
              <a:lnSpc>
                <a:spcPts val="4400"/>
              </a:lnSpc>
            </a:pPr>
            <a:r>
              <a:rPr lang="en-US" altLang="zh-TW" b="1" dirty="0" smtClean="0">
                <a:latin typeface="標楷體" pitchFamily="65" charset="-120"/>
                <a:ea typeface="標楷體" pitchFamily="65" charset="-120"/>
              </a:rPr>
              <a:t>85</a:t>
            </a:r>
            <a:r>
              <a:rPr lang="zh-TW" altLang="en-US" b="1" dirty="0" smtClean="0">
                <a:latin typeface="標楷體" pitchFamily="65" charset="-120"/>
                <a:ea typeface="標楷體" pitchFamily="65" charset="-120"/>
              </a:rPr>
              <a:t>年以前退休</a:t>
            </a:r>
            <a:r>
              <a:rPr lang="zh-TW" altLang="en-US" dirty="0" smtClean="0">
                <a:latin typeface="標楷體" pitchFamily="65" charset="-120"/>
                <a:ea typeface="標楷體" pitchFamily="65" charset="-120"/>
              </a:rPr>
              <a:t>：</a:t>
            </a:r>
            <a:r>
              <a:rPr lang="en-US" altLang="zh-TW" dirty="0" smtClean="0">
                <a:solidFill>
                  <a:srgbClr val="FF0000"/>
                </a:solidFill>
                <a:latin typeface="標楷體" pitchFamily="65" charset="-120"/>
                <a:ea typeface="標楷體" pitchFamily="65" charset="-120"/>
              </a:rPr>
              <a:t>43302(</a:t>
            </a:r>
            <a:r>
              <a:rPr lang="zh-TW" altLang="en-US" dirty="0" smtClean="0">
                <a:solidFill>
                  <a:srgbClr val="FF0000"/>
                </a:solidFill>
                <a:latin typeface="標楷體" pitchFamily="65" charset="-120"/>
                <a:ea typeface="標楷體" pitchFamily="65" charset="-120"/>
              </a:rPr>
              <a:t>加計</a:t>
            </a:r>
            <a:r>
              <a:rPr lang="en-US" altLang="zh-TW" dirty="0" smtClean="0">
                <a:solidFill>
                  <a:srgbClr val="FF0000"/>
                </a:solidFill>
                <a:latin typeface="標楷體" pitchFamily="65" charset="-120"/>
                <a:ea typeface="標楷體" pitchFamily="65" charset="-120"/>
              </a:rPr>
              <a:t>18%</a:t>
            </a:r>
            <a:r>
              <a:rPr lang="zh-TW" altLang="en-US" dirty="0" smtClean="0">
                <a:solidFill>
                  <a:srgbClr val="FF0000"/>
                </a:solidFill>
                <a:latin typeface="標楷體" pitchFamily="65" charset="-120"/>
                <a:ea typeface="標楷體" pitchFamily="65" charset="-120"/>
              </a:rPr>
              <a:t>，合計</a:t>
            </a:r>
            <a:r>
              <a:rPr lang="en-US" altLang="zh-TW" b="1" u="sng" dirty="0" smtClean="0">
                <a:solidFill>
                  <a:srgbClr val="FF0000"/>
                </a:solidFill>
                <a:latin typeface="標楷體" pitchFamily="65" charset="-120"/>
                <a:ea typeface="標楷體" pitchFamily="65" charset="-120"/>
              </a:rPr>
              <a:t>6</a:t>
            </a:r>
            <a:r>
              <a:rPr lang="zh-TW" altLang="en-US" b="1" u="sng" dirty="0" smtClean="0">
                <a:solidFill>
                  <a:srgbClr val="FF0000"/>
                </a:solidFill>
                <a:latin typeface="標楷體" pitchFamily="65" charset="-120"/>
                <a:ea typeface="標楷體" pitchFamily="65" charset="-120"/>
              </a:rPr>
              <a:t>萬多</a:t>
            </a:r>
            <a:r>
              <a:rPr lang="zh-TW" altLang="en-US" dirty="0" smtClean="0">
                <a:solidFill>
                  <a:srgbClr val="FF0000"/>
                </a:solidFill>
                <a:latin typeface="標楷體" pitchFamily="65" charset="-120"/>
                <a:ea typeface="標楷體" pitchFamily="65" charset="-120"/>
              </a:rPr>
              <a:t>）</a:t>
            </a:r>
          </a:p>
          <a:p>
            <a:pPr>
              <a:lnSpc>
                <a:spcPts val="4400"/>
              </a:lnSpc>
            </a:pPr>
            <a:r>
              <a:rPr lang="zh-TW" altLang="en-US" b="1" u="sng" dirty="0" smtClean="0">
                <a:latin typeface="標楷體" pitchFamily="65" charset="-120"/>
                <a:ea typeface="標楷體" pitchFamily="65" charset="-120"/>
              </a:rPr>
              <a:t>目前</a:t>
            </a:r>
            <a:r>
              <a:rPr lang="zh-TW" altLang="en-US" u="sng" dirty="0" smtClean="0">
                <a:latin typeface="標楷體" pitchFamily="65" charset="-120"/>
                <a:ea typeface="標楷體" pitchFamily="65" charset="-120"/>
              </a:rPr>
              <a:t>：</a:t>
            </a:r>
            <a:r>
              <a:rPr lang="en-US" altLang="zh-TW" dirty="0" smtClean="0">
                <a:solidFill>
                  <a:srgbClr val="FF0000"/>
                </a:solidFill>
                <a:latin typeface="標楷體" pitchFamily="65" charset="-120"/>
                <a:ea typeface="標楷體" pitchFamily="65" charset="-120"/>
              </a:rPr>
              <a:t>64488(</a:t>
            </a:r>
            <a:r>
              <a:rPr lang="zh-TW" altLang="en-US" dirty="0" smtClean="0">
                <a:solidFill>
                  <a:srgbClr val="FF0000"/>
                </a:solidFill>
                <a:latin typeface="標楷體" pitchFamily="65" charset="-120"/>
                <a:ea typeface="標楷體" pitchFamily="65" charset="-120"/>
              </a:rPr>
              <a:t>若加計部分</a:t>
            </a:r>
            <a:r>
              <a:rPr lang="en-US" altLang="zh-TW" dirty="0" smtClean="0">
                <a:solidFill>
                  <a:srgbClr val="FF0000"/>
                </a:solidFill>
                <a:latin typeface="標楷體" pitchFamily="65" charset="-120"/>
                <a:ea typeface="標楷體" pitchFamily="65" charset="-120"/>
              </a:rPr>
              <a:t>18%</a:t>
            </a:r>
            <a:r>
              <a:rPr lang="zh-TW" altLang="en-US" dirty="0" smtClean="0">
                <a:solidFill>
                  <a:srgbClr val="FF0000"/>
                </a:solidFill>
                <a:latin typeface="標楷體" pitchFamily="65" charset="-120"/>
                <a:ea typeface="標楷體" pitchFamily="65" charset="-120"/>
              </a:rPr>
              <a:t>，合計約</a:t>
            </a:r>
            <a:r>
              <a:rPr lang="en-US" altLang="zh-TW" b="1" u="sng" dirty="0" smtClean="0">
                <a:solidFill>
                  <a:srgbClr val="FF0000"/>
                </a:solidFill>
                <a:latin typeface="標楷體" pitchFamily="65" charset="-120"/>
                <a:ea typeface="標楷體" pitchFamily="65" charset="-120"/>
              </a:rPr>
              <a:t>7</a:t>
            </a:r>
            <a:r>
              <a:rPr lang="zh-TW" altLang="en-US" b="1" u="sng" dirty="0" smtClean="0">
                <a:solidFill>
                  <a:srgbClr val="FF0000"/>
                </a:solidFill>
                <a:latin typeface="標楷體" pitchFamily="65" charset="-120"/>
                <a:ea typeface="標楷體" pitchFamily="65" charset="-120"/>
              </a:rPr>
              <a:t>萬多</a:t>
            </a:r>
            <a:r>
              <a:rPr lang="zh-TW" altLang="en-US" dirty="0" smtClean="0">
                <a:solidFill>
                  <a:srgbClr val="FF0000"/>
                </a:solidFill>
                <a:latin typeface="標楷體" pitchFamily="65" charset="-120"/>
                <a:ea typeface="標楷體" pitchFamily="65" charset="-120"/>
              </a:rPr>
              <a:t>）</a:t>
            </a:r>
            <a:endParaRPr lang="en-US" altLang="zh-TW" dirty="0" smtClean="0">
              <a:solidFill>
                <a:srgbClr val="FF0000"/>
              </a:solidFill>
              <a:latin typeface="標楷體" pitchFamily="65" charset="-120"/>
              <a:ea typeface="標楷體" pitchFamily="65" charset="-120"/>
            </a:endParaRPr>
          </a:p>
          <a:p>
            <a:pPr>
              <a:lnSpc>
                <a:spcPts val="4400"/>
              </a:lnSpc>
            </a:pPr>
            <a:r>
              <a:rPr lang="en-US" altLang="zh-TW" b="1" u="sng" dirty="0" smtClean="0">
                <a:latin typeface="標楷體" pitchFamily="65" charset="-120"/>
                <a:ea typeface="標楷體" pitchFamily="65" charset="-120"/>
              </a:rPr>
              <a:t>85</a:t>
            </a:r>
            <a:r>
              <a:rPr lang="zh-TW" altLang="en-US" b="1" u="sng" dirty="0" smtClean="0">
                <a:latin typeface="標楷體" pitchFamily="65" charset="-120"/>
                <a:ea typeface="標楷體" pitchFamily="65" charset="-120"/>
              </a:rPr>
              <a:t>年以後任職：</a:t>
            </a:r>
            <a:r>
              <a:rPr lang="en-US" altLang="zh-TW" b="1" u="sng" dirty="0" smtClean="0">
                <a:solidFill>
                  <a:srgbClr val="FF0000"/>
                </a:solidFill>
                <a:latin typeface="標楷體" pitchFamily="65" charset="-120"/>
                <a:ea typeface="標楷體" pitchFamily="65" charset="-120"/>
              </a:rPr>
              <a:t>56496</a:t>
            </a:r>
            <a:r>
              <a:rPr lang="zh-TW" altLang="en-US" dirty="0" smtClean="0">
                <a:solidFill>
                  <a:srgbClr val="FF0000"/>
                </a:solidFill>
                <a:latin typeface="標楷體" pitchFamily="65" charset="-120"/>
                <a:ea typeface="標楷體" pitchFamily="65" charset="-120"/>
              </a:rPr>
              <a:t>（没有</a:t>
            </a:r>
            <a:r>
              <a:rPr lang="en-US" altLang="zh-TW" dirty="0" smtClean="0">
                <a:solidFill>
                  <a:srgbClr val="FF0000"/>
                </a:solidFill>
                <a:latin typeface="標楷體" pitchFamily="65" charset="-120"/>
                <a:ea typeface="標楷體" pitchFamily="65" charset="-120"/>
              </a:rPr>
              <a:t>18%</a:t>
            </a:r>
            <a:r>
              <a:rPr lang="zh-TW" altLang="en-US" dirty="0" smtClean="0">
                <a:solidFill>
                  <a:srgbClr val="FF0000"/>
                </a:solidFill>
                <a:latin typeface="標楷體" pitchFamily="65" charset="-120"/>
                <a:ea typeface="標楷體" pitchFamily="65" charset="-120"/>
              </a:rPr>
              <a:t>，若實施公保年金，可再</a:t>
            </a:r>
            <a:r>
              <a:rPr lang="zh-TW" altLang="en-US" b="1" u="sng" dirty="0" smtClean="0">
                <a:solidFill>
                  <a:srgbClr val="FF0000"/>
                </a:solidFill>
                <a:latin typeface="標楷體" pitchFamily="65" charset="-120"/>
                <a:ea typeface="標楷體" pitchFamily="65" charset="-120"/>
              </a:rPr>
              <a:t>加</a:t>
            </a:r>
            <a:r>
              <a:rPr lang="en-US" altLang="zh-TW" b="1" u="sng" dirty="0" smtClean="0">
                <a:solidFill>
                  <a:srgbClr val="FF0000"/>
                </a:solidFill>
                <a:latin typeface="標楷體" pitchFamily="65" charset="-120"/>
                <a:ea typeface="標楷體" pitchFamily="65" charset="-120"/>
              </a:rPr>
              <a:t>10000</a:t>
            </a:r>
            <a:r>
              <a:rPr lang="zh-TW" altLang="en-US" dirty="0" smtClean="0">
                <a:solidFill>
                  <a:srgbClr val="FF0000"/>
                </a:solidFill>
                <a:latin typeface="標楷體" pitchFamily="65" charset="-120"/>
                <a:ea typeface="標楷體" pitchFamily="65" charset="-120"/>
              </a:rPr>
              <a:t>元）</a:t>
            </a:r>
          </a:p>
          <a:p>
            <a:pPr eaLnBrk="1" hangingPunct="1">
              <a:buFontTx/>
              <a:buNone/>
            </a:pPr>
            <a:endParaRPr lang="zh-TW" altLang="en-US" sz="3600" b="1" dirty="0" smtClean="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242129570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Object 32"/>
          <p:cNvGraphicFramePr>
            <a:graphicFrameLocks noChangeAspect="1"/>
          </p:cNvGraphicFramePr>
          <p:nvPr>
            <p:extLst>
              <p:ext uri="{D42A27DB-BD31-4B8C-83A1-F6EECF244321}">
                <p14:modId xmlns:p14="http://schemas.microsoft.com/office/powerpoint/2010/main" val="624304075"/>
              </p:ext>
            </p:extLst>
          </p:nvPr>
        </p:nvGraphicFramePr>
        <p:xfrm>
          <a:off x="341313" y="1547813"/>
          <a:ext cx="8385175" cy="5287962"/>
        </p:xfrm>
        <a:graphic>
          <a:graphicData uri="http://schemas.openxmlformats.org/presentationml/2006/ole">
            <mc:AlternateContent xmlns:mc="http://schemas.openxmlformats.org/markup-compatibility/2006">
              <mc:Choice xmlns:v="urn:schemas-microsoft-com:vml" Requires="v">
                <p:oleObj spid="_x0000_s1051" name="Worksheet" r:id="rId4" imgW="8391449" imgH="5295748" progId="Excel.Sheet.8">
                  <p:embed/>
                </p:oleObj>
              </mc:Choice>
              <mc:Fallback>
                <p:oleObj name="Worksheet" r:id="rId4" imgW="8391449" imgH="5295748" progId="Excel.Sheet.8">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3" y="1547813"/>
                        <a:ext cx="8385175" cy="5287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0" name="Rectangle 2"/>
          <p:cNvSpPr>
            <a:spLocks noGrp="1" noChangeArrowheads="1"/>
          </p:cNvSpPr>
          <p:nvPr>
            <p:ph type="title" idx="4294967295"/>
          </p:nvPr>
        </p:nvSpPr>
        <p:spPr>
          <a:xfrm>
            <a:off x="395288" y="357188"/>
            <a:ext cx="8208962" cy="933450"/>
          </a:xfrm>
        </p:spPr>
        <p:txBody>
          <a:bodyPr anchor="ctr"/>
          <a:lstStyle/>
          <a:p>
            <a:pPr eaLnBrk="1" hangingPunct="1">
              <a:defRPr/>
            </a:pPr>
            <a:r>
              <a:rPr lang="zh-TW" altLang="en-US" sz="3600" dirty="0" smtClean="0">
                <a:solidFill>
                  <a:schemeClr val="tx1"/>
                </a:solidFill>
                <a:ea typeface="標楷體" pitchFamily="65" charset="-120"/>
              </a:rPr>
              <a:t>替代率偏高是新舊制交替時之過渡現象</a:t>
            </a:r>
          </a:p>
        </p:txBody>
      </p:sp>
      <p:sp>
        <p:nvSpPr>
          <p:cNvPr id="1028" name="Rectangle 3"/>
          <p:cNvSpPr>
            <a:spLocks noGrp="1" noChangeArrowheads="1"/>
          </p:cNvSpPr>
          <p:nvPr>
            <p:ph type="body" idx="4294967295"/>
          </p:nvPr>
        </p:nvSpPr>
        <p:spPr>
          <a:xfrm>
            <a:off x="0" y="1268413"/>
            <a:ext cx="8229600" cy="4862512"/>
          </a:xfrm>
        </p:spPr>
        <p:txBody>
          <a:bodyPr/>
          <a:lstStyle/>
          <a:p>
            <a:pPr eaLnBrk="1" hangingPunct="1">
              <a:buFontTx/>
              <a:buNone/>
            </a:pPr>
            <a:endParaRPr lang="en-US" altLang="zh-TW" sz="1800" b="1" smtClean="0">
              <a:solidFill>
                <a:srgbClr val="FF0000"/>
              </a:solidFill>
              <a:latin typeface="標楷體" pitchFamily="65" charset="-120"/>
              <a:ea typeface="標楷體" pitchFamily="65" charset="-120"/>
            </a:endParaRPr>
          </a:p>
          <a:p>
            <a:pPr eaLnBrk="1" hangingPunct="1">
              <a:buFontTx/>
              <a:buNone/>
            </a:pPr>
            <a:r>
              <a:rPr lang="zh-TW" altLang="en-US" sz="1800" b="1" smtClean="0">
                <a:solidFill>
                  <a:srgbClr val="FF0000"/>
                </a:solidFill>
                <a:latin typeface="標楷體" pitchFamily="65" charset="-120"/>
                <a:ea typeface="標楷體" pitchFamily="65" charset="-120"/>
              </a:rPr>
              <a:t>但若選擇月退，只需</a:t>
            </a:r>
            <a:r>
              <a:rPr lang="en-US" altLang="zh-TW" sz="1800" b="1" smtClean="0">
                <a:solidFill>
                  <a:srgbClr val="FF0000"/>
                </a:solidFill>
                <a:latin typeface="標楷體" pitchFamily="65" charset="-120"/>
                <a:ea typeface="標楷體" pitchFamily="65" charset="-120"/>
              </a:rPr>
              <a:t>15</a:t>
            </a:r>
            <a:r>
              <a:rPr lang="zh-TW" altLang="en-US" sz="1800" b="1" smtClean="0">
                <a:solidFill>
                  <a:srgbClr val="FF0000"/>
                </a:solidFill>
                <a:latin typeface="標楷體" pitchFamily="65" charset="-120"/>
                <a:ea typeface="標楷體" pitchFamily="65" charset="-120"/>
              </a:rPr>
              <a:t>年</a:t>
            </a:r>
            <a:r>
              <a:rPr lang="en-US" altLang="zh-TW" sz="1800" b="1" smtClean="0">
                <a:solidFill>
                  <a:srgbClr val="FF0000"/>
                </a:solidFill>
                <a:latin typeface="標楷體" pitchFamily="65" charset="-120"/>
                <a:ea typeface="標楷體" pitchFamily="65" charset="-120"/>
              </a:rPr>
              <a:t>-20</a:t>
            </a:r>
            <a:r>
              <a:rPr lang="zh-TW" altLang="en-US" sz="1800" b="1" smtClean="0">
                <a:solidFill>
                  <a:srgbClr val="FF0000"/>
                </a:solidFill>
                <a:latin typeface="標楷體" pitchFamily="65" charset="-120"/>
                <a:ea typeface="標楷體" pitchFamily="65" charset="-120"/>
              </a:rPr>
              <a:t>年年資即可領取與</a:t>
            </a:r>
            <a:r>
              <a:rPr lang="en-US" altLang="zh-TW" sz="1800" b="1" smtClean="0">
                <a:solidFill>
                  <a:srgbClr val="FF0000"/>
                </a:solidFill>
                <a:latin typeface="標楷體" pitchFamily="65" charset="-120"/>
                <a:ea typeface="標楷體" pitchFamily="65" charset="-120"/>
              </a:rPr>
              <a:t>30</a:t>
            </a:r>
            <a:r>
              <a:rPr lang="zh-TW" altLang="en-US" sz="1800" b="1" smtClean="0">
                <a:solidFill>
                  <a:srgbClr val="FF0000"/>
                </a:solidFill>
                <a:latin typeface="標楷體" pitchFamily="65" charset="-120"/>
                <a:ea typeface="標楷體" pitchFamily="65" charset="-120"/>
              </a:rPr>
              <a:t>年年資差不多之月退俸</a:t>
            </a:r>
          </a:p>
          <a:p>
            <a:pPr eaLnBrk="1" hangingPunct="1">
              <a:buFontTx/>
              <a:buNone/>
            </a:pPr>
            <a:endParaRPr lang="en-US" altLang="zh-TW" sz="1600" b="1" smtClean="0">
              <a:solidFill>
                <a:srgbClr val="FF0000"/>
              </a:solidFill>
              <a:latin typeface="標楷體" pitchFamily="65" charset="-120"/>
              <a:ea typeface="標楷體" pitchFamily="65" charset="-120"/>
            </a:endParaRPr>
          </a:p>
        </p:txBody>
      </p:sp>
      <p:sp>
        <p:nvSpPr>
          <p:cNvPr id="1029" name="Rectangle 4"/>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Verdana" pitchFamily="34" charset="0"/>
            </a:endParaRPr>
          </a:p>
        </p:txBody>
      </p:sp>
      <p:sp>
        <p:nvSpPr>
          <p:cNvPr id="1030" name="Line 6"/>
          <p:cNvSpPr>
            <a:spLocks noChangeShapeType="1"/>
          </p:cNvSpPr>
          <p:nvPr/>
        </p:nvSpPr>
        <p:spPr bwMode="auto">
          <a:xfrm>
            <a:off x="395288" y="1268413"/>
            <a:ext cx="784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 grpId="0" 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title" idx="4294967295"/>
          </p:nvPr>
        </p:nvSpPr>
        <p:spPr>
          <a:xfrm>
            <a:off x="773113" y="188913"/>
            <a:ext cx="7543800" cy="1655762"/>
          </a:xfrm>
        </p:spPr>
        <p:txBody>
          <a:bodyPr anchor="ctr"/>
          <a:lstStyle/>
          <a:p>
            <a:pPr eaLnBrk="1" hangingPunct="1">
              <a:defRPr/>
            </a:pPr>
            <a:r>
              <a:rPr lang="zh-TW" altLang="en-US" sz="3100" dirty="0" smtClean="0">
                <a:solidFill>
                  <a:schemeClr val="tx1"/>
                </a:solidFill>
                <a:ea typeface="標楷體" pitchFamily="65" charset="-120"/>
              </a:rPr>
              <a:t>退撫舊制中月退休金的領取，中短年資特別有利的特殊情形，就已經不再發生了。</a:t>
            </a:r>
            <a:r>
              <a:rPr lang="zh-TW" altLang="en-US" sz="3500" dirty="0" smtClean="0">
                <a:solidFill>
                  <a:srgbClr val="FF0000"/>
                </a:solidFill>
                <a:ea typeface="標楷體" pitchFamily="65" charset="-120"/>
              </a:rPr>
              <a:t/>
            </a:r>
            <a:br>
              <a:rPr lang="zh-TW" altLang="en-US" sz="3500" dirty="0" smtClean="0">
                <a:solidFill>
                  <a:srgbClr val="FF0000"/>
                </a:solidFill>
                <a:ea typeface="標楷體" pitchFamily="65" charset="-120"/>
              </a:rPr>
            </a:br>
            <a:r>
              <a:rPr lang="en-US" altLang="zh-TW" sz="3500" dirty="0" smtClean="0">
                <a:solidFill>
                  <a:srgbClr val="FF0000"/>
                </a:solidFill>
                <a:ea typeface="標楷體" pitchFamily="65" charset="-120"/>
              </a:rPr>
              <a:t/>
            </a:r>
            <a:br>
              <a:rPr lang="en-US" altLang="zh-TW" sz="3500" dirty="0" smtClean="0">
                <a:solidFill>
                  <a:srgbClr val="FF0000"/>
                </a:solidFill>
                <a:ea typeface="標楷體" pitchFamily="65" charset="-120"/>
              </a:rPr>
            </a:br>
            <a:r>
              <a:rPr lang="zh-TW" altLang="en-US" sz="2700" dirty="0" smtClean="0">
                <a:solidFill>
                  <a:schemeClr val="tx1"/>
                </a:solidFill>
                <a:latin typeface="標楷體" pitchFamily="65" charset="-120"/>
                <a:ea typeface="標楷體" pitchFamily="65" charset="-120"/>
              </a:rPr>
              <a:t>計算公式：本俸</a:t>
            </a:r>
            <a:r>
              <a:rPr lang="zh-TW" altLang="en-US" sz="2700" dirty="0" smtClean="0">
                <a:solidFill>
                  <a:schemeClr val="tx1"/>
                </a:solidFill>
                <a:latin typeface="標楷體" pitchFamily="65" charset="-120"/>
                <a:ea typeface="標楷體" pitchFamily="65" charset="-120"/>
                <a:sym typeface="Wingdings 2" pitchFamily="18" charset="2"/>
              </a:rPr>
              <a:t></a:t>
            </a:r>
            <a:r>
              <a:rPr lang="en-US" altLang="zh-TW" sz="2700" dirty="0" smtClean="0">
                <a:solidFill>
                  <a:schemeClr val="tx1"/>
                </a:solidFill>
                <a:latin typeface="標楷體" pitchFamily="65" charset="-120"/>
                <a:ea typeface="標楷體" pitchFamily="65" charset="-120"/>
              </a:rPr>
              <a:t>2</a:t>
            </a:r>
            <a:r>
              <a:rPr lang="en-US" altLang="zh-TW" sz="2700" dirty="0" smtClean="0">
                <a:solidFill>
                  <a:schemeClr val="tx1"/>
                </a:solidFill>
                <a:latin typeface="標楷體" pitchFamily="65" charset="-120"/>
                <a:ea typeface="標楷體" pitchFamily="65" charset="-120"/>
                <a:sym typeface="Wingdings 2" pitchFamily="18" charset="2"/>
              </a:rPr>
              <a:t></a:t>
            </a:r>
            <a:r>
              <a:rPr lang="zh-TW" altLang="en-US" sz="2700" dirty="0" smtClean="0">
                <a:solidFill>
                  <a:schemeClr val="tx1"/>
                </a:solidFill>
                <a:latin typeface="標楷體" pitchFamily="65" charset="-120"/>
                <a:ea typeface="標楷體" pitchFamily="65" charset="-120"/>
              </a:rPr>
              <a:t>百分比（年資</a:t>
            </a:r>
            <a:r>
              <a:rPr lang="en-US" altLang="zh-TW" sz="3100" dirty="0" smtClean="0">
                <a:solidFill>
                  <a:schemeClr val="tx1"/>
                </a:solidFill>
                <a:latin typeface="標楷體" pitchFamily="65" charset="-120"/>
                <a:ea typeface="標楷體" pitchFamily="65" charset="-120"/>
              </a:rPr>
              <a:t>×</a:t>
            </a:r>
            <a:r>
              <a:rPr lang="en-US" altLang="zh-TW" sz="2700" dirty="0" smtClean="0">
                <a:solidFill>
                  <a:schemeClr val="tx1"/>
                </a:solidFill>
                <a:latin typeface="標楷體" pitchFamily="65" charset="-120"/>
                <a:ea typeface="標楷體" pitchFamily="65" charset="-120"/>
              </a:rPr>
              <a:t> 2</a:t>
            </a:r>
            <a:r>
              <a:rPr lang="zh-TW" altLang="en-US" sz="2700" dirty="0" smtClean="0">
                <a:solidFill>
                  <a:schemeClr val="tx1"/>
                </a:solidFill>
                <a:latin typeface="標楷體" pitchFamily="65" charset="-120"/>
                <a:ea typeface="標楷體" pitchFamily="65" charset="-120"/>
              </a:rPr>
              <a:t>％ ）</a:t>
            </a:r>
          </a:p>
        </p:txBody>
      </p:sp>
      <p:sp>
        <p:nvSpPr>
          <p:cNvPr id="2052" name="Rectangle 4"/>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Verdana" pitchFamily="34" charset="0"/>
            </a:endParaRPr>
          </a:p>
        </p:txBody>
      </p:sp>
      <p:graphicFrame>
        <p:nvGraphicFramePr>
          <p:cNvPr id="6" name="Object 30"/>
          <p:cNvGraphicFramePr>
            <a:graphicFrameLocks noChangeAspect="1"/>
          </p:cNvGraphicFramePr>
          <p:nvPr/>
        </p:nvGraphicFramePr>
        <p:xfrm>
          <a:off x="404813" y="2143125"/>
          <a:ext cx="8321675" cy="4687888"/>
        </p:xfrm>
        <a:graphic>
          <a:graphicData uri="http://schemas.openxmlformats.org/presentationml/2006/ole">
            <mc:AlternateContent xmlns:mc="http://schemas.openxmlformats.org/markup-compatibility/2006">
              <mc:Choice xmlns:v="urn:schemas-microsoft-com:vml" Requires="v">
                <p:oleObj spid="_x0000_s2073" name="Worksheet" r:id="rId4" imgW="8324926" imgH="4695673" progId="Excel.Sheet.8">
                  <p:embed/>
                </p:oleObj>
              </mc:Choice>
              <mc:Fallback>
                <p:oleObj name="Worksheet" r:id="rId4" imgW="8324926" imgH="4695673" progId="Excel.Sheet.8">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2143125"/>
                        <a:ext cx="8321675"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9890"/>
                                        </p:tgtEl>
                                        <p:attrNameLst>
                                          <p:attrName>style.visibility</p:attrName>
                                        </p:attrNameLst>
                                      </p:cBhvr>
                                      <p:to>
                                        <p:strVal val="visible"/>
                                      </p:to>
                                    </p:set>
                                    <p:anim calcmode="lin" valueType="num">
                                      <p:cBhvr additive="base">
                                        <p:cTn id="7" dur="500" fill="hold"/>
                                        <p:tgtEl>
                                          <p:spTgt spid="1829890"/>
                                        </p:tgtEl>
                                        <p:attrNameLst>
                                          <p:attrName>ppt_x</p:attrName>
                                        </p:attrNameLst>
                                      </p:cBhvr>
                                      <p:tavLst>
                                        <p:tav tm="0">
                                          <p:val>
                                            <p:strVal val="#ppt_x"/>
                                          </p:val>
                                        </p:tav>
                                        <p:tav tm="100000">
                                          <p:val>
                                            <p:strVal val="#ppt_x"/>
                                          </p:val>
                                        </p:tav>
                                      </p:tavLst>
                                    </p:anim>
                                    <p:anim calcmode="lin" valueType="num">
                                      <p:cBhvr additive="base">
                                        <p:cTn id="8" dur="500" fill="hold"/>
                                        <p:tgtEl>
                                          <p:spTgt spid="18298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9890" grpId="0"/>
      <p:bldOleChart spid="6" grpId="0" 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文字方塊 1"/>
          <p:cNvSpPr txBox="1">
            <a:spLocks noChangeArrowheads="1"/>
          </p:cNvSpPr>
          <p:nvPr/>
        </p:nvSpPr>
        <p:spPr bwMode="auto">
          <a:xfrm>
            <a:off x="303213" y="2420938"/>
            <a:ext cx="84947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zh-TW" altLang="en-US" sz="3600">
                <a:latin typeface="標楷體" pitchFamily="65" charset="-120"/>
                <a:ea typeface="標楷體" pitchFamily="65" charset="-120"/>
              </a:rPr>
              <a:t>當月退休所得</a:t>
            </a:r>
            <a:r>
              <a:rPr lang="en-US" altLang="zh-TW" sz="3600">
                <a:latin typeface="標楷體" pitchFamily="65" charset="-120"/>
                <a:ea typeface="標楷體" pitchFamily="65" charset="-120"/>
              </a:rPr>
              <a:t>(</a:t>
            </a:r>
            <a:r>
              <a:rPr lang="zh-TW" altLang="en-US" sz="3600">
                <a:latin typeface="標楷體" pitchFamily="65" charset="-120"/>
                <a:ea typeface="標楷體" pitchFamily="65" charset="-120"/>
              </a:rPr>
              <a:t>月退休金</a:t>
            </a:r>
            <a:r>
              <a:rPr lang="zh-TW" altLang="en-US" sz="3600">
                <a:solidFill>
                  <a:srgbClr val="FF0000"/>
                </a:solidFill>
                <a:latin typeface="標楷體" pitchFamily="65" charset="-120"/>
                <a:ea typeface="標楷體" pitchFamily="65" charset="-120"/>
              </a:rPr>
              <a:t>加</a:t>
            </a:r>
            <a:r>
              <a:rPr lang="zh-TW" altLang="en-US" sz="3600">
                <a:latin typeface="標楷體" pitchFamily="65" charset="-120"/>
                <a:ea typeface="標楷體" pitchFamily="65" charset="-120"/>
              </a:rPr>
              <a:t>公保優存利息</a:t>
            </a:r>
            <a:r>
              <a:rPr lang="en-US" altLang="zh-TW" sz="3600">
                <a:latin typeface="標楷體" pitchFamily="65" charset="-120"/>
                <a:ea typeface="標楷體" pitchFamily="65" charset="-120"/>
              </a:rPr>
              <a:t>)</a:t>
            </a:r>
          </a:p>
          <a:p>
            <a:pPr algn="ctr" eaLnBrk="1" hangingPunct="1"/>
            <a:r>
              <a:rPr lang="zh-TW" altLang="en-US" sz="3600">
                <a:latin typeface="標楷體" pitchFamily="65" charset="-120"/>
                <a:ea typeface="標楷體" pitchFamily="65" charset="-120"/>
              </a:rPr>
              <a:t>超過在職月薪時</a:t>
            </a:r>
            <a:endParaRPr lang="en-US" altLang="zh-TW" sz="3600">
              <a:latin typeface="標楷體" pitchFamily="65" charset="-120"/>
              <a:ea typeface="標楷體" pitchFamily="65" charset="-120"/>
            </a:endParaRPr>
          </a:p>
          <a:p>
            <a:pPr algn="ctr" eaLnBrk="1" hangingPunct="1"/>
            <a:r>
              <a:rPr lang="zh-TW" altLang="en-US" sz="4000">
                <a:latin typeface="標楷體" pitchFamily="65" charset="-120"/>
                <a:ea typeface="標楷體" pitchFamily="65" charset="-120"/>
              </a:rPr>
              <a:t>－大家如何看？！</a:t>
            </a:r>
          </a:p>
        </p:txBody>
      </p:sp>
    </p:spTree>
    <p:extLst>
      <p:ext uri="{BB962C8B-B14F-4D97-AF65-F5344CB8AC3E}">
        <p14:creationId xmlns:p14="http://schemas.microsoft.com/office/powerpoint/2010/main" val="5050769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68313" y="602382"/>
            <a:ext cx="8243887" cy="1314450"/>
          </a:xfrm>
        </p:spPr>
        <p:txBody>
          <a:bodyPr anchor="ctr"/>
          <a:lstStyle/>
          <a:p>
            <a:pPr eaLnBrk="1" hangingPunct="1">
              <a:defRPr/>
            </a:pPr>
            <a:r>
              <a:rPr lang="en-US" altLang="zh-TW" sz="4800" dirty="0" smtClean="0">
                <a:latin typeface="標楷體" pitchFamily="65" charset="-120"/>
                <a:ea typeface="標楷體" pitchFamily="65" charset="-120"/>
              </a:rPr>
              <a:t>95</a:t>
            </a:r>
            <a:r>
              <a:rPr lang="zh-TW" altLang="en-US" sz="4800" dirty="0" smtClean="0">
                <a:latin typeface="標楷體" pitchFamily="65" charset="-120"/>
                <a:ea typeface="標楷體" pitchFamily="65" charset="-120"/>
              </a:rPr>
              <a:t>年實施</a:t>
            </a:r>
            <a:r>
              <a:rPr lang="en-US" altLang="zh-TW" sz="4800" dirty="0" smtClean="0">
                <a:latin typeface="標楷體" pitchFamily="65" charset="-120"/>
                <a:ea typeface="標楷體" pitchFamily="65" charset="-120"/>
              </a:rPr>
              <a:t>18%</a:t>
            </a:r>
            <a:r>
              <a:rPr lang="zh-TW" altLang="en-US" sz="4800" dirty="0" smtClean="0">
                <a:latin typeface="標楷體" pitchFamily="65" charset="-120"/>
                <a:ea typeface="標楷體" pitchFamily="65" charset="-120"/>
              </a:rPr>
              <a:t>改革方案</a:t>
            </a:r>
            <a:r>
              <a:rPr lang="en-US" altLang="zh-TW" sz="4800" dirty="0" smtClean="0">
                <a:latin typeface="標楷體" pitchFamily="65" charset="-120"/>
                <a:ea typeface="標楷體" pitchFamily="65" charset="-120"/>
              </a:rPr>
              <a:t/>
            </a:r>
            <a:br>
              <a:rPr lang="en-US" altLang="zh-TW" sz="4800" dirty="0" smtClean="0">
                <a:latin typeface="標楷體" pitchFamily="65" charset="-120"/>
                <a:ea typeface="標楷體" pitchFamily="65" charset="-120"/>
              </a:rPr>
            </a:br>
            <a:r>
              <a:rPr lang="zh-TW" altLang="en-US" sz="4800" dirty="0" smtClean="0">
                <a:ea typeface="標楷體" pitchFamily="65" charset="-120"/>
              </a:rPr>
              <a:t>（第二次改革）</a:t>
            </a:r>
            <a:endParaRPr lang="en-US" altLang="zh-TW" sz="4800" dirty="0" smtClean="0">
              <a:latin typeface="標楷體" pitchFamily="65" charset="-120"/>
              <a:ea typeface="標楷體" pitchFamily="65" charset="-120"/>
            </a:endParaRPr>
          </a:p>
        </p:txBody>
      </p:sp>
      <p:sp>
        <p:nvSpPr>
          <p:cNvPr id="66563" name="Rectangle 3"/>
          <p:cNvSpPr>
            <a:spLocks noGrp="1" noChangeArrowheads="1"/>
          </p:cNvSpPr>
          <p:nvPr>
            <p:ph type="body" idx="4294967295"/>
          </p:nvPr>
        </p:nvSpPr>
        <p:spPr>
          <a:xfrm>
            <a:off x="446088" y="1988840"/>
            <a:ext cx="8229600" cy="4177010"/>
          </a:xfrm>
        </p:spPr>
        <p:txBody>
          <a:bodyPr/>
          <a:lstStyle/>
          <a:p>
            <a:pPr eaLnBrk="1" hangingPunct="1"/>
            <a:r>
              <a:rPr lang="zh-TW" altLang="en-US" sz="3600" dirty="0" smtClean="0">
                <a:solidFill>
                  <a:srgbClr val="002060"/>
                </a:solidFill>
                <a:latin typeface="標楷體" pitchFamily="65" charset="-120"/>
                <a:ea typeface="標楷體" pitchFamily="65" charset="-120"/>
              </a:rPr>
              <a:t>設所得替代率，但因計入</a:t>
            </a:r>
            <a:r>
              <a:rPr lang="zh-TW" altLang="en-US" sz="3600" dirty="0" smtClean="0">
                <a:solidFill>
                  <a:srgbClr val="FF3300"/>
                </a:solidFill>
                <a:latin typeface="標楷體" pitchFamily="65" charset="-120"/>
                <a:ea typeface="標楷體" pitchFamily="65" charset="-120"/>
              </a:rPr>
              <a:t>專業加給</a:t>
            </a:r>
            <a:r>
              <a:rPr lang="zh-TW" altLang="en-US" sz="3600" dirty="0" smtClean="0">
                <a:solidFill>
                  <a:srgbClr val="002060"/>
                </a:solidFill>
                <a:latin typeface="標楷體" pitchFamily="65" charset="-120"/>
                <a:ea typeface="標楷體" pitchFamily="65" charset="-120"/>
              </a:rPr>
              <a:t>與</a:t>
            </a:r>
            <a:r>
              <a:rPr lang="zh-TW" altLang="en-US" sz="3600" dirty="0" smtClean="0">
                <a:solidFill>
                  <a:srgbClr val="FF3300"/>
                </a:solidFill>
                <a:latin typeface="標楷體" pitchFamily="65" charset="-120"/>
                <a:ea typeface="標楷體" pitchFamily="65" charset="-120"/>
              </a:rPr>
              <a:t>職務加給，</a:t>
            </a:r>
            <a:r>
              <a:rPr lang="zh-TW" altLang="en-US" sz="3600" dirty="0" smtClean="0">
                <a:solidFill>
                  <a:srgbClr val="002060"/>
                </a:solidFill>
                <a:latin typeface="標楷體" pitchFamily="65" charset="-120"/>
                <a:ea typeface="標楷體" pitchFamily="65" charset="-120"/>
              </a:rPr>
              <a:t>引來</a:t>
            </a:r>
            <a:r>
              <a:rPr lang="zh-TW" altLang="en-US" sz="3600" dirty="0" smtClean="0">
                <a:solidFill>
                  <a:srgbClr val="FF3300"/>
                </a:solidFill>
                <a:latin typeface="標楷體" pitchFamily="65" charset="-120"/>
                <a:ea typeface="標楷體" pitchFamily="65" charset="-120"/>
              </a:rPr>
              <a:t>「肥大官，瘦小吏」</a:t>
            </a:r>
            <a:r>
              <a:rPr lang="zh-TW" altLang="en-US" sz="3600" dirty="0" smtClean="0">
                <a:solidFill>
                  <a:srgbClr val="002060"/>
                </a:solidFill>
                <a:latin typeface="標楷體" pitchFamily="65" charset="-120"/>
                <a:ea typeface="標楷體" pitchFamily="65" charset="-120"/>
              </a:rPr>
              <a:t>爭議。</a:t>
            </a:r>
          </a:p>
        </p:txBody>
      </p:sp>
    </p:spTree>
    <p:extLst>
      <p:ext uri="{BB962C8B-B14F-4D97-AF65-F5344CB8AC3E}">
        <p14:creationId xmlns:p14="http://schemas.microsoft.com/office/powerpoint/2010/main" val="2151293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31800" y="103188"/>
            <a:ext cx="8243888" cy="1314450"/>
          </a:xfrm>
        </p:spPr>
        <p:txBody>
          <a:bodyPr anchor="ctr"/>
          <a:lstStyle/>
          <a:p>
            <a:pPr eaLnBrk="1" hangingPunct="1">
              <a:defRPr/>
            </a:pPr>
            <a:r>
              <a:rPr lang="en-US" altLang="zh-TW" sz="4800" dirty="0" smtClean="0">
                <a:latin typeface="標楷體" pitchFamily="65" charset="-120"/>
                <a:ea typeface="標楷體" pitchFamily="65" charset="-120"/>
              </a:rPr>
              <a:t>99</a:t>
            </a:r>
            <a:r>
              <a:rPr lang="zh-TW" altLang="en-US" sz="4800" dirty="0" smtClean="0">
                <a:latin typeface="標楷體" pitchFamily="65" charset="-120"/>
                <a:ea typeface="標楷體" pitchFamily="65" charset="-120"/>
              </a:rPr>
              <a:t>年修改退休法</a:t>
            </a:r>
            <a:r>
              <a:rPr lang="en-US" altLang="zh-TW" sz="4800" dirty="0" smtClean="0">
                <a:latin typeface="標楷體" pitchFamily="65" charset="-120"/>
                <a:ea typeface="標楷體" pitchFamily="65" charset="-120"/>
              </a:rPr>
              <a:t/>
            </a:r>
            <a:br>
              <a:rPr lang="en-US" altLang="zh-TW" sz="4800" dirty="0" smtClean="0">
                <a:latin typeface="標楷體" pitchFamily="65" charset="-120"/>
                <a:ea typeface="標楷體" pitchFamily="65" charset="-120"/>
              </a:rPr>
            </a:br>
            <a:r>
              <a:rPr lang="zh-TW" altLang="en-US" sz="4800" dirty="0" smtClean="0">
                <a:ea typeface="標楷體" pitchFamily="65" charset="-120"/>
              </a:rPr>
              <a:t>（第三次改革）</a:t>
            </a:r>
            <a:endParaRPr lang="zh-TW" altLang="en-US" sz="4800" dirty="0" smtClean="0">
              <a:latin typeface="標楷體" pitchFamily="65" charset="-120"/>
              <a:ea typeface="標楷體" pitchFamily="65" charset="-120"/>
            </a:endParaRPr>
          </a:p>
        </p:txBody>
      </p:sp>
      <p:sp>
        <p:nvSpPr>
          <p:cNvPr id="66563" name="Rectangle 3"/>
          <p:cNvSpPr>
            <a:spLocks noGrp="1" noChangeArrowheads="1"/>
          </p:cNvSpPr>
          <p:nvPr>
            <p:ph type="body" idx="4294967295"/>
          </p:nvPr>
        </p:nvSpPr>
        <p:spPr>
          <a:xfrm>
            <a:off x="446088" y="1709738"/>
            <a:ext cx="8229600" cy="4456112"/>
          </a:xfrm>
        </p:spPr>
        <p:txBody>
          <a:bodyPr/>
          <a:lstStyle/>
          <a:p>
            <a:pPr eaLnBrk="1" hangingPunct="1"/>
            <a:r>
              <a:rPr lang="en-US" altLang="zh-TW" smtClean="0">
                <a:latin typeface="標楷體" pitchFamily="65" charset="-120"/>
                <a:ea typeface="標楷體" pitchFamily="65" charset="-120"/>
              </a:rPr>
              <a:t>99</a:t>
            </a:r>
            <a:r>
              <a:rPr lang="zh-TW" altLang="en-US" smtClean="0">
                <a:latin typeface="標楷體" pitchFamily="65" charset="-120"/>
                <a:ea typeface="標楷體" pitchFamily="65" charset="-120"/>
              </a:rPr>
              <a:t>年</a:t>
            </a:r>
            <a:r>
              <a:rPr lang="en-US" altLang="zh-TW" smtClean="0">
                <a:latin typeface="標楷體" pitchFamily="65" charset="-120"/>
                <a:ea typeface="標楷體" pitchFamily="65" charset="-120"/>
              </a:rPr>
              <a:t>7</a:t>
            </a:r>
            <a:r>
              <a:rPr lang="zh-TW" altLang="en-US" smtClean="0">
                <a:latin typeface="標楷體" pitchFamily="65" charset="-120"/>
                <a:ea typeface="標楷體" pitchFamily="65" charset="-120"/>
              </a:rPr>
              <a:t>月</a:t>
            </a:r>
            <a:r>
              <a:rPr lang="en-US" altLang="zh-TW" smtClean="0">
                <a:latin typeface="標楷體" pitchFamily="65" charset="-120"/>
                <a:ea typeface="標楷體" pitchFamily="65" charset="-120"/>
              </a:rPr>
              <a:t>13</a:t>
            </a:r>
            <a:r>
              <a:rPr lang="zh-TW" altLang="en-US" smtClean="0">
                <a:latin typeface="標楷體" pitchFamily="65" charset="-120"/>
                <a:ea typeface="標楷體" pitchFamily="65" charset="-120"/>
              </a:rPr>
              <a:t>日立法院三讀通過公務人員退休條例</a:t>
            </a:r>
            <a:r>
              <a:rPr lang="en-US" altLang="zh-TW" smtClean="0">
                <a:latin typeface="標楷體" pitchFamily="65" charset="-120"/>
                <a:ea typeface="標楷體" pitchFamily="65" charset="-120"/>
              </a:rPr>
              <a:t> </a:t>
            </a:r>
            <a:r>
              <a:rPr lang="zh-TW" altLang="en-US" smtClean="0">
                <a:latin typeface="標楷體" pitchFamily="65" charset="-120"/>
                <a:ea typeface="標楷體" pitchFamily="65" charset="-120"/>
              </a:rPr>
              <a:t>，</a:t>
            </a:r>
            <a:r>
              <a:rPr lang="en-US" altLang="zh-TW" smtClean="0">
                <a:latin typeface="標楷體" pitchFamily="65" charset="-120"/>
                <a:ea typeface="標楷體" pitchFamily="65" charset="-120"/>
              </a:rPr>
              <a:t>8</a:t>
            </a:r>
            <a:r>
              <a:rPr lang="zh-TW" altLang="en-US" smtClean="0">
                <a:latin typeface="標楷體" pitchFamily="65" charset="-120"/>
                <a:ea typeface="標楷體" pitchFamily="65" charset="-120"/>
              </a:rPr>
              <a:t>月</a:t>
            </a:r>
            <a:r>
              <a:rPr lang="en-US" altLang="zh-TW" smtClean="0">
                <a:latin typeface="標楷體" pitchFamily="65" charset="-120"/>
                <a:ea typeface="標楷體" pitchFamily="65" charset="-120"/>
              </a:rPr>
              <a:t>4</a:t>
            </a:r>
            <a:r>
              <a:rPr lang="zh-TW" altLang="en-US" smtClean="0">
                <a:latin typeface="標楷體" pitchFamily="65" charset="-120"/>
                <a:ea typeface="標楷體" pitchFamily="65" charset="-120"/>
              </a:rPr>
              <a:t>日公布。</a:t>
            </a:r>
          </a:p>
          <a:p>
            <a:pPr eaLnBrk="1" hangingPunct="1"/>
            <a:r>
              <a:rPr lang="zh-TW" altLang="en-US" smtClean="0">
                <a:solidFill>
                  <a:srgbClr val="FF3300"/>
                </a:solidFill>
                <a:latin typeface="標楷體" pitchFamily="65" charset="-120"/>
                <a:ea typeface="標楷體" pitchFamily="65" charset="-120"/>
              </a:rPr>
              <a:t>但相似內容的教職員退休條例，在全教會（全教總）積極運作下，迄今尚未三讀通過。</a:t>
            </a:r>
            <a:endParaRPr lang="en-US" altLang="zh-TW" smtClean="0">
              <a:solidFill>
                <a:srgbClr val="FF3300"/>
              </a:solidFill>
              <a:latin typeface="標楷體" pitchFamily="65" charset="-120"/>
              <a:ea typeface="標楷體" pitchFamily="65" charset="-120"/>
            </a:endParaRPr>
          </a:p>
          <a:p>
            <a:pPr eaLnBrk="1" hangingPunct="1"/>
            <a:r>
              <a:rPr lang="zh-TW" altLang="en-US" smtClean="0">
                <a:solidFill>
                  <a:srgbClr val="FF3300"/>
                </a:solidFill>
                <a:latin typeface="標楷體" pitchFamily="65" charset="-120"/>
                <a:ea typeface="標楷體" pitchFamily="65" charset="-120"/>
              </a:rPr>
              <a:t>因為那是碎片式的改革，所以官方馬上說又要改</a:t>
            </a:r>
            <a:r>
              <a:rPr lang="en-US" altLang="zh-TW" smtClean="0">
                <a:solidFill>
                  <a:srgbClr val="FF3300"/>
                </a:solidFill>
                <a:latin typeface="標楷體" pitchFamily="65" charset="-120"/>
                <a:ea typeface="標楷體" pitchFamily="65" charset="-120"/>
              </a:rPr>
              <a:t>(</a:t>
            </a:r>
            <a:r>
              <a:rPr lang="zh-TW" altLang="en-US" smtClean="0">
                <a:solidFill>
                  <a:srgbClr val="FF3300"/>
                </a:solidFill>
                <a:latin typeface="標楷體" pitchFamily="65" charset="-120"/>
                <a:ea typeface="標楷體" pitchFamily="65" charset="-120"/>
              </a:rPr>
              <a:t>公務人員</a:t>
            </a:r>
            <a:r>
              <a:rPr lang="en-US" altLang="zh-TW" smtClean="0">
                <a:solidFill>
                  <a:srgbClr val="FF3300"/>
                </a:solidFill>
                <a:latin typeface="標楷體" pitchFamily="65" charset="-120"/>
                <a:ea typeface="標楷體" pitchFamily="65" charset="-120"/>
              </a:rPr>
              <a:t>102</a:t>
            </a:r>
            <a:r>
              <a:rPr lang="zh-TW" altLang="en-US" smtClean="0">
                <a:solidFill>
                  <a:srgbClr val="FF3300"/>
                </a:solidFill>
                <a:latin typeface="標楷體" pitchFamily="65" charset="-120"/>
                <a:ea typeface="標楷體" pitchFamily="65" charset="-120"/>
              </a:rPr>
              <a:t>年一樣再推新案</a:t>
            </a:r>
            <a:r>
              <a:rPr lang="en-US" altLang="zh-TW" smtClean="0">
                <a:solidFill>
                  <a:srgbClr val="FF3300"/>
                </a:solidFill>
                <a:latin typeface="標楷體" pitchFamily="65" charset="-120"/>
                <a:ea typeface="標楷體" pitchFamily="65" charset="-120"/>
              </a:rPr>
              <a:t>)</a:t>
            </a:r>
            <a:endParaRPr lang="zh-TW" altLang="en-US" smtClean="0">
              <a:solidFill>
                <a:srgbClr val="FF3300"/>
              </a:solidFill>
              <a:latin typeface="標楷體" pitchFamily="65" charset="-120"/>
              <a:ea typeface="標楷體" pitchFamily="65" charset="-120"/>
            </a:endParaRPr>
          </a:p>
        </p:txBody>
      </p:sp>
    </p:spTree>
    <p:extLst>
      <p:ext uri="{BB962C8B-B14F-4D97-AF65-F5344CB8AC3E}">
        <p14:creationId xmlns:p14="http://schemas.microsoft.com/office/powerpoint/2010/main" val="1173011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defRPr/>
            </a:pPr>
            <a:r>
              <a:rPr lang="zh-TW" altLang="zh-TW" sz="3200" b="1" dirty="0">
                <a:effectLst/>
                <a:latin typeface="標楷體" panose="03000509000000000000" pitchFamily="65" charset="-120"/>
                <a:ea typeface="標楷體" panose="03000509000000000000" pitchFamily="65" charset="-120"/>
              </a:rPr>
              <a:t>同日，</a:t>
            </a:r>
            <a:r>
              <a:rPr lang="zh-TW" altLang="zh-TW" sz="3200" b="1" dirty="0" smtClean="0">
                <a:effectLst/>
                <a:latin typeface="標楷體" panose="03000509000000000000" pitchFamily="65" charset="-120"/>
                <a:ea typeface="標楷體" panose="03000509000000000000" pitchFamily="65" charset="-120"/>
              </a:rPr>
              <a:t>中國時報也在</a:t>
            </a:r>
            <a:r>
              <a:rPr lang="en-US" altLang="zh-TW" sz="3200" b="1" u="sng" dirty="0" smtClean="0">
                <a:effectLst/>
                <a:latin typeface="標楷體" panose="03000509000000000000" pitchFamily="65" charset="-120"/>
                <a:ea typeface="標楷體" panose="03000509000000000000" pitchFamily="65" charset="-120"/>
                <a:hlinkClick r:id="rId2"/>
              </a:rPr>
              <a:t>「</a:t>
            </a:r>
            <a:r>
              <a:rPr lang="en-US" altLang="zh-TW" sz="3200" b="1" u="sng" dirty="0" err="1">
                <a:effectLst/>
                <a:latin typeface="標楷體" panose="03000509000000000000" pitchFamily="65" charset="-120"/>
                <a:ea typeface="標楷體" panose="03000509000000000000" pitchFamily="65" charset="-120"/>
                <a:hlinkClick r:id="rId2"/>
              </a:rPr>
              <a:t>試委憂</a:t>
            </a:r>
            <a:r>
              <a:rPr lang="en-US" altLang="zh-TW" sz="3200" b="1" u="sng" dirty="0">
                <a:effectLst/>
                <a:latin typeface="標楷體" panose="03000509000000000000" pitchFamily="65" charset="-120"/>
                <a:ea typeface="標楷體" panose="03000509000000000000" pitchFamily="65" charset="-120"/>
                <a:hlinkClick r:id="rId2"/>
              </a:rPr>
              <a:t> </a:t>
            </a:r>
            <a:r>
              <a:rPr lang="en-US" altLang="zh-TW" sz="3200" b="1" u="sng" dirty="0" err="1">
                <a:effectLst/>
                <a:latin typeface="標楷體" panose="03000509000000000000" pitchFamily="65" charset="-120"/>
                <a:ea typeface="標楷體" panose="03000509000000000000" pitchFamily="65" charset="-120"/>
                <a:hlinkClick r:id="rId2"/>
              </a:rPr>
              <a:t>選後恐爆公務員退休潮</a:t>
            </a:r>
            <a:r>
              <a:rPr lang="en-US" altLang="zh-TW" sz="3200" b="1" u="sng" dirty="0">
                <a:effectLst/>
                <a:latin typeface="標楷體" panose="03000509000000000000" pitchFamily="65" charset="-120"/>
                <a:ea typeface="標楷體" panose="03000509000000000000" pitchFamily="65" charset="-120"/>
                <a:hlinkClick r:id="rId2"/>
              </a:rPr>
              <a:t>」</a:t>
            </a:r>
            <a:r>
              <a:rPr lang="zh-TW" altLang="zh-TW" sz="3200" b="1" dirty="0">
                <a:effectLst/>
                <a:latin typeface="標楷體" panose="03000509000000000000" pitchFamily="65" charset="-120"/>
                <a:ea typeface="標楷體" panose="03000509000000000000" pitchFamily="65" charset="-120"/>
              </a:rPr>
              <a:t>的新聞中提到此事：</a:t>
            </a:r>
            <a:endParaRPr lang="zh-TW" altLang="en-US" sz="3200" dirty="0">
              <a:latin typeface="標楷體" panose="03000509000000000000" pitchFamily="65" charset="-120"/>
              <a:ea typeface="標楷體" panose="03000509000000000000" pitchFamily="65" charset="-120"/>
            </a:endParaRPr>
          </a:p>
        </p:txBody>
      </p:sp>
      <p:sp>
        <p:nvSpPr>
          <p:cNvPr id="20483" name="內容版面配置區 2"/>
          <p:cNvSpPr>
            <a:spLocks noGrp="1"/>
          </p:cNvSpPr>
          <p:nvPr>
            <p:ph idx="1"/>
          </p:nvPr>
        </p:nvSpPr>
        <p:spPr/>
        <p:txBody>
          <a:bodyPr/>
          <a:lstStyle/>
          <a:p>
            <a:r>
              <a:rPr lang="zh-TW" altLang="zh-TW" sz="2400" smtClean="0">
                <a:latin typeface="標楷體" pitchFamily="65" charset="-120"/>
                <a:ea typeface="標楷體" pitchFamily="65" charset="-120"/>
              </a:rPr>
              <a:t>趙麗雲表示，年金改革懸而未決，立院朝野黨團又未排入新會期優先議案，讓公務員陷焦慮，恐是大量申退主因，進而加速退撫基金破產。而財長張盛和日前自爆，</a:t>
            </a:r>
            <a:r>
              <a:rPr lang="zh-TW" altLang="zh-TW" sz="2400" smtClean="0">
                <a:solidFill>
                  <a:srgbClr val="FF0000"/>
                </a:solidFill>
                <a:latin typeface="標楷體" pitchFamily="65" charset="-120"/>
                <a:ea typeface="標楷體" pitchFamily="65" charset="-120"/>
              </a:rPr>
              <a:t>妻在國中任教時月領</a:t>
            </a:r>
            <a:r>
              <a:rPr lang="en-US" altLang="zh-TW" sz="2400" smtClean="0">
                <a:solidFill>
                  <a:srgbClr val="FF0000"/>
                </a:solidFill>
                <a:latin typeface="標楷體" pitchFamily="65" charset="-120"/>
                <a:ea typeface="標楷體" pitchFamily="65" charset="-120"/>
              </a:rPr>
              <a:t>6</a:t>
            </a:r>
            <a:r>
              <a:rPr lang="zh-TW" altLang="zh-TW" sz="2400" smtClean="0">
                <a:solidFill>
                  <a:srgbClr val="FF0000"/>
                </a:solidFill>
                <a:latin typeface="標楷體" pitchFamily="65" charset="-120"/>
                <a:ea typeface="標楷體" pitchFamily="65" charset="-120"/>
              </a:rPr>
              <a:t>萬</a:t>
            </a:r>
            <a:r>
              <a:rPr lang="en-US" altLang="zh-TW" sz="2400" smtClean="0">
                <a:solidFill>
                  <a:srgbClr val="FF0000"/>
                </a:solidFill>
                <a:latin typeface="標楷體" pitchFamily="65" charset="-120"/>
                <a:ea typeface="標楷體" pitchFamily="65" charset="-120"/>
              </a:rPr>
              <a:t>4000</a:t>
            </a:r>
            <a:r>
              <a:rPr lang="zh-TW" altLang="zh-TW" sz="2400" smtClean="0">
                <a:solidFill>
                  <a:srgbClr val="FF0000"/>
                </a:solidFill>
                <a:latin typeface="標楷體" pitchFamily="65" charset="-120"/>
                <a:ea typeface="標楷體" pitchFamily="65" charset="-120"/>
              </a:rPr>
              <a:t>元，退休後反而月領</a:t>
            </a:r>
            <a:r>
              <a:rPr lang="en-US" altLang="zh-TW" sz="2400" smtClean="0">
                <a:solidFill>
                  <a:srgbClr val="FF0000"/>
                </a:solidFill>
                <a:latin typeface="標楷體" pitchFamily="65" charset="-120"/>
                <a:ea typeface="標楷體" pitchFamily="65" charset="-120"/>
              </a:rPr>
              <a:t>6</a:t>
            </a:r>
            <a:r>
              <a:rPr lang="zh-TW" altLang="zh-TW" sz="2400" smtClean="0">
                <a:solidFill>
                  <a:srgbClr val="FF0000"/>
                </a:solidFill>
                <a:latin typeface="標楷體" pitchFamily="65" charset="-120"/>
                <a:ea typeface="標楷體" pitchFamily="65" charset="-120"/>
              </a:rPr>
              <a:t>萬</a:t>
            </a:r>
            <a:r>
              <a:rPr lang="en-US" altLang="zh-TW" sz="2400" smtClean="0">
                <a:solidFill>
                  <a:srgbClr val="FF0000"/>
                </a:solidFill>
                <a:latin typeface="標楷體" pitchFamily="65" charset="-120"/>
                <a:ea typeface="標楷體" pitchFamily="65" charset="-120"/>
              </a:rPr>
              <a:t>8000</a:t>
            </a:r>
            <a:r>
              <a:rPr lang="zh-TW" altLang="zh-TW" sz="2400" smtClean="0">
                <a:solidFill>
                  <a:srgbClr val="FF0000"/>
                </a:solidFill>
                <a:latin typeface="標楷體" pitchFamily="65" charset="-120"/>
                <a:ea typeface="標楷體" pitchFamily="65" charset="-120"/>
              </a:rPr>
              <a:t>元，「所得替代率逾百分百」，年金改革勢在必行。</a:t>
            </a:r>
            <a:r>
              <a:rPr lang="en-US" altLang="zh-TW" sz="2400" smtClean="0">
                <a:latin typeface="標楷體" pitchFamily="65" charset="-120"/>
                <a:ea typeface="標楷體" pitchFamily="65" charset="-120"/>
              </a:rPr>
              <a:t> </a:t>
            </a:r>
            <a:r>
              <a:rPr lang="zh-TW" altLang="zh-TW" sz="2400" smtClean="0">
                <a:latin typeface="標楷體" pitchFamily="65" charset="-120"/>
                <a:ea typeface="標楷體" pitchFamily="65" charset="-120"/>
              </a:rPr>
              <a:t>依現行退撫新制，攸關</a:t>
            </a:r>
            <a:r>
              <a:rPr lang="zh-TW" altLang="zh-TW" sz="2400" smtClean="0">
                <a:solidFill>
                  <a:srgbClr val="FF0000"/>
                </a:solidFill>
                <a:latin typeface="標楷體" pitchFamily="65" charset="-120"/>
                <a:ea typeface="標楷體" pitchFamily="65" charset="-120"/>
              </a:rPr>
              <a:t>軍公教所得替代率的「退休金基數」為本俸</a:t>
            </a:r>
            <a:r>
              <a:rPr lang="en-US" altLang="zh-TW" sz="2400" smtClean="0">
                <a:solidFill>
                  <a:srgbClr val="FF0000"/>
                </a:solidFill>
                <a:latin typeface="標楷體" pitchFamily="65" charset="-120"/>
                <a:ea typeface="標楷體" pitchFamily="65" charset="-120"/>
              </a:rPr>
              <a:t>2</a:t>
            </a:r>
            <a:r>
              <a:rPr lang="zh-TW" altLang="zh-TW" sz="2400" smtClean="0">
                <a:solidFill>
                  <a:srgbClr val="FF0000"/>
                </a:solidFill>
                <a:latin typeface="標楷體" pitchFamily="65" charset="-120"/>
                <a:ea typeface="標楷體" pitchFamily="65" charset="-120"/>
              </a:rPr>
              <a:t>倍，若薪資</a:t>
            </a:r>
            <a:r>
              <a:rPr lang="en-US" altLang="zh-TW" sz="2400" smtClean="0">
                <a:solidFill>
                  <a:srgbClr val="FF0000"/>
                </a:solidFill>
                <a:latin typeface="標楷體" pitchFamily="65" charset="-120"/>
                <a:ea typeface="標楷體" pitchFamily="65" charset="-120"/>
              </a:rPr>
              <a:t>10</a:t>
            </a:r>
            <a:r>
              <a:rPr lang="zh-TW" altLang="zh-TW" sz="2400" smtClean="0">
                <a:solidFill>
                  <a:srgbClr val="FF0000"/>
                </a:solidFill>
                <a:latin typeface="標楷體" pitchFamily="65" charset="-120"/>
                <a:ea typeface="標楷體" pitchFamily="65" charset="-120"/>
              </a:rPr>
              <a:t>萬、本俸</a:t>
            </a:r>
            <a:r>
              <a:rPr lang="en-US" altLang="zh-TW" sz="2400" smtClean="0">
                <a:solidFill>
                  <a:srgbClr val="FF0000"/>
                </a:solidFill>
                <a:latin typeface="標楷體" pitchFamily="65" charset="-120"/>
                <a:ea typeface="標楷體" pitchFamily="65" charset="-120"/>
              </a:rPr>
              <a:t>7</a:t>
            </a:r>
            <a:r>
              <a:rPr lang="zh-TW" altLang="zh-TW" sz="2400" smtClean="0">
                <a:solidFill>
                  <a:srgbClr val="FF0000"/>
                </a:solidFill>
                <a:latin typeface="標楷體" pitchFamily="65" charset="-120"/>
                <a:ea typeface="標楷體" pitchFamily="65" charset="-120"/>
              </a:rPr>
              <a:t>萬，退休後可領</a:t>
            </a:r>
            <a:r>
              <a:rPr lang="en-US" altLang="zh-TW" sz="2400" smtClean="0">
                <a:solidFill>
                  <a:srgbClr val="FF0000"/>
                </a:solidFill>
                <a:latin typeface="標楷體" pitchFamily="65" charset="-120"/>
                <a:ea typeface="標楷體" pitchFamily="65" charset="-120"/>
              </a:rPr>
              <a:t>14</a:t>
            </a:r>
            <a:r>
              <a:rPr lang="zh-TW" altLang="zh-TW" sz="2400" smtClean="0">
                <a:solidFill>
                  <a:srgbClr val="FF0000"/>
                </a:solidFill>
                <a:latin typeface="標楷體" pitchFamily="65" charset="-120"/>
                <a:ea typeface="標楷體" pitchFamily="65" charset="-120"/>
              </a:rPr>
              <a:t>萬元。</a:t>
            </a:r>
            <a:r>
              <a:rPr lang="zh-TW" altLang="zh-TW" sz="2400" smtClean="0">
                <a:latin typeface="標楷體" pitchFamily="65" charset="-120"/>
                <a:ea typeface="標楷體" pitchFamily="65" charset="-120"/>
              </a:rPr>
              <a:t>對此，銓敘部官員解釋，目前已規畫朝本俸</a:t>
            </a:r>
            <a:r>
              <a:rPr lang="en-US" altLang="zh-TW" sz="2400" smtClean="0">
                <a:latin typeface="標楷體" pitchFamily="65" charset="-120"/>
                <a:ea typeface="標楷體" pitchFamily="65" charset="-120"/>
              </a:rPr>
              <a:t>1.6</a:t>
            </a:r>
            <a:r>
              <a:rPr lang="zh-TW" altLang="zh-TW" sz="2400" smtClean="0">
                <a:latin typeface="標楷體" pitchFamily="65" charset="-120"/>
                <a:ea typeface="標楷體" pitchFamily="65" charset="-120"/>
              </a:rPr>
              <a:t>或</a:t>
            </a:r>
            <a:r>
              <a:rPr lang="en-US" altLang="zh-TW" sz="2400" smtClean="0">
                <a:latin typeface="標楷體" pitchFamily="65" charset="-120"/>
                <a:ea typeface="標楷體" pitchFamily="65" charset="-120"/>
              </a:rPr>
              <a:t>1.7</a:t>
            </a:r>
            <a:r>
              <a:rPr lang="zh-TW" altLang="zh-TW" sz="2400" smtClean="0">
                <a:latin typeface="標楷體" pitchFamily="65" charset="-120"/>
                <a:ea typeface="標楷體" pitchFamily="65" charset="-120"/>
              </a:rPr>
              <a:t>倍調整，且新制實施後，公務員不僅自行負擔</a:t>
            </a:r>
            <a:r>
              <a:rPr lang="en-US" altLang="zh-TW" sz="2400" smtClean="0">
                <a:latin typeface="標楷體" pitchFamily="65" charset="-120"/>
                <a:ea typeface="標楷體" pitchFamily="65" charset="-120"/>
              </a:rPr>
              <a:t>35%</a:t>
            </a:r>
            <a:r>
              <a:rPr lang="zh-TW" altLang="zh-TW" sz="2400" smtClean="0">
                <a:latin typeface="標楷體" pitchFamily="65" charset="-120"/>
                <a:ea typeface="標楷體" pitchFamily="65" charset="-120"/>
              </a:rPr>
              <a:t>退撫基金，且終止年資</a:t>
            </a:r>
            <a:r>
              <a:rPr lang="en-US" altLang="zh-TW" sz="2400" smtClean="0">
                <a:latin typeface="標楷體" pitchFamily="65" charset="-120"/>
                <a:ea typeface="標楷體" pitchFamily="65" charset="-120"/>
              </a:rPr>
              <a:t>18%</a:t>
            </a:r>
            <a:r>
              <a:rPr lang="zh-TW" altLang="zh-TW" sz="2400" smtClean="0">
                <a:latin typeface="標楷體" pitchFamily="65" charset="-120"/>
                <a:ea typeface="標楷體" pitchFamily="65" charset="-120"/>
              </a:rPr>
              <a:t>優惠存款，絕無自我圖利。</a:t>
            </a:r>
            <a:r>
              <a:rPr lang="en-US" altLang="zh-TW" sz="2400" smtClean="0">
                <a:latin typeface="標楷體" pitchFamily="65" charset="-120"/>
                <a:ea typeface="標楷體" pitchFamily="65" charset="-120"/>
              </a:rPr>
              <a:t> (</a:t>
            </a:r>
            <a:r>
              <a:rPr lang="zh-TW" altLang="zh-TW" sz="2400" smtClean="0">
                <a:latin typeface="標楷體" pitchFamily="65" charset="-120"/>
                <a:ea typeface="標楷體" pitchFamily="65" charset="-120"/>
              </a:rPr>
              <a:t>節錄自中國時報</a:t>
            </a:r>
            <a:r>
              <a:rPr lang="en-US" altLang="zh-TW" sz="2400" u="sng" smtClean="0">
                <a:latin typeface="標楷體" pitchFamily="65" charset="-120"/>
                <a:ea typeface="標楷體" pitchFamily="65" charset="-120"/>
                <a:hlinkClick r:id="rId3"/>
              </a:rPr>
              <a:t>http://ppt.cc/beeCl</a:t>
            </a:r>
            <a:r>
              <a:rPr lang="en-US" altLang="zh-TW" sz="2400" smtClean="0">
                <a:latin typeface="標楷體" pitchFamily="65" charset="-120"/>
                <a:ea typeface="標楷體" pitchFamily="65" charset="-120"/>
              </a:rPr>
              <a:t>) </a:t>
            </a:r>
            <a:endParaRPr lang="zh-TW" altLang="en-US" sz="24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ctr"/>
          <a:lstStyle/>
          <a:p>
            <a:pPr eaLnBrk="1" hangingPunct="1">
              <a:defRPr/>
            </a:pPr>
            <a:r>
              <a:rPr lang="en-US" altLang="zh-TW" sz="4600" dirty="0" smtClean="0">
                <a:solidFill>
                  <a:schemeClr val="tx1"/>
                </a:solidFill>
                <a:latin typeface="標楷體" pitchFamily="65" charset="-120"/>
                <a:ea typeface="標楷體" pitchFamily="65" charset="-120"/>
              </a:rPr>
              <a:t>99</a:t>
            </a:r>
            <a:r>
              <a:rPr lang="zh-TW" altLang="en-US" sz="4600" dirty="0" smtClean="0">
                <a:solidFill>
                  <a:schemeClr val="tx1"/>
                </a:solidFill>
                <a:latin typeface="標楷體" pitchFamily="65" charset="-120"/>
                <a:ea typeface="標楷體" pitchFamily="65" charset="-120"/>
              </a:rPr>
              <a:t>年通過公務人員退休法</a:t>
            </a:r>
          </a:p>
        </p:txBody>
      </p:sp>
      <p:sp>
        <p:nvSpPr>
          <p:cNvPr id="75779" name="Rectangle 3"/>
          <p:cNvSpPr>
            <a:spLocks noGrp="1" noChangeArrowheads="1"/>
          </p:cNvSpPr>
          <p:nvPr>
            <p:ph type="body" idx="4294967295"/>
          </p:nvPr>
        </p:nvSpPr>
        <p:spPr>
          <a:xfrm>
            <a:off x="395288" y="1341438"/>
            <a:ext cx="8280400" cy="4678362"/>
          </a:xfrm>
        </p:spPr>
        <p:txBody>
          <a:bodyPr/>
          <a:lstStyle/>
          <a:p>
            <a:pPr marL="0" indent="0" eaLnBrk="1" hangingPunct="1">
              <a:buFontTx/>
              <a:buNone/>
              <a:defRPr/>
            </a:pPr>
            <a:r>
              <a:rPr kumimoji="0" lang="zh-TW" altLang="en-US" sz="4000" b="1" dirty="0" smtClean="0">
                <a:latin typeface="標楷體" pitchFamily="65" charset="-120"/>
                <a:ea typeface="標楷體" pitchFamily="65" charset="-120"/>
              </a:rPr>
              <a:t>修法重點</a:t>
            </a:r>
          </a:p>
          <a:p>
            <a:pPr eaLnBrk="1" hangingPunct="1">
              <a:defRPr/>
            </a:pPr>
            <a:r>
              <a:rPr kumimoji="0" lang="en-US" altLang="zh-TW" dirty="0" smtClean="0">
                <a:solidFill>
                  <a:srgbClr val="FF0000"/>
                </a:solidFill>
                <a:latin typeface="標楷體" panose="03000509000000000000" pitchFamily="65" charset="-120"/>
                <a:ea typeface="標楷體" panose="03000509000000000000" pitchFamily="65" charset="-120"/>
              </a:rPr>
              <a:t>75</a:t>
            </a:r>
            <a:r>
              <a:rPr kumimoji="0" lang="zh-TW" altLang="en-US" dirty="0" smtClean="0">
                <a:solidFill>
                  <a:srgbClr val="FF0000"/>
                </a:solidFill>
                <a:latin typeface="標楷體" panose="03000509000000000000" pitchFamily="65" charset="-120"/>
                <a:ea typeface="標楷體" panose="03000509000000000000" pitchFamily="65" charset="-120"/>
              </a:rPr>
              <a:t>制→</a:t>
            </a:r>
            <a:r>
              <a:rPr kumimoji="0" lang="en-US" altLang="zh-TW" dirty="0" smtClean="0">
                <a:solidFill>
                  <a:srgbClr val="FF0000"/>
                </a:solidFill>
                <a:latin typeface="標楷體" panose="03000509000000000000" pitchFamily="65" charset="-120"/>
                <a:ea typeface="標楷體" panose="03000509000000000000" pitchFamily="65" charset="-120"/>
              </a:rPr>
              <a:t>85</a:t>
            </a:r>
            <a:r>
              <a:rPr kumimoji="0" lang="zh-TW" altLang="en-US" dirty="0" smtClean="0">
                <a:solidFill>
                  <a:srgbClr val="FF0000"/>
                </a:solidFill>
                <a:latin typeface="標楷體" panose="03000509000000000000" pitchFamily="65" charset="-120"/>
                <a:ea typeface="標楷體" panose="03000509000000000000" pitchFamily="65" charset="-120"/>
              </a:rPr>
              <a:t>制</a:t>
            </a:r>
            <a:endParaRPr kumimoji="0" lang="en-US" altLang="zh-TW" dirty="0" smtClean="0">
              <a:solidFill>
                <a:srgbClr val="FF0000"/>
              </a:solidFill>
              <a:latin typeface="標楷體" panose="03000509000000000000" pitchFamily="65" charset="-120"/>
              <a:ea typeface="標楷體" panose="03000509000000000000" pitchFamily="65" charset="-120"/>
            </a:endParaRPr>
          </a:p>
          <a:p>
            <a:pPr eaLnBrk="1" hangingPunct="1">
              <a:defRPr/>
            </a:pPr>
            <a:r>
              <a:rPr kumimoji="0" lang="zh-TW" altLang="en-US" dirty="0" smtClean="0">
                <a:latin typeface="標楷體" panose="03000509000000000000" pitchFamily="65" charset="-120"/>
                <a:ea typeface="標楷體" panose="03000509000000000000" pitchFamily="65" charset="-120"/>
              </a:rPr>
              <a:t>調高提撥率</a:t>
            </a:r>
            <a:endParaRPr kumimoji="0" lang="en-US" altLang="zh-TW" dirty="0" smtClean="0">
              <a:latin typeface="標楷體" panose="03000509000000000000" pitchFamily="65" charset="-120"/>
              <a:ea typeface="標楷體" panose="03000509000000000000" pitchFamily="65" charset="-120"/>
            </a:endParaRPr>
          </a:p>
          <a:p>
            <a:pPr eaLnBrk="1" hangingPunct="1">
              <a:lnSpc>
                <a:spcPct val="80000"/>
              </a:lnSpc>
              <a:defRPr/>
            </a:pPr>
            <a:r>
              <a:rPr kumimoji="0" lang="zh-TW" altLang="en-US" dirty="0" smtClean="0">
                <a:latin typeface="標楷體" pitchFamily="65" charset="-120"/>
                <a:ea typeface="標楷體" pitchFamily="65" charset="-120"/>
              </a:rPr>
              <a:t>未達月退休金起支年齡之擇領方式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88925" y="188913"/>
            <a:ext cx="8243888" cy="936625"/>
          </a:xfrm>
        </p:spPr>
        <p:txBody>
          <a:bodyPr anchor="ctr"/>
          <a:lstStyle/>
          <a:p>
            <a:pPr eaLnBrk="1" hangingPunct="1">
              <a:defRPr/>
            </a:pPr>
            <a:r>
              <a:rPr lang="en-US" altLang="zh-TW" sz="4600" dirty="0" smtClean="0">
                <a:solidFill>
                  <a:schemeClr val="tx1"/>
                </a:solidFill>
                <a:latin typeface="標楷體" pitchFamily="65" charset="-120"/>
                <a:ea typeface="標楷體" pitchFamily="65" charset="-120"/>
              </a:rPr>
              <a:t>99</a:t>
            </a:r>
            <a:r>
              <a:rPr lang="zh-TW" altLang="en-US" sz="4600" dirty="0" smtClean="0">
                <a:solidFill>
                  <a:schemeClr val="tx1"/>
                </a:solidFill>
                <a:latin typeface="標楷體" pitchFamily="65" charset="-120"/>
                <a:ea typeface="標楷體" pitchFamily="65" charset="-120"/>
              </a:rPr>
              <a:t>年通過公務人員退休</a:t>
            </a:r>
            <a:r>
              <a:rPr lang="en-US" altLang="zh-TW" sz="4600" dirty="0" smtClean="0">
                <a:solidFill>
                  <a:schemeClr val="tx1"/>
                </a:solidFill>
                <a:latin typeface="標楷體" pitchFamily="65" charset="-120"/>
                <a:ea typeface="標楷體" pitchFamily="65" charset="-120"/>
              </a:rPr>
              <a:t>85</a:t>
            </a:r>
            <a:r>
              <a:rPr lang="zh-TW" altLang="en-US" sz="4600" dirty="0" smtClean="0">
                <a:solidFill>
                  <a:schemeClr val="tx1"/>
                </a:solidFill>
                <a:latin typeface="標楷體" pitchFamily="65" charset="-120"/>
                <a:ea typeface="標楷體" pitchFamily="65" charset="-120"/>
              </a:rPr>
              <a:t>制</a:t>
            </a:r>
          </a:p>
        </p:txBody>
      </p:sp>
      <p:sp>
        <p:nvSpPr>
          <p:cNvPr id="75779" name="Rectangle 3"/>
          <p:cNvSpPr>
            <a:spLocks noGrp="1" noChangeArrowheads="1"/>
          </p:cNvSpPr>
          <p:nvPr>
            <p:ph type="body" idx="4294967295"/>
          </p:nvPr>
        </p:nvSpPr>
        <p:spPr>
          <a:xfrm>
            <a:off x="395288" y="1268413"/>
            <a:ext cx="8280400" cy="4751387"/>
          </a:xfrm>
        </p:spPr>
        <p:txBody>
          <a:bodyPr/>
          <a:lstStyle/>
          <a:p>
            <a:pPr eaLnBrk="1" hangingPunct="1"/>
            <a:r>
              <a:rPr kumimoji="0" lang="zh-TW" altLang="en-US" b="1" smtClean="0">
                <a:latin typeface="標楷體" pitchFamily="65" charset="-120"/>
                <a:ea typeface="標楷體" pitchFamily="65" charset="-120"/>
              </a:rPr>
              <a:t>得支領月退休金標準</a:t>
            </a:r>
          </a:p>
          <a:p>
            <a:pPr eaLnBrk="1" hangingPunct="1">
              <a:buFontTx/>
              <a:buNone/>
            </a:pPr>
            <a:r>
              <a:rPr kumimoji="0" lang="zh-TW" altLang="en-US" sz="2800" smtClean="0">
                <a:ea typeface="標楷體" pitchFamily="65" charset="-120"/>
              </a:rPr>
              <a:t>第十一條　依第四條第一項第二款（任職滿</a:t>
            </a:r>
            <a:r>
              <a:rPr kumimoji="0" lang="zh-TW" altLang="en-US" sz="2800" smtClean="0">
                <a:solidFill>
                  <a:srgbClr val="FF3300"/>
                </a:solidFill>
                <a:ea typeface="標楷體" pitchFamily="65" charset="-120"/>
              </a:rPr>
              <a:t>二十五</a:t>
            </a:r>
            <a:r>
              <a:rPr kumimoji="0" lang="zh-TW" altLang="en-US" sz="2800" smtClean="0">
                <a:ea typeface="標楷體" pitchFamily="65" charset="-120"/>
              </a:rPr>
              <a:t>年者</a:t>
            </a:r>
            <a:r>
              <a:rPr kumimoji="0" lang="zh-TW" altLang="en-US" sz="2800" smtClean="0"/>
              <a:t> </a:t>
            </a:r>
            <a:r>
              <a:rPr kumimoji="0" lang="zh-TW" altLang="en-US" sz="2800" smtClean="0">
                <a:ea typeface="標楷體" pitchFamily="65" charset="-120"/>
              </a:rPr>
              <a:t>）辦理退休時，符合下列月退休金起支年齡規定者，得擇領或兼領月退休金：</a:t>
            </a:r>
          </a:p>
          <a:p>
            <a:pPr eaLnBrk="1" hangingPunct="1">
              <a:buFontTx/>
              <a:buNone/>
            </a:pPr>
            <a:r>
              <a:rPr kumimoji="0" lang="zh-TW" altLang="en-US" sz="2800" smtClean="0">
                <a:ea typeface="標楷體" pitchFamily="65" charset="-120"/>
              </a:rPr>
              <a:t>一、年滿</a:t>
            </a:r>
            <a:r>
              <a:rPr kumimoji="0" lang="zh-TW" altLang="en-US" sz="2800" smtClean="0">
                <a:solidFill>
                  <a:srgbClr val="FF3300"/>
                </a:solidFill>
                <a:ea typeface="標楷體" pitchFamily="65" charset="-120"/>
              </a:rPr>
              <a:t>六十</a:t>
            </a:r>
            <a:r>
              <a:rPr kumimoji="0" lang="zh-TW" altLang="en-US" sz="2800" smtClean="0">
                <a:ea typeface="標楷體" pitchFamily="65" charset="-120"/>
              </a:rPr>
              <a:t>歲。（</a:t>
            </a:r>
            <a:r>
              <a:rPr kumimoji="0" lang="en-US" altLang="zh-TW" sz="2800" smtClean="0">
                <a:ea typeface="標楷體" pitchFamily="65" charset="-120"/>
              </a:rPr>
              <a:t>25+60=85</a:t>
            </a:r>
            <a:r>
              <a:rPr kumimoji="0" lang="zh-TW" altLang="en-US" sz="2800" smtClean="0">
                <a:ea typeface="標楷體" pitchFamily="65" charset="-120"/>
              </a:rPr>
              <a:t>）</a:t>
            </a:r>
          </a:p>
          <a:p>
            <a:pPr eaLnBrk="1" hangingPunct="1">
              <a:buFontTx/>
              <a:buNone/>
            </a:pPr>
            <a:r>
              <a:rPr kumimoji="0" lang="zh-TW" altLang="en-US" sz="2800" smtClean="0">
                <a:ea typeface="標楷體" pitchFamily="65" charset="-120"/>
              </a:rPr>
              <a:t>二、任職年資滿</a:t>
            </a:r>
            <a:r>
              <a:rPr kumimoji="0" lang="zh-TW" altLang="en-US" sz="2800" smtClean="0">
                <a:solidFill>
                  <a:srgbClr val="FF3300"/>
                </a:solidFill>
                <a:ea typeface="標楷體" pitchFamily="65" charset="-120"/>
              </a:rPr>
              <a:t>三十</a:t>
            </a:r>
            <a:r>
              <a:rPr kumimoji="0" lang="zh-TW" altLang="en-US" sz="2800" smtClean="0">
                <a:ea typeface="標楷體" pitchFamily="65" charset="-120"/>
              </a:rPr>
              <a:t>年以上</a:t>
            </a:r>
            <a:r>
              <a:rPr kumimoji="0" lang="zh-TW" altLang="en-US" sz="2800" smtClean="0">
                <a:solidFill>
                  <a:srgbClr val="FF0000"/>
                </a:solidFill>
                <a:ea typeface="標楷體" pitchFamily="65" charset="-120"/>
              </a:rPr>
              <a:t>且</a:t>
            </a:r>
            <a:r>
              <a:rPr kumimoji="0" lang="zh-TW" altLang="en-US" sz="2800" smtClean="0">
                <a:ea typeface="標楷體" pitchFamily="65" charset="-120"/>
              </a:rPr>
              <a:t>年滿</a:t>
            </a:r>
            <a:r>
              <a:rPr kumimoji="0" lang="zh-TW" altLang="en-US" sz="2800" smtClean="0">
                <a:solidFill>
                  <a:srgbClr val="FF3300"/>
                </a:solidFill>
                <a:ea typeface="標楷體" pitchFamily="65" charset="-120"/>
              </a:rPr>
              <a:t>五十五</a:t>
            </a:r>
            <a:r>
              <a:rPr kumimoji="0" lang="zh-TW" altLang="en-US" sz="2800" smtClean="0">
                <a:ea typeface="標楷體" pitchFamily="65" charset="-120"/>
              </a:rPr>
              <a:t>歲。</a:t>
            </a:r>
            <a:r>
              <a:rPr kumimoji="0" lang="zh-TW" altLang="en-US" sz="2800" smtClean="0"/>
              <a:t> </a:t>
            </a:r>
          </a:p>
          <a:p>
            <a:pPr eaLnBrk="1" hangingPunct="1">
              <a:buFontTx/>
              <a:buNone/>
            </a:pPr>
            <a:r>
              <a:rPr kumimoji="0" lang="zh-TW" altLang="en-US" sz="2800" smtClean="0"/>
              <a:t>       </a:t>
            </a:r>
            <a:r>
              <a:rPr kumimoji="0" lang="en-US" altLang="zh-TW" sz="2800" smtClean="0"/>
              <a:t>30+55=85</a:t>
            </a:r>
            <a:r>
              <a:rPr kumimoji="0" lang="zh-TW" altLang="en-US" sz="2800" smtClean="0"/>
              <a:t>）</a:t>
            </a:r>
            <a:endParaRPr kumimoji="0" lang="zh-TW" altLang="en-US" sz="4000" smtClean="0">
              <a:solidFill>
                <a:srgbClr val="660066"/>
              </a:solidFill>
              <a:ea typeface="標楷體" pitchFamily="65" charset="-120"/>
            </a:endParaRPr>
          </a:p>
          <a:p>
            <a:pPr eaLnBrk="1" hangingPunct="1">
              <a:buFontTx/>
              <a:buNone/>
            </a:pPr>
            <a:r>
              <a:rPr kumimoji="0" lang="zh-TW" altLang="en-US" sz="2800" smtClean="0">
                <a:solidFill>
                  <a:srgbClr val="660066"/>
                </a:solidFill>
                <a:ea typeface="標楷體" pitchFamily="65" charset="-120"/>
              </a:rPr>
              <a:t>註一：教職員退休條例修正草案類同（第十二條）</a:t>
            </a:r>
            <a:endParaRPr kumimoji="0" lang="en-US" altLang="zh-TW" sz="2800" smtClean="0">
              <a:solidFill>
                <a:srgbClr val="660066"/>
              </a:solidFill>
              <a:ea typeface="標楷體" pitchFamily="65" charset="-120"/>
            </a:endParaRPr>
          </a:p>
          <a:p>
            <a:pPr eaLnBrk="1" hangingPunct="1">
              <a:buFontTx/>
              <a:buNone/>
            </a:pPr>
            <a:r>
              <a:rPr kumimoji="0" lang="zh-TW" altLang="en-US" sz="2800" smtClean="0">
                <a:solidFill>
                  <a:srgbClr val="660066"/>
                </a:solidFill>
                <a:ea typeface="標楷體" pitchFamily="65" charset="-120"/>
              </a:rPr>
              <a:t>註二：全教會</a:t>
            </a:r>
            <a:r>
              <a:rPr kumimoji="0" lang="en-US" altLang="zh-TW" sz="2800" smtClean="0">
                <a:solidFill>
                  <a:srgbClr val="660066"/>
                </a:solidFill>
                <a:ea typeface="標楷體" pitchFamily="65" charset="-120"/>
              </a:rPr>
              <a:t>(</a:t>
            </a:r>
            <a:r>
              <a:rPr kumimoji="0" lang="zh-TW" altLang="en-US" sz="2800" smtClean="0">
                <a:solidFill>
                  <a:srgbClr val="660066"/>
                </a:solidFill>
                <a:ea typeface="標楷體" pitchFamily="65" charset="-120"/>
              </a:rPr>
              <a:t>總</a:t>
            </a:r>
            <a:r>
              <a:rPr kumimoji="0" lang="en-US" altLang="zh-TW" sz="2800" smtClean="0">
                <a:solidFill>
                  <a:srgbClr val="660066"/>
                </a:solidFill>
                <a:ea typeface="標楷體" pitchFamily="65" charset="-120"/>
              </a:rPr>
              <a:t>)</a:t>
            </a:r>
            <a:r>
              <a:rPr kumimoji="0" lang="zh-TW" altLang="en-US" sz="2800" smtClean="0">
                <a:solidFill>
                  <a:srgbClr val="660066"/>
                </a:solidFill>
                <a:ea typeface="標楷體" pitchFamily="65" charset="-120"/>
              </a:rPr>
              <a:t>從未同意</a:t>
            </a:r>
            <a:r>
              <a:rPr kumimoji="0" lang="en-US" altLang="zh-TW" sz="2800" smtClean="0">
                <a:solidFill>
                  <a:srgbClr val="660066"/>
                </a:solidFill>
                <a:ea typeface="標楷體" pitchFamily="65" charset="-120"/>
              </a:rPr>
              <a:t>85</a:t>
            </a:r>
            <a:r>
              <a:rPr kumimoji="0" lang="zh-TW" altLang="en-US" sz="2800" smtClean="0">
                <a:solidFill>
                  <a:srgbClr val="660066"/>
                </a:solidFill>
                <a:ea typeface="標楷體" pitchFamily="65" charset="-120"/>
              </a:rPr>
              <a:t>制，在全教會</a:t>
            </a:r>
            <a:r>
              <a:rPr kumimoji="0" lang="en-US" altLang="zh-TW" sz="2800" smtClean="0">
                <a:solidFill>
                  <a:srgbClr val="660066"/>
                </a:solidFill>
                <a:ea typeface="標楷體" pitchFamily="65" charset="-120"/>
              </a:rPr>
              <a:t>(</a:t>
            </a:r>
            <a:r>
              <a:rPr kumimoji="0" lang="zh-TW" altLang="en-US" sz="2800" smtClean="0">
                <a:solidFill>
                  <a:srgbClr val="660066"/>
                </a:solidFill>
                <a:ea typeface="標楷體" pitchFamily="65" charset="-120"/>
              </a:rPr>
              <a:t>總</a:t>
            </a:r>
            <a:r>
              <a:rPr kumimoji="0" lang="en-US" altLang="zh-TW" sz="2800" smtClean="0">
                <a:solidFill>
                  <a:srgbClr val="660066"/>
                </a:solidFill>
                <a:ea typeface="標楷體" pitchFamily="65" charset="-120"/>
              </a:rPr>
              <a:t>)</a:t>
            </a:r>
            <a:r>
              <a:rPr kumimoji="0" lang="zh-TW" altLang="en-US" sz="2800" smtClean="0">
                <a:solidFill>
                  <a:srgbClr val="660066"/>
                </a:solidFill>
                <a:ea typeface="標楷體" pitchFamily="65" charset="-120"/>
              </a:rPr>
              <a:t>力擋下，教職員退休條例迄今未通過。</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5779">
                                            <p:txEl>
                                              <p:pRg st="4" end="4"/>
                                            </p:txEl>
                                          </p:spTgt>
                                        </p:tgtEl>
                                        <p:attrNameLst>
                                          <p:attrName>style.visibility</p:attrName>
                                        </p:attrNameLst>
                                      </p:cBhvr>
                                      <p:to>
                                        <p:strVal val="visible"/>
                                      </p:to>
                                    </p:set>
                                    <p:anim calcmode="lin" valueType="num">
                                      <p:cBhvr additive="base">
                                        <p:cTn id="31"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500" fill="hold"/>
                                        <p:tgtEl>
                                          <p:spTgt spid="757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5779">
                                            <p:txEl>
                                              <p:pRg st="6" end="6"/>
                                            </p:txEl>
                                          </p:spTgt>
                                        </p:tgtEl>
                                        <p:attrNameLst>
                                          <p:attrName>style.visibility</p:attrName>
                                        </p:attrNameLst>
                                      </p:cBhvr>
                                      <p:to>
                                        <p:strVal val="visible"/>
                                      </p:to>
                                    </p:set>
                                    <p:anim calcmode="lin" valueType="num">
                                      <p:cBhvr additive="base">
                                        <p:cTn id="43" dur="500" fill="hold"/>
                                        <p:tgtEl>
                                          <p:spTgt spid="757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95288" y="103188"/>
            <a:ext cx="8450262" cy="1314450"/>
          </a:xfrm>
        </p:spPr>
        <p:txBody>
          <a:bodyPr anchor="ctr"/>
          <a:lstStyle/>
          <a:p>
            <a:pPr eaLnBrk="1" hangingPunct="1">
              <a:defRPr/>
            </a:pPr>
            <a:r>
              <a:rPr lang="en-US" altLang="zh-TW" sz="4600" dirty="0" smtClean="0">
                <a:solidFill>
                  <a:schemeClr val="tx1"/>
                </a:solidFill>
                <a:latin typeface="標楷體" pitchFamily="65" charset="-120"/>
                <a:ea typeface="標楷體" pitchFamily="65" charset="-120"/>
              </a:rPr>
              <a:t>99</a:t>
            </a:r>
            <a:r>
              <a:rPr lang="zh-TW" altLang="en-US" sz="4600" dirty="0" smtClean="0">
                <a:solidFill>
                  <a:schemeClr val="tx1"/>
                </a:solidFill>
                <a:latin typeface="標楷體" pitchFamily="65" charset="-120"/>
                <a:ea typeface="標楷體" pitchFamily="65" charset="-120"/>
              </a:rPr>
              <a:t>年公務人員退休條例修正重點</a:t>
            </a:r>
          </a:p>
        </p:txBody>
      </p:sp>
      <p:sp>
        <p:nvSpPr>
          <p:cNvPr id="75779" name="Rectangle 3"/>
          <p:cNvSpPr>
            <a:spLocks noGrp="1" noChangeArrowheads="1"/>
          </p:cNvSpPr>
          <p:nvPr>
            <p:ph type="body" idx="4294967295"/>
          </p:nvPr>
        </p:nvSpPr>
        <p:spPr>
          <a:xfrm>
            <a:off x="323850" y="1484313"/>
            <a:ext cx="8424863" cy="5184775"/>
          </a:xfrm>
        </p:spPr>
        <p:txBody>
          <a:bodyPr/>
          <a:lstStyle/>
          <a:p>
            <a:pPr eaLnBrk="1" hangingPunct="1">
              <a:lnSpc>
                <a:spcPct val="80000"/>
              </a:lnSpc>
            </a:pPr>
            <a:r>
              <a:rPr kumimoji="0" lang="zh-TW" altLang="en-US" sz="2400" b="1" smtClean="0">
                <a:latin typeface="標楷體" pitchFamily="65" charset="-120"/>
                <a:ea typeface="標楷體" pitchFamily="65" charset="-120"/>
              </a:rPr>
              <a:t>未達月退休金起支年齡，下列方式擇一支領</a:t>
            </a:r>
          </a:p>
          <a:p>
            <a:pPr eaLnBrk="1" hangingPunct="1">
              <a:lnSpc>
                <a:spcPct val="80000"/>
              </a:lnSpc>
              <a:buFontTx/>
              <a:buNone/>
            </a:pPr>
            <a:r>
              <a:rPr lang="en-US" altLang="zh-TW" sz="2100" b="1" smtClean="0">
                <a:solidFill>
                  <a:srgbClr val="FF0000"/>
                </a:solidFill>
                <a:latin typeface="標楷體" pitchFamily="65" charset="-120"/>
                <a:ea typeface="標楷體" pitchFamily="65" charset="-120"/>
              </a:rPr>
              <a:t>1.</a:t>
            </a:r>
            <a:r>
              <a:rPr lang="en-US" altLang="zh-TW" sz="2100" b="1" smtClean="0">
                <a:latin typeface="標楷體" pitchFamily="65" charset="-120"/>
                <a:ea typeface="標楷體" pitchFamily="65" charset="-120"/>
              </a:rPr>
              <a:t> </a:t>
            </a:r>
            <a:r>
              <a:rPr lang="zh-TW" altLang="en-US" sz="2100" b="1" smtClean="0">
                <a:latin typeface="標楷體" pitchFamily="65" charset="-120"/>
                <a:ea typeface="標楷體" pitchFamily="65" charset="-120"/>
              </a:rPr>
              <a:t>一次退休金：立即支領。</a:t>
            </a:r>
          </a:p>
          <a:p>
            <a:pPr eaLnBrk="1" hangingPunct="1">
              <a:lnSpc>
                <a:spcPct val="80000"/>
              </a:lnSpc>
              <a:buFontTx/>
              <a:buNone/>
            </a:pPr>
            <a:r>
              <a:rPr lang="en-US" altLang="zh-TW" sz="2100" b="1" smtClean="0">
                <a:solidFill>
                  <a:srgbClr val="FF0000"/>
                </a:solidFill>
                <a:latin typeface="標楷體" pitchFamily="65" charset="-120"/>
                <a:ea typeface="標楷體" pitchFamily="65" charset="-120"/>
              </a:rPr>
              <a:t>2.</a:t>
            </a:r>
            <a:r>
              <a:rPr lang="zh-TW" altLang="en-US" sz="2100" b="1" smtClean="0">
                <a:latin typeface="標楷體" pitchFamily="65" charset="-120"/>
                <a:ea typeface="標楷體" pitchFamily="65" charset="-120"/>
              </a:rPr>
              <a:t>展期月退休金：先行辦理退休至年滿起支年齡始支領全額月退休金</a:t>
            </a:r>
            <a:endParaRPr lang="zh-TW" altLang="en-US" sz="2100" b="1" smtClean="0">
              <a:solidFill>
                <a:srgbClr val="FF0000"/>
              </a:solidFill>
              <a:latin typeface="標楷體" pitchFamily="65" charset="-120"/>
              <a:ea typeface="標楷體" pitchFamily="65" charset="-120"/>
            </a:endParaRPr>
          </a:p>
          <a:p>
            <a:pPr eaLnBrk="1" hangingPunct="1">
              <a:lnSpc>
                <a:spcPct val="80000"/>
              </a:lnSpc>
              <a:buFontTx/>
              <a:buNone/>
            </a:pPr>
            <a:r>
              <a:rPr lang="en-US" altLang="zh-TW" sz="2100" b="1" smtClean="0">
                <a:solidFill>
                  <a:srgbClr val="FF0000"/>
                </a:solidFill>
                <a:latin typeface="標楷體" pitchFamily="65" charset="-120"/>
                <a:ea typeface="標楷體" pitchFamily="65" charset="-120"/>
              </a:rPr>
              <a:t>3.</a:t>
            </a:r>
            <a:r>
              <a:rPr lang="zh-TW" altLang="en-US" sz="2100" b="1" smtClean="0">
                <a:latin typeface="標楷體" pitchFamily="65" charset="-120"/>
                <a:ea typeface="標楷體" pitchFamily="65" charset="-120"/>
              </a:rPr>
              <a:t>減額月退休金：先行辦理退休並提前於起支年齡前支領減額月退休金</a:t>
            </a:r>
            <a:br>
              <a:rPr lang="zh-TW" altLang="en-US" sz="2100" b="1" smtClean="0">
                <a:latin typeface="標楷體" pitchFamily="65" charset="-120"/>
                <a:ea typeface="標楷體" pitchFamily="65" charset="-120"/>
              </a:rPr>
            </a:br>
            <a:r>
              <a:rPr lang="zh-TW" altLang="en-US" sz="2000" smtClean="0">
                <a:latin typeface="標楷體" pitchFamily="65" charset="-120"/>
                <a:ea typeface="標楷體" pitchFamily="65" charset="-120"/>
              </a:rPr>
              <a:t>＊自起支年齡往前逆算，</a:t>
            </a:r>
            <a:r>
              <a:rPr lang="zh-TW" altLang="en-US" sz="2000" smtClean="0">
                <a:solidFill>
                  <a:srgbClr val="FF3300"/>
                </a:solidFill>
                <a:latin typeface="標楷體" pitchFamily="65" charset="-120"/>
                <a:ea typeface="標楷體" pitchFamily="65" charset="-120"/>
              </a:rPr>
              <a:t>每提前</a:t>
            </a:r>
            <a:r>
              <a:rPr lang="en-US" altLang="zh-TW" sz="2000" smtClean="0">
                <a:solidFill>
                  <a:srgbClr val="FF3300"/>
                </a:solidFill>
                <a:latin typeface="標楷體" pitchFamily="65" charset="-120"/>
                <a:ea typeface="標楷體" pitchFamily="65" charset="-120"/>
              </a:rPr>
              <a:t>1</a:t>
            </a:r>
            <a:r>
              <a:rPr lang="zh-TW" altLang="en-US" sz="2000" smtClean="0">
                <a:solidFill>
                  <a:srgbClr val="FF3300"/>
                </a:solidFill>
                <a:latin typeface="標楷體" pitchFamily="65" charset="-120"/>
                <a:ea typeface="標楷體" pitchFamily="65" charset="-120"/>
              </a:rPr>
              <a:t>年</a:t>
            </a:r>
            <a:r>
              <a:rPr lang="en-US" altLang="zh-TW" sz="2000" smtClean="0">
                <a:solidFill>
                  <a:srgbClr val="FF3300"/>
                </a:solidFill>
                <a:latin typeface="標楷體" pitchFamily="65" charset="-120"/>
                <a:ea typeface="標楷體" pitchFamily="65" charset="-120"/>
              </a:rPr>
              <a:t>→</a:t>
            </a:r>
            <a:r>
              <a:rPr lang="zh-TW" altLang="en-US" sz="2000" smtClean="0">
                <a:solidFill>
                  <a:srgbClr val="FF3300"/>
                </a:solidFill>
                <a:latin typeface="標楷體" pitchFamily="65" charset="-120"/>
                <a:ea typeface="標楷體" pitchFamily="65" charset="-120"/>
              </a:rPr>
              <a:t>減發</a:t>
            </a:r>
            <a:r>
              <a:rPr lang="en-US" altLang="zh-TW" sz="2000" smtClean="0">
                <a:solidFill>
                  <a:srgbClr val="FF3300"/>
                </a:solidFill>
                <a:latin typeface="標楷體" pitchFamily="65" charset="-120"/>
                <a:ea typeface="標楷體" pitchFamily="65" charset="-120"/>
              </a:rPr>
              <a:t>4</a:t>
            </a:r>
            <a:r>
              <a:rPr lang="zh-TW" altLang="en-US" sz="2000" smtClean="0">
                <a:solidFill>
                  <a:srgbClr val="FF3300"/>
                </a:solidFill>
                <a:latin typeface="標楷體" pitchFamily="65" charset="-120"/>
                <a:ea typeface="標楷體" pitchFamily="65" charset="-120"/>
              </a:rPr>
              <a:t>％。</a:t>
            </a:r>
            <a:r>
              <a:rPr lang="zh-TW" altLang="en-US" sz="2000" smtClean="0">
                <a:latin typeface="標楷體" pitchFamily="65" charset="-120"/>
                <a:ea typeface="標楷體" pitchFamily="65" charset="-120"/>
              </a:rPr>
              <a:t/>
            </a:r>
            <a:br>
              <a:rPr lang="zh-TW" altLang="en-US" sz="2000" smtClean="0">
                <a:latin typeface="標楷體" pitchFamily="65" charset="-120"/>
                <a:ea typeface="標楷體" pitchFamily="65" charset="-120"/>
              </a:rPr>
            </a:br>
            <a:r>
              <a:rPr lang="zh-TW" altLang="en-US" sz="2000" smtClean="0">
                <a:latin typeface="標楷體" pitchFamily="65" charset="-120"/>
                <a:ea typeface="標楷體" pitchFamily="65" charset="-120"/>
              </a:rPr>
              <a:t>＊</a:t>
            </a:r>
            <a:r>
              <a:rPr lang="zh-TW" altLang="en-US" sz="2000" smtClean="0">
                <a:solidFill>
                  <a:srgbClr val="FF3300"/>
                </a:solidFill>
                <a:latin typeface="標楷體" pitchFamily="65" charset="-120"/>
                <a:ea typeface="標楷體" pitchFamily="65" charset="-120"/>
              </a:rPr>
              <a:t>最多只能提前</a:t>
            </a:r>
            <a:r>
              <a:rPr lang="en-US" altLang="zh-TW" sz="2000" smtClean="0">
                <a:solidFill>
                  <a:srgbClr val="FF3300"/>
                </a:solidFill>
                <a:latin typeface="標楷體" pitchFamily="65" charset="-120"/>
                <a:ea typeface="標楷體" pitchFamily="65" charset="-120"/>
              </a:rPr>
              <a:t>5</a:t>
            </a:r>
            <a:r>
              <a:rPr lang="zh-TW" altLang="en-US" sz="2000" smtClean="0">
                <a:solidFill>
                  <a:srgbClr val="FF3300"/>
                </a:solidFill>
                <a:latin typeface="標楷體" pitchFamily="65" charset="-120"/>
                <a:ea typeface="標楷體" pitchFamily="65" charset="-120"/>
              </a:rPr>
              <a:t>年</a:t>
            </a:r>
            <a:r>
              <a:rPr lang="en-US" altLang="zh-TW" sz="2000" smtClean="0">
                <a:solidFill>
                  <a:srgbClr val="FF3300"/>
                </a:solidFill>
                <a:latin typeface="標楷體" pitchFamily="65" charset="-120"/>
                <a:ea typeface="標楷體" pitchFamily="65" charset="-120"/>
              </a:rPr>
              <a:t>→</a:t>
            </a:r>
            <a:r>
              <a:rPr lang="zh-TW" altLang="en-US" sz="2000" smtClean="0">
                <a:solidFill>
                  <a:srgbClr val="FF3300"/>
                </a:solidFill>
                <a:latin typeface="標楷體" pitchFamily="65" charset="-120"/>
                <a:ea typeface="標楷體" pitchFamily="65" charset="-120"/>
              </a:rPr>
              <a:t>減發</a:t>
            </a:r>
            <a:r>
              <a:rPr lang="en-US" altLang="zh-TW" sz="2000" smtClean="0">
                <a:solidFill>
                  <a:srgbClr val="FF3300"/>
                </a:solidFill>
                <a:latin typeface="標楷體" pitchFamily="65" charset="-120"/>
                <a:ea typeface="標楷體" pitchFamily="65" charset="-120"/>
              </a:rPr>
              <a:t>20</a:t>
            </a:r>
            <a:r>
              <a:rPr lang="zh-TW" altLang="en-US" sz="2000" smtClean="0">
                <a:solidFill>
                  <a:srgbClr val="FF3300"/>
                </a:solidFill>
                <a:latin typeface="標楷體" pitchFamily="65" charset="-120"/>
                <a:ea typeface="標楷體" pitchFamily="65" charset="-120"/>
              </a:rPr>
              <a:t>％</a:t>
            </a:r>
            <a:r>
              <a:rPr lang="zh-TW" altLang="en-US" sz="2000" smtClean="0">
                <a:latin typeface="標楷體" pitchFamily="65" charset="-120"/>
                <a:ea typeface="標楷體" pitchFamily="65" charset="-120"/>
              </a:rPr>
              <a:t>；最早適用年齡如下：</a:t>
            </a:r>
            <a:br>
              <a:rPr lang="zh-TW" altLang="en-US" sz="2000" smtClean="0">
                <a:latin typeface="標楷體" pitchFamily="65" charset="-120"/>
                <a:ea typeface="標楷體" pitchFamily="65" charset="-120"/>
              </a:rPr>
            </a:br>
            <a:r>
              <a:rPr lang="zh-TW" altLang="en-US" sz="2000" smtClean="0">
                <a:latin typeface="標楷體" pitchFamily="65" charset="-120"/>
                <a:ea typeface="標楷體" pitchFamily="65" charset="-120"/>
              </a:rPr>
              <a:t>＊按新舊制年資計算之月退休金數額分別依提前退休年數比例扣減。</a:t>
            </a:r>
            <a:br>
              <a:rPr lang="zh-TW" altLang="en-US" sz="2000" smtClean="0">
                <a:latin typeface="標楷體" pitchFamily="65" charset="-120"/>
                <a:ea typeface="標楷體" pitchFamily="65" charset="-120"/>
              </a:rPr>
            </a:br>
            <a:r>
              <a:rPr lang="zh-TW" altLang="en-US" sz="2000" smtClean="0">
                <a:latin typeface="標楷體" pitchFamily="65" charset="-120"/>
                <a:ea typeface="標楷體" pitchFamily="65" charset="-120"/>
              </a:rPr>
              <a:t>＊提前未滿</a:t>
            </a:r>
            <a:r>
              <a:rPr lang="en-US" altLang="zh-TW" sz="2000" smtClean="0">
                <a:latin typeface="標楷體" pitchFamily="65" charset="-120"/>
                <a:ea typeface="標楷體" pitchFamily="65" charset="-120"/>
              </a:rPr>
              <a:t>1</a:t>
            </a:r>
            <a:r>
              <a:rPr lang="zh-TW" altLang="en-US" sz="2000" smtClean="0">
                <a:latin typeface="標楷體" pitchFamily="65" charset="-120"/>
                <a:ea typeface="標楷體" pitchFamily="65" charset="-120"/>
              </a:rPr>
              <a:t>年之畸零月數，以</a:t>
            </a:r>
            <a:r>
              <a:rPr lang="en-US" altLang="zh-TW" sz="2000" smtClean="0">
                <a:latin typeface="標楷體" pitchFamily="65" charset="-120"/>
                <a:ea typeface="標楷體" pitchFamily="65" charset="-120"/>
              </a:rPr>
              <a:t>1</a:t>
            </a:r>
            <a:r>
              <a:rPr lang="zh-TW" altLang="en-US" sz="2000" smtClean="0">
                <a:latin typeface="標楷體" pitchFamily="65" charset="-120"/>
                <a:ea typeface="標楷體" pitchFamily="65" charset="-120"/>
              </a:rPr>
              <a:t>年計。 </a:t>
            </a:r>
            <a:br>
              <a:rPr lang="zh-TW" altLang="en-US" sz="2000" smtClean="0">
                <a:latin typeface="標楷體" pitchFamily="65" charset="-120"/>
                <a:ea typeface="標楷體" pitchFamily="65" charset="-120"/>
              </a:rPr>
            </a:br>
            <a:r>
              <a:rPr lang="zh-TW" altLang="en-US" sz="2000" smtClean="0">
                <a:latin typeface="標楷體" pitchFamily="65" charset="-120"/>
                <a:ea typeface="標楷體" pitchFamily="65" charset="-120"/>
              </a:rPr>
              <a:t>＊</a:t>
            </a:r>
            <a:r>
              <a:rPr lang="zh-TW" altLang="en-US" sz="2000" smtClean="0">
                <a:solidFill>
                  <a:srgbClr val="FF3300"/>
                </a:solidFill>
                <a:latin typeface="標楷體" pitchFamily="65" charset="-120"/>
                <a:ea typeface="標楷體" pitchFamily="65" charset="-120"/>
              </a:rPr>
              <a:t>終身減額領取</a:t>
            </a:r>
            <a:r>
              <a:rPr lang="zh-TW" altLang="en-US" sz="2000" smtClean="0">
                <a:latin typeface="標楷體" pitchFamily="65" charset="-120"/>
                <a:ea typeface="標楷體" pitchFamily="65" charset="-120"/>
              </a:rPr>
              <a:t>。 </a:t>
            </a:r>
          </a:p>
          <a:p>
            <a:pPr eaLnBrk="1" hangingPunct="1">
              <a:lnSpc>
                <a:spcPct val="80000"/>
              </a:lnSpc>
              <a:buFontTx/>
              <a:buNone/>
            </a:pPr>
            <a:r>
              <a:rPr lang="en-US" altLang="zh-TW" sz="2100" b="1" smtClean="0">
                <a:solidFill>
                  <a:srgbClr val="FF0000"/>
                </a:solidFill>
                <a:latin typeface="標楷體" pitchFamily="65" charset="-120"/>
                <a:ea typeface="標楷體" pitchFamily="65" charset="-120"/>
              </a:rPr>
              <a:t>4.</a:t>
            </a:r>
            <a:r>
              <a:rPr lang="zh-TW" altLang="en-US" sz="2100" b="1" smtClean="0">
                <a:latin typeface="標楷體" pitchFamily="65" charset="-120"/>
                <a:ea typeface="標楷體" pitchFamily="65" charset="-120"/>
              </a:rPr>
              <a:t>立即支領</a:t>
            </a:r>
            <a:r>
              <a:rPr lang="en-US" altLang="zh-TW" sz="2100" b="1" smtClean="0">
                <a:latin typeface="標楷體" pitchFamily="65" charset="-120"/>
                <a:ea typeface="標楷體" pitchFamily="65" charset="-120"/>
              </a:rPr>
              <a:t>1/2</a:t>
            </a:r>
            <a:r>
              <a:rPr lang="zh-TW" altLang="en-US" sz="2100" b="1" smtClean="0">
                <a:latin typeface="標楷體" pitchFamily="65" charset="-120"/>
                <a:ea typeface="標楷體" pitchFamily="65" charset="-120"/>
              </a:rPr>
              <a:t>之一次退休金、</a:t>
            </a:r>
            <a:r>
              <a:rPr lang="en-US" altLang="zh-TW" sz="2100" b="1" smtClean="0">
                <a:latin typeface="標楷體" pitchFamily="65" charset="-120"/>
                <a:ea typeface="標楷體" pitchFamily="65" charset="-120"/>
              </a:rPr>
              <a:t>1/2</a:t>
            </a:r>
            <a:r>
              <a:rPr lang="zh-TW" altLang="en-US" sz="2100" b="1" smtClean="0">
                <a:latin typeface="標楷體" pitchFamily="65" charset="-120"/>
                <a:ea typeface="標楷體" pitchFamily="65" charset="-120"/>
              </a:rPr>
              <a:t>展期月退休金。</a:t>
            </a:r>
          </a:p>
          <a:p>
            <a:pPr eaLnBrk="1" hangingPunct="1">
              <a:lnSpc>
                <a:spcPct val="80000"/>
              </a:lnSpc>
              <a:buFontTx/>
              <a:buNone/>
            </a:pPr>
            <a:r>
              <a:rPr lang="en-US" altLang="zh-TW" sz="2100" b="1" smtClean="0">
                <a:solidFill>
                  <a:srgbClr val="FF0000"/>
                </a:solidFill>
                <a:latin typeface="標楷體" pitchFamily="65" charset="-120"/>
                <a:ea typeface="標楷體" pitchFamily="65" charset="-120"/>
              </a:rPr>
              <a:t>5.</a:t>
            </a:r>
            <a:r>
              <a:rPr lang="zh-TW" altLang="en-US" sz="2100" b="1" smtClean="0">
                <a:latin typeface="標楷體" pitchFamily="65" charset="-120"/>
                <a:ea typeface="標楷體" pitchFamily="65" charset="-120"/>
              </a:rPr>
              <a:t>立即支領</a:t>
            </a:r>
            <a:r>
              <a:rPr lang="en-US" altLang="zh-TW" sz="2100" b="1" smtClean="0">
                <a:latin typeface="標楷體" pitchFamily="65" charset="-120"/>
                <a:ea typeface="標楷體" pitchFamily="65" charset="-120"/>
              </a:rPr>
              <a:t>1/2</a:t>
            </a:r>
            <a:r>
              <a:rPr lang="zh-TW" altLang="en-US" sz="2100" b="1" smtClean="0">
                <a:latin typeface="標楷體" pitchFamily="65" charset="-120"/>
                <a:ea typeface="標楷體" pitchFamily="65" charset="-120"/>
              </a:rPr>
              <a:t>之一次退休金、</a:t>
            </a:r>
            <a:r>
              <a:rPr lang="en-US" altLang="zh-TW" sz="2100" b="1" smtClean="0">
                <a:latin typeface="標楷體" pitchFamily="65" charset="-120"/>
                <a:ea typeface="標楷體" pitchFamily="65" charset="-120"/>
              </a:rPr>
              <a:t>1/2</a:t>
            </a:r>
            <a:r>
              <a:rPr lang="zh-TW" altLang="en-US" sz="2100" b="1" smtClean="0">
                <a:latin typeface="標楷體" pitchFamily="65" charset="-120"/>
                <a:ea typeface="標楷體" pitchFamily="65" charset="-120"/>
              </a:rPr>
              <a:t>減額月退休金。</a:t>
            </a:r>
          </a:p>
          <a:p>
            <a:pPr eaLnBrk="1" hangingPunct="1">
              <a:lnSpc>
                <a:spcPct val="80000"/>
              </a:lnSpc>
              <a:buFontTx/>
              <a:buNone/>
            </a:pPr>
            <a:r>
              <a:rPr lang="en-US" altLang="zh-TW" sz="2100" b="1" smtClean="0">
                <a:latin typeface="標楷體" pitchFamily="65" charset="-120"/>
                <a:ea typeface="標楷體" pitchFamily="65" charset="-120"/>
              </a:rPr>
              <a:t>※</a:t>
            </a:r>
            <a:r>
              <a:rPr lang="zh-TW" altLang="en-US" sz="2100" b="1" smtClean="0">
                <a:latin typeface="標楷體" pitchFamily="65" charset="-120"/>
                <a:ea typeface="標楷體" pitchFamily="65" charset="-120"/>
              </a:rPr>
              <a:t>前開</a:t>
            </a:r>
            <a:r>
              <a:rPr lang="en-US" altLang="zh-TW" sz="2100" b="1" smtClean="0">
                <a:latin typeface="標楷體" pitchFamily="65" charset="-120"/>
                <a:ea typeface="標楷體" pitchFamily="65" charset="-120"/>
              </a:rPr>
              <a:t>5</a:t>
            </a:r>
            <a:r>
              <a:rPr lang="zh-TW" altLang="en-US" sz="2100" b="1" smtClean="0">
                <a:latin typeface="標楷體" pitchFamily="65" charset="-120"/>
                <a:ea typeface="標楷體" pitchFamily="65" charset="-120"/>
              </a:rPr>
              <a:t>種方式僅得擇一支領。</a:t>
            </a:r>
          </a:p>
          <a:p>
            <a:pPr eaLnBrk="1" hangingPunct="1">
              <a:lnSpc>
                <a:spcPct val="80000"/>
              </a:lnSpc>
              <a:buFontTx/>
              <a:buNone/>
            </a:pPr>
            <a:r>
              <a:rPr kumimoji="0" lang="zh-TW" altLang="en-US" sz="2400" b="1" smtClean="0">
                <a:solidFill>
                  <a:srgbClr val="660066"/>
                </a:solidFill>
                <a:ea typeface="標楷體" pitchFamily="65" charset="-120"/>
              </a:rPr>
              <a:t>註：教職員退休條例修正草案類同（第十二條）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 calcmode="lin" valueType="num">
                                      <p:cBhvr additive="base">
                                        <p:cTn id="12"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 calcmode="lin" valueType="num">
                                      <p:cBhvr additive="base">
                                        <p:cTn id="17"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anim calcmode="lin" valueType="num">
                                      <p:cBhvr additive="base">
                                        <p:cTn id="22"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5779">
                                            <p:txEl>
                                              <p:pRg st="4" end="4"/>
                                            </p:txEl>
                                          </p:spTgt>
                                        </p:tgtEl>
                                        <p:attrNameLst>
                                          <p:attrName>style.visibility</p:attrName>
                                        </p:attrNameLst>
                                      </p:cBhvr>
                                      <p:to>
                                        <p:strVal val="visible"/>
                                      </p:to>
                                    </p:set>
                                    <p:anim calcmode="lin" valueType="num">
                                      <p:cBhvr additive="base">
                                        <p:cTn id="27"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5779">
                                            <p:txEl>
                                              <p:pRg st="5" end="5"/>
                                            </p:txEl>
                                          </p:spTgt>
                                        </p:tgtEl>
                                        <p:attrNameLst>
                                          <p:attrName>style.visibility</p:attrName>
                                        </p:attrNameLst>
                                      </p:cBhvr>
                                      <p:to>
                                        <p:strVal val="visible"/>
                                      </p:to>
                                    </p:set>
                                    <p:anim calcmode="lin" valueType="num">
                                      <p:cBhvr additive="base">
                                        <p:cTn id="32" dur="500" fill="hold"/>
                                        <p:tgtEl>
                                          <p:spTgt spid="7577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5779">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5779">
                                            <p:txEl>
                                              <p:pRg st="6" end="6"/>
                                            </p:txEl>
                                          </p:spTgt>
                                        </p:tgtEl>
                                        <p:attrNameLst>
                                          <p:attrName>style.visibility</p:attrName>
                                        </p:attrNameLst>
                                      </p:cBhvr>
                                      <p:to>
                                        <p:strVal val="visible"/>
                                      </p:to>
                                    </p:set>
                                    <p:anim calcmode="lin" valueType="num">
                                      <p:cBhvr additive="base">
                                        <p:cTn id="37" dur="500" fill="hold"/>
                                        <p:tgtEl>
                                          <p:spTgt spid="7577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5779">
                                            <p:txEl>
                                              <p:pRg st="7" end="7"/>
                                            </p:txEl>
                                          </p:spTgt>
                                        </p:tgtEl>
                                        <p:attrNameLst>
                                          <p:attrName>style.visibility</p:attrName>
                                        </p:attrNameLst>
                                      </p:cBhvr>
                                      <p:to>
                                        <p:strVal val="visible"/>
                                      </p:to>
                                    </p:set>
                                    <p:anim calcmode="lin" valueType="num">
                                      <p:cBhvr additive="base">
                                        <p:cTn id="43" dur="500" fill="hold"/>
                                        <p:tgtEl>
                                          <p:spTgt spid="7577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1165572"/>
          </a:xfrm>
        </p:spPr>
        <p:txBody>
          <a:bodyPr/>
          <a:lstStyle/>
          <a:p>
            <a:pPr marL="342900" lvl="0" indent="-342900" eaLnBrk="1" hangingPunct="1">
              <a:lnSpc>
                <a:spcPct val="100000"/>
              </a:lnSpc>
              <a:spcBef>
                <a:spcPct val="20000"/>
              </a:spcBef>
            </a:pPr>
            <a:r>
              <a:rPr lang="zh-TW" altLang="en-US" sz="4800" dirty="0">
                <a:solidFill>
                  <a:srgbClr val="006699"/>
                </a:solidFill>
                <a:effectLst/>
                <a:ea typeface="標楷體" pitchFamily="65" charset="-120"/>
                <a:cs typeface="+mn-cs"/>
              </a:rPr>
              <a:t>退撫基金問題與</a:t>
            </a:r>
            <a:r>
              <a:rPr lang="zh-TW" altLang="en-US" sz="4800" dirty="0" smtClean="0">
                <a:solidFill>
                  <a:srgbClr val="006699"/>
                </a:solidFill>
                <a:effectLst/>
                <a:ea typeface="標楷體" pitchFamily="65" charset="-120"/>
                <a:cs typeface="+mn-cs"/>
              </a:rPr>
              <a:t>隱憂</a:t>
            </a:r>
            <a:endParaRPr lang="zh-TW" altLang="en-US" sz="4800" dirty="0"/>
          </a:p>
        </p:txBody>
      </p:sp>
      <p:sp>
        <p:nvSpPr>
          <p:cNvPr id="3" name="內容版面配置區 2"/>
          <p:cNvSpPr>
            <a:spLocks noGrp="1"/>
          </p:cNvSpPr>
          <p:nvPr>
            <p:ph idx="1"/>
          </p:nvPr>
        </p:nvSpPr>
        <p:spPr>
          <a:xfrm>
            <a:off x="467544" y="1340768"/>
            <a:ext cx="8352928" cy="4643537"/>
          </a:xfrm>
        </p:spPr>
        <p:txBody>
          <a:bodyPr/>
          <a:lstStyle/>
          <a:p>
            <a:pPr marL="0" indent="0">
              <a:buNone/>
            </a:pPr>
            <a:r>
              <a:rPr lang="zh-TW" altLang="en-US" sz="4300" b="1" i="0" u="none" strike="noStrike" baseline="0" dirty="0" smtClean="0">
                <a:latin typeface="標楷體" panose="03000509000000000000" pitchFamily="65" charset="-120"/>
                <a:ea typeface="標楷體" panose="03000509000000000000" pitchFamily="65" charset="-120"/>
              </a:rPr>
              <a:t>誰在管理這些錢？ </a:t>
            </a:r>
            <a:endParaRPr lang="zh-TW" altLang="en-US" sz="4300" b="0" i="0" u="none" strike="noStrike" baseline="0" dirty="0" smtClean="0">
              <a:latin typeface="標楷體" panose="03000509000000000000" pitchFamily="65" charset="-120"/>
              <a:ea typeface="標楷體" panose="03000509000000000000" pitchFamily="65" charset="-120"/>
            </a:endParaRPr>
          </a:p>
          <a:p>
            <a:r>
              <a:rPr lang="zh-TW" altLang="en-US" b="1" dirty="0" smtClean="0">
                <a:latin typeface="標楷體" panose="03000509000000000000" pitchFamily="65" charset="-120"/>
                <a:ea typeface="標楷體" panose="03000509000000000000" pitchFamily="65" charset="-120"/>
              </a:rPr>
              <a:t>公</a:t>
            </a:r>
            <a:r>
              <a:rPr lang="zh-TW" altLang="en-US" b="1" dirty="0">
                <a:latin typeface="標楷體" panose="03000509000000000000" pitchFamily="65" charset="-120"/>
                <a:ea typeface="標楷體" panose="03000509000000000000" pitchFamily="65" charset="-120"/>
              </a:rPr>
              <a:t>保監理會</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臺銀公保部 </a:t>
            </a:r>
            <a:endParaRPr lang="zh-TW" altLang="en-US" dirty="0">
              <a:latin typeface="標楷體" panose="03000509000000000000" pitchFamily="65" charset="-120"/>
              <a:ea typeface="標楷體" panose="03000509000000000000" pitchFamily="65" charset="-120"/>
            </a:endParaRPr>
          </a:p>
          <a:p>
            <a:r>
              <a:rPr lang="zh-TW" altLang="en-US" b="1" dirty="0" smtClean="0">
                <a:latin typeface="標楷體" panose="03000509000000000000" pitchFamily="65" charset="-120"/>
                <a:ea typeface="標楷體" panose="03000509000000000000" pitchFamily="65" charset="-120"/>
              </a:rPr>
              <a:t>退撫</a:t>
            </a:r>
            <a:r>
              <a:rPr lang="zh-TW" altLang="en-US" b="1" dirty="0">
                <a:latin typeface="標楷體" panose="03000509000000000000" pitchFamily="65" charset="-120"/>
                <a:ea typeface="標楷體" panose="03000509000000000000" pitchFamily="65" charset="-120"/>
              </a:rPr>
              <a:t>監理會</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退撫管理會 </a:t>
            </a:r>
            <a:endParaRPr lang="zh-TW" altLang="en-US" dirty="0">
              <a:latin typeface="標楷體" panose="03000509000000000000" pitchFamily="65" charset="-120"/>
              <a:ea typeface="標楷體" panose="03000509000000000000" pitchFamily="65" charset="-120"/>
            </a:endParaRPr>
          </a:p>
          <a:p>
            <a:r>
              <a:rPr lang="zh-TW" altLang="en-US" b="1" dirty="0" smtClean="0">
                <a:latin typeface="標楷體" panose="03000509000000000000" pitchFamily="65" charset="-120"/>
                <a:ea typeface="標楷體" panose="03000509000000000000" pitchFamily="65" charset="-120"/>
              </a:rPr>
              <a:t>主要</a:t>
            </a:r>
            <a:r>
              <a:rPr lang="zh-TW" altLang="en-US" b="1" dirty="0">
                <a:latin typeface="標楷體" panose="03000509000000000000" pitchFamily="65" charset="-120"/>
                <a:ea typeface="標楷體" panose="03000509000000000000" pitchFamily="65" charset="-120"/>
              </a:rPr>
              <a:t>都在考試院內 </a:t>
            </a:r>
            <a:endParaRPr lang="zh-TW" altLang="en-US" dirty="0">
              <a:latin typeface="標楷體" panose="03000509000000000000" pitchFamily="65" charset="-120"/>
              <a:ea typeface="標楷體" panose="03000509000000000000" pitchFamily="65" charset="-120"/>
            </a:endParaRPr>
          </a:p>
          <a:p>
            <a:r>
              <a:rPr lang="zh-TW" altLang="en-US" b="1" dirty="0" smtClean="0">
                <a:latin typeface="標楷體" panose="03000509000000000000" pitchFamily="65" charset="-120"/>
                <a:ea typeface="標楷體" panose="03000509000000000000" pitchFamily="65" charset="-120"/>
              </a:rPr>
              <a:t>全教會</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總</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陸續</a:t>
            </a:r>
            <a:r>
              <a:rPr lang="zh-TW" altLang="en-US" b="1" dirty="0">
                <a:latin typeface="標楷體" panose="03000509000000000000" pitchFamily="65" charset="-120"/>
                <a:ea typeface="標楷體" panose="03000509000000000000" pitchFamily="65" charset="-120"/>
              </a:rPr>
              <a:t>取得各兩席監理委員</a:t>
            </a:r>
            <a:r>
              <a:rPr lang="en-US" altLang="zh-TW" sz="2400" b="0" i="0" u="none" strike="noStrike" baseline="0" dirty="0" smtClean="0">
                <a:latin typeface="標楷體" panose="03000509000000000000" pitchFamily="65" charset="-120"/>
                <a:ea typeface="標楷體" panose="03000509000000000000" pitchFamily="65" charset="-120"/>
              </a:rPr>
              <a:t>(94</a:t>
            </a:r>
            <a:r>
              <a:rPr lang="zh-TW" altLang="en-US" sz="2400" b="1" i="0" u="none" strike="noStrike" baseline="0" dirty="0" smtClean="0">
                <a:latin typeface="標楷體" panose="03000509000000000000" pitchFamily="65" charset="-120"/>
                <a:ea typeface="標楷體" panose="03000509000000000000" pitchFamily="65" charset="-120"/>
              </a:rPr>
              <a:t>、</a:t>
            </a:r>
            <a:r>
              <a:rPr lang="en-US" altLang="zh-TW" sz="2400" b="0" i="0" u="none" strike="noStrike" baseline="0" dirty="0" smtClean="0">
                <a:latin typeface="標楷體" panose="03000509000000000000" pitchFamily="65" charset="-120"/>
                <a:ea typeface="標楷體" panose="03000509000000000000" pitchFamily="65" charset="-120"/>
              </a:rPr>
              <a:t>99) </a:t>
            </a:r>
          </a:p>
          <a:p>
            <a:r>
              <a:rPr lang="zh-TW" altLang="en-US" b="1" dirty="0" smtClean="0">
                <a:latin typeface="標楷體" panose="03000509000000000000" pitchFamily="65" charset="-120"/>
                <a:ea typeface="標楷體" panose="03000509000000000000" pitchFamily="65" charset="-120"/>
              </a:rPr>
              <a:t>但是</a:t>
            </a:r>
            <a:r>
              <a:rPr lang="zh-TW" altLang="en-US" b="1" dirty="0">
                <a:latin typeface="標楷體" panose="03000509000000000000" pitchFamily="65" charset="-120"/>
                <a:ea typeface="標楷體" panose="03000509000000000000" pitchFamily="65" charset="-120"/>
              </a:rPr>
              <a:t>監理效果有限，績效不佳 </a:t>
            </a:r>
            <a:endParaRPr lang="zh-TW" altLang="en-US" dirty="0">
              <a:latin typeface="標楷體" panose="03000509000000000000" pitchFamily="65" charset="-120"/>
              <a:ea typeface="標楷體" panose="03000509000000000000" pitchFamily="65" charset="-120"/>
            </a:endParaRPr>
          </a:p>
          <a:p>
            <a:r>
              <a:rPr lang="zh-TW" altLang="en-US" b="1" dirty="0" smtClean="0">
                <a:latin typeface="標楷體" panose="03000509000000000000" pitchFamily="65" charset="-120"/>
                <a:ea typeface="標楷體" panose="03000509000000000000" pitchFamily="65" charset="-120"/>
              </a:rPr>
              <a:t>於是</a:t>
            </a:r>
            <a:r>
              <a:rPr lang="zh-TW" altLang="en-US" b="1" dirty="0">
                <a:latin typeface="標楷體" panose="03000509000000000000" pitchFamily="65" charset="-120"/>
                <a:ea typeface="標楷體" panose="03000509000000000000" pitchFamily="65" charset="-120"/>
              </a:rPr>
              <a:t>我們提出</a:t>
            </a:r>
            <a:r>
              <a:rPr lang="en-US" altLang="zh-TW" dirty="0">
                <a:solidFill>
                  <a:srgbClr val="FF0000"/>
                </a:solidFill>
                <a:latin typeface="標楷體" panose="03000509000000000000" pitchFamily="65" charset="-120"/>
                <a:ea typeface="標楷體" panose="03000509000000000000" pitchFamily="65" charset="-120"/>
              </a:rPr>
              <a:t>2</a:t>
            </a:r>
            <a:r>
              <a:rPr lang="zh-TW" altLang="en-US" b="1" dirty="0">
                <a:solidFill>
                  <a:srgbClr val="FF0000"/>
                </a:solidFill>
                <a:latin typeface="標楷體" panose="03000509000000000000" pitchFamily="65" charset="-120"/>
                <a:ea typeface="標楷體" panose="03000509000000000000" pitchFamily="65" charset="-120"/>
              </a:rPr>
              <a:t>個全盤改造法案</a:t>
            </a:r>
            <a:r>
              <a:rPr lang="en-US" altLang="zh-TW" sz="2400" b="0" i="0" u="none" strike="noStrike" baseline="0" dirty="0" smtClean="0">
                <a:latin typeface="標楷體" panose="03000509000000000000" pitchFamily="65" charset="-120"/>
                <a:ea typeface="標楷體" panose="03000509000000000000" pitchFamily="65" charset="-120"/>
              </a:rPr>
              <a:t>(99</a:t>
            </a:r>
            <a:r>
              <a:rPr lang="zh-TW" altLang="en-US" sz="2400" b="1" i="0" u="none" strike="noStrike" baseline="0" dirty="0" smtClean="0">
                <a:latin typeface="標楷體" panose="03000509000000000000" pitchFamily="65" charset="-120"/>
                <a:ea typeface="標楷體" panose="03000509000000000000" pitchFamily="65" charset="-120"/>
              </a:rPr>
              <a:t>、</a:t>
            </a:r>
            <a:r>
              <a:rPr lang="en-US" altLang="zh-TW" sz="2400" b="0" i="0" u="none" strike="noStrike" baseline="0" dirty="0" smtClean="0">
                <a:latin typeface="標楷體" panose="03000509000000000000" pitchFamily="65" charset="-120"/>
                <a:ea typeface="標楷體" panose="03000509000000000000" pitchFamily="65" charset="-120"/>
              </a:rPr>
              <a:t>101) </a:t>
            </a:r>
          </a:p>
          <a:p>
            <a:r>
              <a:rPr lang="zh-TW" altLang="en-US" b="1" dirty="0" smtClean="0">
                <a:latin typeface="標楷體" panose="03000509000000000000" pitchFamily="65" charset="-120"/>
                <a:ea typeface="標楷體" panose="03000509000000000000" pitchFamily="65" charset="-120"/>
              </a:rPr>
              <a:t>官方</a:t>
            </a:r>
            <a:r>
              <a:rPr lang="zh-TW" altLang="en-US" b="1" dirty="0">
                <a:latin typeface="標楷體" panose="03000509000000000000" pitchFamily="65" charset="-120"/>
                <a:ea typeface="標楷體" panose="03000509000000000000" pitchFamily="65" charset="-120"/>
              </a:rPr>
              <a:t>說：</a:t>
            </a:r>
            <a:r>
              <a:rPr lang="zh-TW" altLang="en-US" b="1" dirty="0">
                <a:solidFill>
                  <a:srgbClr val="FF0000"/>
                </a:solidFill>
                <a:latin typeface="標楷體" panose="03000509000000000000" pitchFamily="65" charset="-120"/>
                <a:ea typeface="標楷體" panose="03000509000000000000" pitchFamily="65" charset="-120"/>
              </a:rPr>
              <a:t>要改你們，怎麼我們也要被改</a:t>
            </a:r>
            <a:r>
              <a:rPr lang="zh-TW" altLang="en-US" b="1" dirty="0">
                <a:latin typeface="標楷體" panose="03000509000000000000" pitchFamily="65" charset="-120"/>
                <a:ea typeface="標楷體" panose="03000509000000000000" pitchFamily="65" charset="-120"/>
              </a:rPr>
              <a:t>？ </a:t>
            </a:r>
            <a:endParaRPr lang="zh-TW" altLang="en-US"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098623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31800" y="103188"/>
            <a:ext cx="8243888" cy="1314450"/>
          </a:xfrm>
        </p:spPr>
        <p:txBody>
          <a:bodyPr anchor="ctr"/>
          <a:lstStyle/>
          <a:p>
            <a:pPr eaLnBrk="1" hangingPunct="1">
              <a:defRPr/>
            </a:pPr>
            <a:r>
              <a:rPr lang="zh-TW" altLang="en-US" sz="5100" dirty="0" smtClean="0">
                <a:ea typeface="標楷體" pitchFamily="65" charset="-120"/>
              </a:rPr>
              <a:t>退撫基金問題與隱憂</a:t>
            </a:r>
            <a:endParaRPr lang="en-US" altLang="zh-TW" sz="5100" dirty="0" smtClean="0">
              <a:ea typeface="標楷體" pitchFamily="65" charset="-120"/>
            </a:endParaRPr>
          </a:p>
        </p:txBody>
      </p:sp>
      <p:sp>
        <p:nvSpPr>
          <p:cNvPr id="58371" name="Rectangle 3"/>
          <p:cNvSpPr>
            <a:spLocks noGrp="1" noChangeArrowheads="1"/>
          </p:cNvSpPr>
          <p:nvPr>
            <p:ph type="body" sz="half" idx="4294967295"/>
          </p:nvPr>
        </p:nvSpPr>
        <p:spPr>
          <a:xfrm>
            <a:off x="1114425" y="1412875"/>
            <a:ext cx="7202488" cy="4606925"/>
          </a:xfrm>
        </p:spPr>
        <p:txBody>
          <a:bodyPr/>
          <a:lstStyle/>
          <a:p>
            <a:pPr eaLnBrk="1" hangingPunct="1">
              <a:buFontTx/>
              <a:buNone/>
            </a:pPr>
            <a:r>
              <a:rPr lang="en-US" altLang="zh-TW" sz="3600" smtClean="0">
                <a:latin typeface="標楷體" pitchFamily="65" charset="-120"/>
                <a:ea typeface="標楷體" pitchFamily="65" charset="-120"/>
              </a:rPr>
              <a:t>1.</a:t>
            </a:r>
            <a:r>
              <a:rPr lang="zh-TW" altLang="en-US" sz="3600" smtClean="0">
                <a:latin typeface="標楷體" pitchFamily="65" charset="-120"/>
                <a:ea typeface="標楷體" pitchFamily="65" charset="-120"/>
                <a:hlinkClick r:id="rId2" action="ppaction://hlinkfile"/>
              </a:rPr>
              <a:t>獲利率偏低的問題</a:t>
            </a:r>
            <a:endParaRPr lang="zh-TW" altLang="en-US" sz="3600" smtClean="0">
              <a:latin typeface="標楷體" pitchFamily="65" charset="-120"/>
              <a:ea typeface="標楷體" pitchFamily="65" charset="-120"/>
            </a:endParaRPr>
          </a:p>
          <a:p>
            <a:pPr eaLnBrk="1" hangingPunct="1">
              <a:buFontTx/>
              <a:buNone/>
            </a:pPr>
            <a:endParaRPr lang="en-US" altLang="zh-TW" sz="3600" b="1" smtClean="0">
              <a:latin typeface="標楷體" pitchFamily="65" charset="-120"/>
              <a:ea typeface="標楷體" pitchFamily="65" charset="-120"/>
            </a:endParaRPr>
          </a:p>
          <a:p>
            <a:pPr eaLnBrk="1" hangingPunct="1">
              <a:buFontTx/>
              <a:buNone/>
            </a:pPr>
            <a:endParaRPr lang="zh-TW" altLang="en-US" sz="2800" smtClean="0">
              <a:latin typeface="標楷體" pitchFamily="65" charset="-120"/>
              <a:ea typeface="標楷體" pitchFamily="65" charset="-120"/>
            </a:endParaRPr>
          </a:p>
          <a:p>
            <a:pPr eaLnBrk="1" hangingPunct="1">
              <a:buFontTx/>
              <a:buNone/>
            </a:pPr>
            <a:endParaRPr lang="zh-TW" altLang="en-US" sz="2800" smtClean="0"/>
          </a:p>
          <a:p>
            <a:pPr eaLnBrk="1" hangingPunct="1">
              <a:buFontTx/>
              <a:buNone/>
            </a:pPr>
            <a:endParaRPr lang="zh-TW" altLang="en-US" sz="2800" smtClean="0"/>
          </a:p>
        </p:txBody>
      </p:sp>
      <p:pic>
        <p:nvPicPr>
          <p:cNvPr id="58372" name="Picture 12" descr="圖五"/>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088" y="2060575"/>
            <a:ext cx="73453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504825" y="169863"/>
            <a:ext cx="8243888" cy="1314450"/>
          </a:xfrm>
        </p:spPr>
        <p:txBody>
          <a:bodyPr anchor="ctr"/>
          <a:lstStyle/>
          <a:p>
            <a:pPr eaLnBrk="1" hangingPunct="1">
              <a:defRPr/>
            </a:pPr>
            <a:r>
              <a:rPr lang="zh-TW" altLang="en-US" sz="5100" dirty="0" smtClean="0">
                <a:ea typeface="標楷體" pitchFamily="65" charset="-120"/>
              </a:rPr>
              <a:t>退撫基金問題與隱憂</a:t>
            </a:r>
            <a:endParaRPr lang="en-US" altLang="zh-TW" sz="5100" dirty="0" smtClean="0">
              <a:ea typeface="標楷體" pitchFamily="65" charset="-120"/>
            </a:endParaRPr>
          </a:p>
        </p:txBody>
      </p:sp>
      <p:sp>
        <p:nvSpPr>
          <p:cNvPr id="57347" name="Rectangle 3"/>
          <p:cNvSpPr>
            <a:spLocks noGrp="1" noChangeArrowheads="1"/>
          </p:cNvSpPr>
          <p:nvPr>
            <p:ph type="body" idx="4294967295"/>
          </p:nvPr>
        </p:nvSpPr>
        <p:spPr>
          <a:xfrm>
            <a:off x="519113" y="1600200"/>
            <a:ext cx="8229600" cy="4456113"/>
          </a:xfrm>
        </p:spPr>
        <p:txBody>
          <a:bodyPr/>
          <a:lstStyle/>
          <a:p>
            <a:pPr eaLnBrk="1" hangingPunct="1">
              <a:buFontTx/>
              <a:buNone/>
            </a:pPr>
            <a:r>
              <a:rPr lang="en-US" altLang="zh-TW" sz="4000" smtClean="0">
                <a:latin typeface="標楷體" pitchFamily="65" charset="-120"/>
                <a:ea typeface="標楷體" pitchFamily="65" charset="-120"/>
              </a:rPr>
              <a:t>2.</a:t>
            </a:r>
            <a:r>
              <a:rPr lang="zh-TW" altLang="en-US" sz="4000" smtClean="0">
                <a:latin typeface="標楷體" pitchFamily="65" charset="-120"/>
                <a:ea typeface="標楷體" pitchFamily="65" charset="-120"/>
              </a:rPr>
              <a:t>管理機構的問題</a:t>
            </a:r>
          </a:p>
          <a:p>
            <a:pPr eaLnBrk="1" hangingPunct="1"/>
            <a:r>
              <a:rPr lang="zh-TW" altLang="en-US" smtClean="0">
                <a:ea typeface="標楷體" pitchFamily="65" charset="-120"/>
              </a:rPr>
              <a:t>退撫基金管理機構就是政府，</a:t>
            </a:r>
            <a:r>
              <a:rPr lang="zh-TW" altLang="en-US" smtClean="0">
                <a:solidFill>
                  <a:srgbClr val="FF0000"/>
                </a:solidFill>
                <a:ea typeface="標楷體" pitchFamily="65" charset="-120"/>
              </a:rPr>
              <a:t>操作人員荒疏專業，讓政治指導凌駕專業</a:t>
            </a:r>
            <a:r>
              <a:rPr lang="zh-TW" altLang="en-US" smtClean="0">
                <a:ea typeface="標楷體" pitchFamily="65" charset="-120"/>
              </a:rPr>
              <a:t>，忠誠的對象是政權而不是基金提撥者，往往奉命從事政策投資或是護盤短近短出。</a:t>
            </a:r>
            <a:r>
              <a:rPr lang="zh-TW" altLang="en-US" smtClean="0">
                <a:solidFill>
                  <a:srgbClr val="FF0000"/>
                </a:solidFill>
                <a:ea typeface="標楷體" pitchFamily="65" charset="-120"/>
              </a:rPr>
              <a:t>只因為了有保證收益率，官方拿走管理權</a:t>
            </a:r>
            <a:r>
              <a:rPr lang="zh-TW" altLang="en-US" smtClean="0">
                <a:ea typeface="標楷體" pitchFamily="65" charset="-120"/>
              </a:rPr>
              <a:t>。</a:t>
            </a:r>
            <a:endParaRPr lang="en-US" altLang="zh-TW" smtClean="0">
              <a:ea typeface="標楷體" pitchFamily="65" charset="-120"/>
            </a:endParaRPr>
          </a:p>
          <a:p>
            <a:pPr eaLnBrk="1" hangingPunct="1"/>
            <a:r>
              <a:rPr lang="zh-TW" altLang="en-US" sz="4000" smtClean="0">
                <a:latin typeface="標楷體" pitchFamily="65" charset="-120"/>
                <a:ea typeface="標楷體" pitchFamily="65" charset="-120"/>
              </a:rPr>
              <a:t>只有全教總提出</a:t>
            </a:r>
            <a:r>
              <a:rPr lang="zh-TW" altLang="en-US" sz="4000" smtClean="0">
                <a:solidFill>
                  <a:srgbClr val="FF0000"/>
                </a:solidFill>
                <a:latin typeface="標楷體" pitchFamily="65" charset="-120"/>
                <a:ea typeface="標楷體" pitchFamily="65" charset="-120"/>
              </a:rPr>
              <a:t>組織</a:t>
            </a:r>
            <a:r>
              <a:rPr lang="zh-TW" altLang="en-US" sz="4000" smtClean="0">
                <a:latin typeface="標楷體" pitchFamily="65" charset="-120"/>
                <a:ea typeface="標楷體" pitchFamily="65" charset="-120"/>
              </a:rPr>
              <a:t>和</a:t>
            </a:r>
            <a:r>
              <a:rPr lang="zh-TW" altLang="en-US" sz="4000" smtClean="0">
                <a:solidFill>
                  <a:srgbClr val="FF0000"/>
                </a:solidFill>
                <a:latin typeface="標楷體" pitchFamily="65" charset="-120"/>
                <a:ea typeface="標楷體" pitchFamily="65" charset="-120"/>
              </a:rPr>
              <a:t>運作</a:t>
            </a:r>
            <a:r>
              <a:rPr lang="zh-TW" altLang="en-US" sz="4000" smtClean="0">
                <a:latin typeface="標楷體" pitchFamily="65" charset="-120"/>
                <a:ea typeface="標楷體" pitchFamily="65" charset="-120"/>
              </a:rPr>
              <a:t>兩個全盤改革法案</a:t>
            </a:r>
            <a:r>
              <a:rPr lang="en-US" altLang="zh-TW" sz="4000" smtClean="0">
                <a:latin typeface="標楷體" pitchFamily="65" charset="-120"/>
                <a:ea typeface="標楷體" pitchFamily="65" charset="-120"/>
              </a:rPr>
              <a:t>(99</a:t>
            </a:r>
            <a:r>
              <a:rPr lang="zh-TW" altLang="en-US" sz="4000" smtClean="0">
                <a:latin typeface="標楷體" pitchFamily="65" charset="-120"/>
                <a:ea typeface="標楷體" pitchFamily="65" charset="-120"/>
              </a:rPr>
              <a:t>年</a:t>
            </a:r>
            <a:r>
              <a:rPr lang="en-US" altLang="zh-TW" sz="4000" smtClean="0">
                <a:latin typeface="標楷體" pitchFamily="65" charset="-120"/>
                <a:ea typeface="標楷體" pitchFamily="65" charset="-120"/>
              </a:rPr>
              <a:t>.101</a:t>
            </a:r>
            <a:r>
              <a:rPr lang="zh-TW" altLang="en-US" sz="4000" smtClean="0">
                <a:latin typeface="標楷體" pitchFamily="65" charset="-120"/>
                <a:ea typeface="標楷體" pitchFamily="65" charset="-120"/>
              </a:rPr>
              <a:t>年</a:t>
            </a:r>
            <a:r>
              <a:rPr lang="en-US" altLang="zh-TW" sz="4000" smtClean="0">
                <a:latin typeface="標楷體" pitchFamily="65" charset="-120"/>
                <a:ea typeface="標楷體" pitchFamily="65" charset="-120"/>
              </a:rPr>
              <a:t>)</a:t>
            </a:r>
            <a:endParaRPr lang="zh-TW" altLang="en-US" sz="4000" smtClean="0">
              <a:latin typeface="標楷體" pitchFamily="65" charset="-120"/>
              <a:ea typeface="標楷體" pitchFamily="65" charset="-120"/>
            </a:endParaRPr>
          </a:p>
          <a:p>
            <a:pPr eaLnBrk="1" hangingPunct="1">
              <a:buFontTx/>
              <a:buNone/>
            </a:pPr>
            <a:endParaRPr lang="zh-TW" altLang="en-US" smtClean="0">
              <a:latin typeface="標楷體" pitchFamily="65" charset="-120"/>
              <a:ea typeface="標楷體" pitchFamily="65" charset="-120"/>
            </a:endParaRPr>
          </a:p>
          <a:p>
            <a:pPr eaLnBrk="1" hangingPunct="1">
              <a:buFontTx/>
              <a:buNone/>
            </a:pPr>
            <a:endParaRPr lang="zh-TW" altLang="en-US" smtClean="0"/>
          </a:p>
          <a:p>
            <a:pPr eaLnBrk="1" hangingPunct="1">
              <a:buFontTx/>
              <a:buNone/>
            </a:pPr>
            <a:endParaRPr lang="zh-TW" altLang="en-US" smtClean="0"/>
          </a:p>
        </p:txBody>
      </p:sp>
    </p:spTree>
    <p:extLst>
      <p:ext uri="{BB962C8B-B14F-4D97-AF65-F5344CB8AC3E}">
        <p14:creationId xmlns:p14="http://schemas.microsoft.com/office/powerpoint/2010/main" val="30548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588963" y="354013"/>
            <a:ext cx="8015287" cy="914400"/>
          </a:xfrm>
        </p:spPr>
        <p:txBody>
          <a:bodyPr anchor="ctr"/>
          <a:lstStyle/>
          <a:p>
            <a:pPr eaLnBrk="1" hangingPunct="1">
              <a:defRPr/>
            </a:pPr>
            <a:r>
              <a:rPr lang="zh-TW" altLang="en-US" sz="5100" dirty="0" smtClean="0">
                <a:ea typeface="標楷體" pitchFamily="65" charset="-120"/>
              </a:rPr>
              <a:t>退撫基金問題與隱憂</a:t>
            </a:r>
            <a:endParaRPr lang="en-US" altLang="zh-TW" sz="5100" dirty="0" smtClean="0">
              <a:ea typeface="標楷體" pitchFamily="65" charset="-120"/>
            </a:endParaRPr>
          </a:p>
        </p:txBody>
      </p:sp>
      <p:sp>
        <p:nvSpPr>
          <p:cNvPr id="60419" name="Rectangle 3"/>
          <p:cNvSpPr>
            <a:spLocks noGrp="1" noChangeArrowheads="1"/>
          </p:cNvSpPr>
          <p:nvPr>
            <p:ph type="body" idx="4294967295"/>
          </p:nvPr>
        </p:nvSpPr>
        <p:spPr>
          <a:xfrm>
            <a:off x="446088" y="1600200"/>
            <a:ext cx="8229600" cy="4456113"/>
          </a:xfrm>
        </p:spPr>
        <p:txBody>
          <a:bodyPr/>
          <a:lstStyle/>
          <a:p>
            <a:pPr eaLnBrk="1" hangingPunct="1">
              <a:buFontTx/>
              <a:buNone/>
            </a:pPr>
            <a:r>
              <a:rPr lang="en-US" altLang="zh-TW" sz="4000" dirty="0" smtClean="0">
                <a:latin typeface="標楷體" pitchFamily="65" charset="-120"/>
                <a:ea typeface="標楷體" pitchFamily="65" charset="-120"/>
              </a:rPr>
              <a:t>3.</a:t>
            </a:r>
            <a:r>
              <a:rPr lang="zh-TW" altLang="en-US" sz="4000" dirty="0" smtClean="0">
                <a:latin typeface="標楷體" pitchFamily="65" charset="-120"/>
                <a:ea typeface="標楷體" pitchFamily="65" charset="-120"/>
              </a:rPr>
              <a:t>不足額提撥問題</a:t>
            </a:r>
            <a:endParaRPr lang="en-US" altLang="zh-TW" sz="4000" dirty="0" smtClean="0">
              <a:latin typeface="標楷體" pitchFamily="65" charset="-120"/>
              <a:ea typeface="標楷體" pitchFamily="65" charset="-120"/>
            </a:endParaRPr>
          </a:p>
          <a:p>
            <a:pPr eaLnBrk="1" hangingPunct="1">
              <a:buFontTx/>
              <a:buNone/>
            </a:pPr>
            <a:endParaRPr lang="en-US" altLang="zh-TW" sz="4000" b="1" dirty="0" smtClean="0">
              <a:latin typeface="標楷體" pitchFamily="65" charset="-120"/>
              <a:ea typeface="標楷體" pitchFamily="65" charset="-120"/>
            </a:endParaRPr>
          </a:p>
          <a:p>
            <a:pPr eaLnBrk="1" hangingPunct="1">
              <a:buFontTx/>
              <a:buNone/>
            </a:pPr>
            <a:endParaRPr lang="en-US" altLang="zh-TW" sz="4000" b="1" dirty="0" smtClean="0">
              <a:latin typeface="標楷體" pitchFamily="65" charset="-120"/>
              <a:ea typeface="標楷體" pitchFamily="65" charset="-120"/>
            </a:endParaRPr>
          </a:p>
          <a:p>
            <a:pPr eaLnBrk="1" hangingPunct="1">
              <a:buFontTx/>
              <a:buNone/>
            </a:pPr>
            <a:endParaRPr lang="en-US" altLang="zh-TW" sz="4000" b="1" dirty="0" smtClean="0">
              <a:latin typeface="標楷體" pitchFamily="65" charset="-120"/>
              <a:ea typeface="標楷體" pitchFamily="65" charset="-120"/>
            </a:endParaRPr>
          </a:p>
          <a:p>
            <a:pPr eaLnBrk="1" hangingPunct="1"/>
            <a:r>
              <a:rPr lang="zh-TW" altLang="en-US" sz="2800" b="1" dirty="0" smtClean="0">
                <a:solidFill>
                  <a:srgbClr val="FF0000"/>
                </a:solidFill>
                <a:latin typeface="標楷體" pitchFamily="65" charset="-120"/>
                <a:ea typeface="標楷體" pitchFamily="65" charset="-120"/>
              </a:rPr>
              <a:t>第</a:t>
            </a:r>
            <a:r>
              <a:rPr lang="en-US" altLang="zh-TW" sz="2800" b="1" dirty="0" smtClean="0">
                <a:solidFill>
                  <a:srgbClr val="FF0000"/>
                </a:solidFill>
                <a:latin typeface="標楷體" pitchFamily="65" charset="-120"/>
                <a:ea typeface="標楷體" pitchFamily="65" charset="-120"/>
              </a:rPr>
              <a:t>1</a:t>
            </a:r>
            <a:r>
              <a:rPr lang="zh-TW" altLang="en-US" sz="2800" b="1" dirty="0" smtClean="0">
                <a:solidFill>
                  <a:srgbClr val="FF0000"/>
                </a:solidFill>
                <a:latin typeface="標楷體" pitchFamily="65" charset="-120"/>
                <a:ea typeface="標楷體" pitchFamily="65" charset="-120"/>
              </a:rPr>
              <a:t>次精算報告書即提醒「</a:t>
            </a:r>
            <a:r>
              <a:rPr lang="en-US" altLang="zh-TW" sz="2800" b="1" dirty="0" smtClean="0">
                <a:solidFill>
                  <a:srgbClr val="FF0000"/>
                </a:solidFill>
                <a:latin typeface="標楷體" pitchFamily="65" charset="-120"/>
                <a:ea typeface="標楷體" pitchFamily="65" charset="-120"/>
              </a:rPr>
              <a:t>8%</a:t>
            </a:r>
            <a:r>
              <a:rPr lang="zh-TW" altLang="en-US" sz="2800" b="1" dirty="0" smtClean="0">
                <a:solidFill>
                  <a:srgbClr val="FF0000"/>
                </a:solidFill>
                <a:latin typeface="標楷體" pitchFamily="65" charset="-120"/>
                <a:ea typeface="標楷體" pitchFamily="65" charset="-120"/>
              </a:rPr>
              <a:t>提撥率</a:t>
            </a:r>
            <a:r>
              <a:rPr lang="en-US" altLang="zh-TW" sz="2800" b="1" dirty="0" smtClean="0">
                <a:solidFill>
                  <a:srgbClr val="FF0000"/>
                </a:solidFill>
                <a:latin typeface="標楷體" pitchFamily="65" charset="-120"/>
                <a:ea typeface="標楷體" pitchFamily="65" charset="-120"/>
              </a:rPr>
              <a:t>—98</a:t>
            </a:r>
            <a:r>
              <a:rPr lang="zh-TW" altLang="en-US" sz="2800" b="1" dirty="0" smtClean="0">
                <a:solidFill>
                  <a:srgbClr val="FF0000"/>
                </a:solidFill>
                <a:latin typeface="標楷體" pitchFamily="65" charset="-120"/>
                <a:ea typeface="標楷體" pitchFamily="65" charset="-120"/>
              </a:rPr>
              <a:t>年收支逆轉」、「</a:t>
            </a:r>
            <a:r>
              <a:rPr lang="en-US" altLang="zh-TW" sz="2800" b="1" dirty="0" smtClean="0">
                <a:solidFill>
                  <a:srgbClr val="FF0000"/>
                </a:solidFill>
                <a:latin typeface="標楷體" pitchFamily="65" charset="-120"/>
                <a:ea typeface="標楷體" pitchFamily="65" charset="-120"/>
              </a:rPr>
              <a:t>10%</a:t>
            </a:r>
            <a:r>
              <a:rPr lang="zh-TW" altLang="en-US" sz="2800" b="1" dirty="0" smtClean="0">
                <a:solidFill>
                  <a:srgbClr val="FF0000"/>
                </a:solidFill>
                <a:latin typeface="標楷體" pitchFamily="65" charset="-120"/>
                <a:ea typeface="標楷體" pitchFamily="65" charset="-120"/>
              </a:rPr>
              <a:t>提撥率</a:t>
            </a:r>
            <a:r>
              <a:rPr lang="en-US" altLang="zh-TW" sz="2800" b="1" dirty="0" smtClean="0">
                <a:solidFill>
                  <a:srgbClr val="FF0000"/>
                </a:solidFill>
                <a:latin typeface="標楷體" pitchFamily="65" charset="-120"/>
                <a:ea typeface="標楷體" pitchFamily="65" charset="-120"/>
              </a:rPr>
              <a:t>—99</a:t>
            </a:r>
            <a:r>
              <a:rPr lang="zh-TW" altLang="en-US" sz="2800" b="1" dirty="0" smtClean="0">
                <a:solidFill>
                  <a:srgbClr val="FF0000"/>
                </a:solidFill>
                <a:latin typeface="標楷體" pitchFamily="65" charset="-120"/>
                <a:ea typeface="標楷體" pitchFamily="65" charset="-120"/>
              </a:rPr>
              <a:t>年收支逆轉」、「</a:t>
            </a:r>
            <a:r>
              <a:rPr lang="en-US" altLang="zh-TW" sz="2800" b="1" dirty="0" smtClean="0">
                <a:solidFill>
                  <a:srgbClr val="FF0000"/>
                </a:solidFill>
                <a:latin typeface="標楷體" pitchFamily="65" charset="-120"/>
                <a:ea typeface="標楷體" pitchFamily="65" charset="-120"/>
              </a:rPr>
              <a:t>12%</a:t>
            </a:r>
            <a:r>
              <a:rPr lang="zh-TW" altLang="en-US" sz="2800" b="1" dirty="0" smtClean="0">
                <a:solidFill>
                  <a:srgbClr val="FF0000"/>
                </a:solidFill>
                <a:latin typeface="標楷體" pitchFamily="65" charset="-120"/>
                <a:ea typeface="標楷體" pitchFamily="65" charset="-120"/>
              </a:rPr>
              <a:t>提撥率</a:t>
            </a:r>
            <a:r>
              <a:rPr lang="en-US" altLang="zh-TW" sz="2800" b="1" dirty="0" smtClean="0">
                <a:solidFill>
                  <a:srgbClr val="FF0000"/>
                </a:solidFill>
                <a:latin typeface="標楷體" pitchFamily="65" charset="-120"/>
                <a:ea typeface="標楷體" pitchFamily="65" charset="-120"/>
              </a:rPr>
              <a:t>—101</a:t>
            </a:r>
            <a:r>
              <a:rPr lang="zh-TW" altLang="en-US" sz="2800" b="1" dirty="0" smtClean="0">
                <a:solidFill>
                  <a:srgbClr val="FF0000"/>
                </a:solidFill>
                <a:latin typeface="標楷體" pitchFamily="65" charset="-120"/>
                <a:ea typeface="標楷體" pitchFamily="65" charset="-120"/>
              </a:rPr>
              <a:t>年收支逆轉」、「</a:t>
            </a:r>
            <a:r>
              <a:rPr lang="en-US" altLang="zh-TW" sz="2800" b="1" dirty="0" smtClean="0">
                <a:solidFill>
                  <a:srgbClr val="FF0000"/>
                </a:solidFill>
                <a:latin typeface="標楷體" pitchFamily="65" charset="-120"/>
                <a:ea typeface="標楷體" pitchFamily="65" charset="-120"/>
              </a:rPr>
              <a:t>17.9%</a:t>
            </a:r>
            <a:r>
              <a:rPr lang="zh-TW" altLang="en-US" sz="2800" b="1" dirty="0" smtClean="0">
                <a:solidFill>
                  <a:srgbClr val="FF0000"/>
                </a:solidFill>
                <a:latin typeface="標楷體" pitchFamily="65" charset="-120"/>
                <a:ea typeface="標楷體" pitchFamily="65" charset="-120"/>
              </a:rPr>
              <a:t>提撥率</a:t>
            </a:r>
            <a:r>
              <a:rPr lang="en-US" altLang="zh-TW" sz="2800" b="1" dirty="0" smtClean="0">
                <a:solidFill>
                  <a:srgbClr val="FF0000"/>
                </a:solidFill>
                <a:latin typeface="標楷體" pitchFamily="65" charset="-120"/>
                <a:ea typeface="標楷體" pitchFamily="65" charset="-120"/>
              </a:rPr>
              <a:t>—104</a:t>
            </a:r>
            <a:r>
              <a:rPr lang="zh-TW" altLang="en-US" sz="2800" b="1" dirty="0" smtClean="0">
                <a:solidFill>
                  <a:srgbClr val="FF0000"/>
                </a:solidFill>
                <a:latin typeface="標楷體" pitchFamily="65" charset="-120"/>
                <a:ea typeface="標楷體" pitchFamily="65" charset="-120"/>
              </a:rPr>
              <a:t>年收支逆轉」</a:t>
            </a:r>
            <a:endParaRPr lang="en-US" altLang="zh-TW" sz="2800" b="1" dirty="0" smtClean="0">
              <a:solidFill>
                <a:srgbClr val="FF0000"/>
              </a:solidFill>
              <a:latin typeface="標楷體" pitchFamily="65" charset="-120"/>
              <a:ea typeface="標楷體" pitchFamily="65" charset="-120"/>
            </a:endParaRPr>
          </a:p>
          <a:p>
            <a:pPr eaLnBrk="1" hangingPunct="1">
              <a:buFontTx/>
              <a:buNone/>
            </a:pPr>
            <a:endParaRPr lang="zh-TW" altLang="en-US" dirty="0" smtClean="0">
              <a:latin typeface="標楷體" pitchFamily="65" charset="-120"/>
              <a:ea typeface="標楷體" pitchFamily="65" charset="-120"/>
            </a:endParaRPr>
          </a:p>
          <a:p>
            <a:pPr eaLnBrk="1" hangingPunct="1">
              <a:buFontTx/>
              <a:buNone/>
            </a:pPr>
            <a:endParaRPr lang="zh-TW" altLang="en-US" dirty="0" smtClean="0"/>
          </a:p>
          <a:p>
            <a:pPr eaLnBrk="1" hangingPunct="1">
              <a:buFontTx/>
              <a:buNone/>
            </a:pPr>
            <a:endParaRPr lang="zh-TW" altLang="en-US" dirty="0" smtClean="0"/>
          </a:p>
        </p:txBody>
      </p:sp>
      <p:pic>
        <p:nvPicPr>
          <p:cNvPr id="60440" name="Picture 2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4943" y="2420888"/>
            <a:ext cx="8209505" cy="188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idx="4294967295"/>
          </p:nvPr>
        </p:nvSpPr>
        <p:spPr>
          <a:xfrm>
            <a:off x="431800" y="103188"/>
            <a:ext cx="8243888" cy="1314450"/>
          </a:xfrm>
        </p:spPr>
        <p:txBody>
          <a:bodyPr anchor="ctr"/>
          <a:lstStyle/>
          <a:p>
            <a:pPr eaLnBrk="1" hangingPunct="1">
              <a:defRPr/>
            </a:pPr>
            <a:r>
              <a:rPr lang="zh-TW" altLang="en-US" sz="5100" dirty="0" smtClean="0">
                <a:ea typeface="標楷體" pitchFamily="65" charset="-120"/>
              </a:rPr>
              <a:t>教育人員收繳撥付圖</a:t>
            </a:r>
          </a:p>
        </p:txBody>
      </p:sp>
      <p:pic>
        <p:nvPicPr>
          <p:cNvPr id="63491" name="圖表 3"/>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1484313"/>
            <a:ext cx="878522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0825" y="2492375"/>
            <a:ext cx="8785225" cy="3240088"/>
          </a:xfrm>
        </p:spPr>
        <p:txBody>
          <a:bodyPr/>
          <a:lstStyle/>
          <a:p>
            <a:pPr marL="0" indent="0" algn="ctr" eaLnBrk="1" hangingPunct="1">
              <a:spcBef>
                <a:spcPct val="0"/>
              </a:spcBef>
              <a:buFontTx/>
              <a:buNone/>
              <a:defRPr/>
            </a:pPr>
            <a:r>
              <a:rPr lang="zh-TW" altLang="en-US" sz="6000" kern="1200" dirty="0" smtClean="0">
                <a:solidFill>
                  <a:srgbClr val="006699"/>
                </a:solidFill>
                <a:latin typeface="Arial" charset="0"/>
                <a:ea typeface="標楷體" pitchFamily="65" charset="-120"/>
              </a:rPr>
              <a:t>退休年金可以不改嗎？</a:t>
            </a:r>
            <a:endParaRPr lang="en-US" altLang="zh-TW" sz="6000" kern="1200" dirty="0" smtClean="0">
              <a:solidFill>
                <a:srgbClr val="006699"/>
              </a:solidFill>
              <a:latin typeface="Arial" charset="0"/>
              <a:ea typeface="標楷體" pitchFamily="65" charset="-120"/>
            </a:endParaRPr>
          </a:p>
          <a:p>
            <a:pPr marL="0" indent="0" algn="ctr" eaLnBrk="1" hangingPunct="1">
              <a:spcBef>
                <a:spcPct val="0"/>
              </a:spcBef>
              <a:buNone/>
              <a:defRPr/>
            </a:pPr>
            <a:r>
              <a:rPr lang="zh-TW" altLang="en-US" sz="6000" kern="1200" dirty="0">
                <a:solidFill>
                  <a:srgbClr val="006699"/>
                </a:solidFill>
                <a:latin typeface="Arial" charset="0"/>
                <a:ea typeface="標楷體" pitchFamily="65" charset="-120"/>
              </a:rPr>
              <a:t>但官方的手法總是</a:t>
            </a:r>
            <a:r>
              <a:rPr lang="en-US" altLang="zh-TW" sz="6000" kern="1200" dirty="0" smtClean="0">
                <a:solidFill>
                  <a:srgbClr val="006699"/>
                </a:solidFill>
                <a:latin typeface="Arial" charset="0"/>
                <a:ea typeface="標楷體" pitchFamily="65" charset="-120"/>
              </a:rPr>
              <a:t>…</a:t>
            </a:r>
            <a:endParaRPr lang="zh-TW" altLang="en-US" sz="6000" kern="1200" dirty="0">
              <a:solidFill>
                <a:srgbClr val="006699"/>
              </a:solidFill>
              <a:latin typeface="Arial" charset="0"/>
              <a:ea typeface="標楷體" pitchFamily="65" charset="-120"/>
            </a:endParaRPr>
          </a:p>
        </p:txBody>
      </p:sp>
    </p:spTree>
    <p:extLst>
      <p:ext uri="{BB962C8B-B14F-4D97-AF65-F5344CB8AC3E}">
        <p14:creationId xmlns:p14="http://schemas.microsoft.com/office/powerpoint/2010/main" val="17487988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ctrTitle" idx="4294967295"/>
          </p:nvPr>
        </p:nvSpPr>
        <p:spPr>
          <a:xfrm>
            <a:off x="671513" y="1603375"/>
            <a:ext cx="8077200" cy="1609725"/>
          </a:xfrm>
        </p:spPr>
        <p:txBody>
          <a:bodyPr anchor="ctr"/>
          <a:lstStyle/>
          <a:p>
            <a:pPr eaLnBrk="1" hangingPunct="1">
              <a:defRPr/>
            </a:pPr>
            <a:r>
              <a:rPr lang="zh-TW" altLang="en-US" sz="4800" b="1" dirty="0" smtClean="0">
                <a:ea typeface="標楷體" pitchFamily="65" charset="-120"/>
              </a:rPr>
              <a:t>如果放手讓官方版一路通過</a:t>
            </a:r>
            <a:endParaRPr lang="zh-TW" altLang="en-US" sz="4800" b="1" dirty="0" smtClean="0"/>
          </a:p>
        </p:txBody>
      </p:sp>
      <p:sp>
        <p:nvSpPr>
          <p:cNvPr id="38915" name="副標題 2"/>
          <p:cNvSpPr>
            <a:spLocks noGrp="1"/>
          </p:cNvSpPr>
          <p:nvPr>
            <p:ph type="subTitle" idx="4294967295"/>
          </p:nvPr>
        </p:nvSpPr>
        <p:spPr>
          <a:xfrm>
            <a:off x="755650" y="2997200"/>
            <a:ext cx="7404100" cy="1689100"/>
          </a:xfrm>
        </p:spPr>
        <p:txBody>
          <a:bodyPr/>
          <a:lstStyle/>
          <a:p>
            <a:pPr marL="0" indent="0" algn="ctr" eaLnBrk="1" hangingPunct="1">
              <a:buFontTx/>
              <a:buNone/>
              <a:defRPr/>
            </a:pPr>
            <a:r>
              <a:rPr lang="zh-TW" altLang="en-US" sz="4800" b="1" dirty="0" smtClean="0">
                <a:solidFill>
                  <a:srgbClr val="FF3300"/>
                </a:solidFill>
                <a:effectLst>
                  <a:outerShdw blurRad="38100" dist="38100" dir="2700000" algn="tl">
                    <a:srgbClr val="C0C0C0"/>
                  </a:outerShdw>
                </a:effectLst>
                <a:latin typeface="標楷體" pitchFamily="65" charset="-120"/>
                <a:ea typeface="標楷體" pitchFamily="65" charset="-120"/>
              </a:rPr>
              <a:t>多繳、晚退、少領</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Admin\My Documents\My Pictures\到底誰領太多.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57188"/>
            <a:ext cx="8262937"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D36A7CFC-5FA0-4344-AC53-5252E3200700}" type="slidenum">
              <a:rPr kumimoji="0" lang="zh-TW" altLang="en-US" smtClean="0">
                <a:solidFill>
                  <a:srgbClr val="006699"/>
                </a:solidFill>
              </a:rPr>
              <a:pPr eaLnBrk="1" hangingPunct="1"/>
              <a:t>5</a:t>
            </a:fld>
            <a:endParaRPr kumimoji="0" lang="zh-TW" altLang="en-US" smtClean="0">
              <a:solidFill>
                <a:srgbClr val="006699"/>
              </a:solidFill>
            </a:endParaRPr>
          </a:p>
        </p:txBody>
      </p:sp>
    </p:spTree>
    <p:extLst>
      <p:ext uri="{BB962C8B-B14F-4D97-AF65-F5344CB8AC3E}">
        <p14:creationId xmlns:p14="http://schemas.microsoft.com/office/powerpoint/2010/main" val="2940378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539750" y="103188"/>
            <a:ext cx="8113713" cy="1314450"/>
          </a:xfrm>
        </p:spPr>
        <p:txBody>
          <a:bodyPr anchor="ctr"/>
          <a:lstStyle/>
          <a:p>
            <a:pPr eaLnBrk="1" hangingPunct="1">
              <a:defRPr/>
            </a:pPr>
            <a:r>
              <a:rPr lang="en-US" altLang="zh-TW" sz="4600" dirty="0" smtClean="0">
                <a:latin typeface="標楷體" pitchFamily="65" charset="-120"/>
                <a:ea typeface="標楷體" pitchFamily="65" charset="-120"/>
              </a:rPr>
              <a:t>102</a:t>
            </a:r>
            <a:r>
              <a:rPr lang="zh-TW" altLang="en-US" sz="4600" dirty="0" smtClean="0">
                <a:latin typeface="標楷體" pitchFamily="65" charset="-120"/>
                <a:ea typeface="標楷體" pitchFamily="65" charset="-120"/>
              </a:rPr>
              <a:t>年官版草案修正重點－</a:t>
            </a:r>
            <a:r>
              <a:rPr lang="zh-TW" altLang="en-US" sz="4600" dirty="0" smtClean="0">
                <a:solidFill>
                  <a:srgbClr val="FF3300"/>
                </a:solidFill>
                <a:latin typeface="標楷體" pitchFamily="65" charset="-120"/>
                <a:ea typeface="標楷體" pitchFamily="65" charset="-120"/>
              </a:rPr>
              <a:t>多繳</a:t>
            </a:r>
          </a:p>
        </p:txBody>
      </p:sp>
      <p:sp>
        <p:nvSpPr>
          <p:cNvPr id="65539" name="Rectangle 3"/>
          <p:cNvSpPr>
            <a:spLocks noGrp="1" noChangeArrowheads="1"/>
          </p:cNvSpPr>
          <p:nvPr>
            <p:ph type="body" idx="4294967295"/>
          </p:nvPr>
        </p:nvSpPr>
        <p:spPr>
          <a:xfrm>
            <a:off x="539750" y="1412875"/>
            <a:ext cx="7924800" cy="5256213"/>
          </a:xfrm>
        </p:spPr>
        <p:txBody>
          <a:bodyPr/>
          <a:lstStyle/>
          <a:p>
            <a:pPr eaLnBrk="1" hangingPunct="1">
              <a:lnSpc>
                <a:spcPct val="90000"/>
              </a:lnSpc>
            </a:pPr>
            <a:r>
              <a:rPr lang="zh-TW" altLang="en-US" b="1" smtClean="0">
                <a:latin typeface="標楷體" pitchFamily="65" charset="-120"/>
                <a:ea typeface="標楷體" pitchFamily="65" charset="-120"/>
              </a:rPr>
              <a:t>現職教育人員</a:t>
            </a:r>
          </a:p>
          <a:p>
            <a:pPr eaLnBrk="1" hangingPunct="1">
              <a:lnSpc>
                <a:spcPct val="90000"/>
              </a:lnSpc>
              <a:buFontTx/>
              <a:buNone/>
            </a:pPr>
            <a:r>
              <a:rPr lang="en-US" altLang="zh-TW" sz="2800" smtClean="0">
                <a:latin typeface="標楷體" pitchFamily="65" charset="-120"/>
                <a:ea typeface="標楷體" pitchFamily="65" charset="-120"/>
              </a:rPr>
              <a:t>1.</a:t>
            </a:r>
            <a:r>
              <a:rPr lang="zh-TW" altLang="en-US" sz="2800" smtClean="0">
                <a:latin typeface="標楷體" pitchFamily="65" charset="-120"/>
                <a:ea typeface="標楷體" pitchFamily="65" charset="-120"/>
              </a:rPr>
              <a:t>提撥方式：以本俸加</a:t>
            </a:r>
            <a:r>
              <a:rPr lang="en-US" altLang="zh-TW" sz="2800" smtClean="0">
                <a:latin typeface="標楷體" pitchFamily="65" charset="-120"/>
                <a:ea typeface="標楷體" pitchFamily="65" charset="-120"/>
              </a:rPr>
              <a:t>1</a:t>
            </a:r>
            <a:r>
              <a:rPr lang="zh-TW" altLang="en-US" sz="2800" smtClean="0">
                <a:latin typeface="標楷體" pitchFamily="65" charset="-120"/>
                <a:ea typeface="標楷體" pitchFamily="65" charset="-120"/>
              </a:rPr>
              <a:t>倍，乘以提撥率，</a:t>
            </a:r>
            <a:r>
              <a:rPr lang="zh-TW" altLang="en-US" sz="2800" smtClean="0">
                <a:solidFill>
                  <a:srgbClr val="FF3300"/>
                </a:solidFill>
                <a:latin typeface="標楷體" pitchFamily="65" charset="-120"/>
                <a:ea typeface="標楷體" pitchFamily="65" charset="-120"/>
              </a:rPr>
              <a:t>提撥率將提高（書面資料為</a:t>
            </a:r>
            <a:r>
              <a:rPr lang="en-US" altLang="zh-TW" sz="2800" smtClean="0">
                <a:solidFill>
                  <a:srgbClr val="FF3300"/>
                </a:solidFill>
                <a:latin typeface="標楷體" pitchFamily="65" charset="-120"/>
                <a:ea typeface="標楷體" pitchFamily="65" charset="-120"/>
              </a:rPr>
              <a:t>12%</a:t>
            </a:r>
            <a:r>
              <a:rPr lang="zh-TW" altLang="en-US" sz="2800" smtClean="0">
                <a:solidFill>
                  <a:srgbClr val="FF3300"/>
                </a:solidFill>
                <a:latin typeface="標楷體" pitchFamily="65" charset="-120"/>
                <a:ea typeface="標楷體" pitchFamily="65" charset="-120"/>
              </a:rPr>
              <a:t>－</a:t>
            </a:r>
            <a:r>
              <a:rPr lang="en-US" altLang="zh-TW" sz="2800" smtClean="0">
                <a:solidFill>
                  <a:srgbClr val="FF3300"/>
                </a:solidFill>
                <a:latin typeface="標楷體" pitchFamily="65" charset="-120"/>
                <a:ea typeface="標楷體" pitchFamily="65" charset="-120"/>
              </a:rPr>
              <a:t>15%</a:t>
            </a:r>
            <a:r>
              <a:rPr lang="zh-TW" altLang="en-US" sz="2800" smtClean="0">
                <a:solidFill>
                  <a:srgbClr val="FF3300"/>
                </a:solidFill>
                <a:latin typeface="標楷體" pitchFamily="65" charset="-120"/>
                <a:ea typeface="標楷體" pitchFamily="65" charset="-120"/>
              </a:rPr>
              <a:t>－</a:t>
            </a:r>
            <a:r>
              <a:rPr lang="en-US" altLang="zh-TW" sz="2800" smtClean="0">
                <a:solidFill>
                  <a:srgbClr val="FF3300"/>
                </a:solidFill>
                <a:latin typeface="標楷體" pitchFamily="65" charset="-120"/>
                <a:ea typeface="標楷體" pitchFamily="65" charset="-120"/>
              </a:rPr>
              <a:t>18%</a:t>
            </a:r>
            <a:r>
              <a:rPr lang="zh-TW" altLang="en-US" sz="2800" smtClean="0">
                <a:solidFill>
                  <a:srgbClr val="FF3300"/>
                </a:solidFill>
                <a:latin typeface="標楷體" pitchFamily="65" charset="-120"/>
                <a:ea typeface="標楷體" pitchFamily="65" charset="-120"/>
              </a:rPr>
              <a:t>）。</a:t>
            </a:r>
          </a:p>
          <a:p>
            <a:pPr eaLnBrk="1" hangingPunct="1">
              <a:lnSpc>
                <a:spcPct val="90000"/>
              </a:lnSpc>
              <a:buFontTx/>
              <a:buNone/>
            </a:pPr>
            <a:r>
              <a:rPr lang="en-US" altLang="zh-TW" sz="2800" smtClean="0">
                <a:latin typeface="標楷體" pitchFamily="65" charset="-120"/>
                <a:ea typeface="標楷體" pitchFamily="65" charset="-120"/>
              </a:rPr>
              <a:t>2.</a:t>
            </a:r>
            <a:r>
              <a:rPr lang="zh-TW" altLang="en-US" sz="2800" smtClean="0">
                <a:latin typeface="標楷體" pitchFamily="65" charset="-120"/>
                <a:ea typeface="標楷體" pitchFamily="65" charset="-120"/>
              </a:rPr>
              <a:t>負擔比例：</a:t>
            </a:r>
            <a:r>
              <a:rPr lang="zh-TW" altLang="en-US" sz="2800" smtClean="0">
                <a:solidFill>
                  <a:srgbClr val="FF3300"/>
                </a:solidFill>
                <a:latin typeface="標楷體" pitchFamily="65" charset="-120"/>
                <a:ea typeface="標楷體" pitchFamily="65" charset="-120"/>
              </a:rPr>
              <a:t>雇主（政府）部分佔</a:t>
            </a:r>
            <a:r>
              <a:rPr lang="en-US" altLang="zh-TW" sz="2800" smtClean="0">
                <a:solidFill>
                  <a:srgbClr val="FF3300"/>
                </a:solidFill>
                <a:latin typeface="標楷體" pitchFamily="65" charset="-120"/>
                <a:ea typeface="標楷體" pitchFamily="65" charset="-120"/>
              </a:rPr>
              <a:t>50%</a:t>
            </a:r>
            <a:r>
              <a:rPr lang="zh-TW" altLang="en-US" sz="2800" smtClean="0">
                <a:solidFill>
                  <a:srgbClr val="FF3300"/>
                </a:solidFill>
                <a:latin typeface="標楷體" pitchFamily="65" charset="-120"/>
                <a:ea typeface="標楷體" pitchFamily="65" charset="-120"/>
              </a:rPr>
              <a:t>，個人所負擔的部分佔</a:t>
            </a:r>
            <a:r>
              <a:rPr lang="en-US" altLang="zh-TW" sz="2800" smtClean="0">
                <a:solidFill>
                  <a:srgbClr val="FF3300"/>
                </a:solidFill>
                <a:latin typeface="標楷體" pitchFamily="65" charset="-120"/>
                <a:ea typeface="標楷體" pitchFamily="65" charset="-120"/>
              </a:rPr>
              <a:t>50%</a:t>
            </a:r>
            <a:r>
              <a:rPr lang="zh-TW" altLang="en-US" sz="2800" smtClean="0">
                <a:solidFill>
                  <a:srgbClr val="FF3300"/>
                </a:solidFill>
                <a:latin typeface="標楷體" pitchFamily="65" charset="-120"/>
                <a:ea typeface="標楷體" pitchFamily="65" charset="-120"/>
              </a:rPr>
              <a:t>，退撫及公保均調。</a:t>
            </a:r>
            <a:endParaRPr lang="en-US" altLang="zh-TW" sz="2800" smtClean="0">
              <a:solidFill>
                <a:srgbClr val="FF3300"/>
              </a:solidFill>
              <a:latin typeface="標楷體" pitchFamily="65" charset="-120"/>
              <a:ea typeface="標楷體" pitchFamily="65" charset="-120"/>
            </a:endParaRPr>
          </a:p>
          <a:p>
            <a:pPr eaLnBrk="1" hangingPunct="1">
              <a:lnSpc>
                <a:spcPct val="90000"/>
              </a:lnSpc>
              <a:buFontTx/>
              <a:buNone/>
            </a:pPr>
            <a:r>
              <a:rPr lang="zh-TW" altLang="en-US" sz="2400" smtClean="0">
                <a:solidFill>
                  <a:srgbClr val="FF3300"/>
                </a:solidFill>
                <a:latin typeface="標楷體" pitchFamily="65" charset="-120"/>
                <a:ea typeface="標楷體" pitchFamily="65" charset="-120"/>
              </a:rPr>
              <a:t>註：歷經全教總極力反對，最新草案為雇主</a:t>
            </a:r>
            <a:r>
              <a:rPr lang="en-US" altLang="zh-TW" sz="2400" smtClean="0">
                <a:solidFill>
                  <a:srgbClr val="FF3300"/>
                </a:solidFill>
                <a:latin typeface="標楷體" pitchFamily="65" charset="-120"/>
                <a:ea typeface="標楷體" pitchFamily="65" charset="-120"/>
              </a:rPr>
              <a:t>60%</a:t>
            </a:r>
            <a:r>
              <a:rPr lang="zh-TW" altLang="en-US" sz="2400" smtClean="0">
                <a:solidFill>
                  <a:srgbClr val="FF3300"/>
                </a:solidFill>
                <a:latin typeface="標楷體" pitchFamily="65" charset="-120"/>
                <a:ea typeface="標楷體" pitchFamily="65" charset="-120"/>
              </a:rPr>
              <a:t>，個人</a:t>
            </a:r>
            <a:r>
              <a:rPr lang="en-US" altLang="zh-TW" sz="2400" smtClean="0">
                <a:solidFill>
                  <a:srgbClr val="FF3300"/>
                </a:solidFill>
                <a:latin typeface="標楷體" pitchFamily="65" charset="-120"/>
                <a:ea typeface="標楷體" pitchFamily="65" charset="-120"/>
              </a:rPr>
              <a:t>40%</a:t>
            </a:r>
            <a:endParaRPr lang="zh-TW" altLang="en-US" sz="2400" smtClean="0">
              <a:solidFill>
                <a:srgbClr val="FF3300"/>
              </a:solidFill>
              <a:latin typeface="標楷體" pitchFamily="65" charset="-120"/>
              <a:ea typeface="標楷體" pitchFamily="65" charset="-120"/>
            </a:endParaRPr>
          </a:p>
          <a:p>
            <a:pPr eaLnBrk="1" hangingPunct="1">
              <a:lnSpc>
                <a:spcPct val="90000"/>
              </a:lnSpc>
            </a:pPr>
            <a:r>
              <a:rPr lang="zh-TW" altLang="en-US" b="1" smtClean="0">
                <a:latin typeface="標楷體" pitchFamily="65" charset="-120"/>
                <a:ea typeface="標楷體" pitchFamily="65" charset="-120"/>
              </a:rPr>
              <a:t>新進教育人員－三層年金制</a:t>
            </a:r>
          </a:p>
          <a:p>
            <a:pPr eaLnBrk="1" hangingPunct="1">
              <a:lnSpc>
                <a:spcPct val="90000"/>
              </a:lnSpc>
              <a:buFontTx/>
              <a:buNone/>
            </a:pPr>
            <a:r>
              <a:rPr lang="en-US" altLang="zh-TW" sz="2800" smtClean="0">
                <a:latin typeface="標楷體" pitchFamily="65" charset="-120"/>
                <a:ea typeface="標楷體" pitchFamily="65" charset="-120"/>
              </a:rPr>
              <a:t>1.</a:t>
            </a:r>
            <a:r>
              <a:rPr lang="zh-TW" altLang="en-US" sz="2800" smtClean="0">
                <a:latin typeface="標楷體" pitchFamily="65" charset="-120"/>
                <a:ea typeface="標楷體" pitchFamily="65" charset="-120"/>
              </a:rPr>
              <a:t>第一層：本俸 </a:t>
            </a:r>
            <a:r>
              <a:rPr lang="zh-TW" altLang="en-US" sz="2800" smtClean="0">
                <a:latin typeface="標楷體" pitchFamily="65" charset="-120"/>
                <a:ea typeface="標楷體" pitchFamily="65" charset="-120"/>
                <a:sym typeface="Wingdings 2" pitchFamily="18" charset="2"/>
              </a:rPr>
              <a:t> </a:t>
            </a:r>
            <a:r>
              <a:rPr lang="en-US" altLang="zh-TW" sz="2800" smtClean="0">
                <a:latin typeface="標楷體" pitchFamily="65" charset="-120"/>
                <a:ea typeface="標楷體" pitchFamily="65" charset="-120"/>
              </a:rPr>
              <a:t>10% </a:t>
            </a:r>
            <a:r>
              <a:rPr lang="zh-TW" altLang="en-US" sz="2800" smtClean="0">
                <a:latin typeface="標楷體" pitchFamily="65" charset="-120"/>
                <a:ea typeface="標楷體" pitchFamily="65" charset="-120"/>
                <a:sym typeface="Wingdings 2" pitchFamily="18" charset="2"/>
              </a:rPr>
              <a:t> </a:t>
            </a:r>
            <a:r>
              <a:rPr lang="en-US" altLang="zh-TW" sz="2800" smtClean="0">
                <a:latin typeface="標楷體" pitchFamily="65" charset="-120"/>
                <a:ea typeface="標楷體" pitchFamily="65" charset="-120"/>
              </a:rPr>
              <a:t>50%</a:t>
            </a:r>
          </a:p>
          <a:p>
            <a:pPr eaLnBrk="1" hangingPunct="1">
              <a:lnSpc>
                <a:spcPct val="90000"/>
              </a:lnSpc>
              <a:buFontTx/>
              <a:buNone/>
            </a:pPr>
            <a:r>
              <a:rPr lang="en-US" altLang="zh-TW" sz="2800" smtClean="0">
                <a:latin typeface="標楷體" pitchFamily="65" charset="-120"/>
                <a:ea typeface="標楷體" pitchFamily="65" charset="-120"/>
              </a:rPr>
              <a:t>2.</a:t>
            </a:r>
            <a:r>
              <a:rPr lang="zh-TW" altLang="en-US" sz="2800" smtClean="0">
                <a:latin typeface="標楷體" pitchFamily="65" charset="-120"/>
                <a:ea typeface="標楷體" pitchFamily="65" charset="-120"/>
              </a:rPr>
              <a:t>第二層：本俸 </a:t>
            </a:r>
            <a:r>
              <a:rPr lang="zh-TW" altLang="en-US" sz="2800" smtClean="0">
                <a:latin typeface="標楷體" pitchFamily="65" charset="-120"/>
                <a:ea typeface="標楷體" pitchFamily="65" charset="-120"/>
                <a:sym typeface="Wingdings 2" pitchFamily="18" charset="2"/>
              </a:rPr>
              <a:t></a:t>
            </a:r>
            <a:r>
              <a:rPr lang="zh-TW" altLang="en-US" sz="2800" smtClean="0">
                <a:latin typeface="標楷體" pitchFamily="65" charset="-120"/>
                <a:ea typeface="標楷體" pitchFamily="65" charset="-120"/>
              </a:rPr>
              <a:t> </a:t>
            </a:r>
            <a:r>
              <a:rPr lang="en-US" altLang="zh-TW" sz="2800" smtClean="0">
                <a:latin typeface="標楷體" pitchFamily="65" charset="-120"/>
                <a:ea typeface="標楷體" pitchFamily="65" charset="-120"/>
              </a:rPr>
              <a:t>2 </a:t>
            </a:r>
            <a:r>
              <a:rPr lang="zh-TW" altLang="en-US" sz="2800" smtClean="0">
                <a:latin typeface="標楷體" pitchFamily="65" charset="-120"/>
                <a:ea typeface="標楷體" pitchFamily="65" charset="-120"/>
                <a:sym typeface="Wingdings 2" pitchFamily="18" charset="2"/>
              </a:rPr>
              <a:t></a:t>
            </a:r>
            <a:r>
              <a:rPr lang="zh-TW" altLang="en-US" sz="2800" smtClean="0">
                <a:latin typeface="標楷體" pitchFamily="65" charset="-120"/>
                <a:ea typeface="標楷體" pitchFamily="65" charset="-120"/>
              </a:rPr>
              <a:t> </a:t>
            </a:r>
            <a:r>
              <a:rPr lang="en-US" altLang="zh-TW" sz="2800" smtClean="0">
                <a:latin typeface="標楷體" pitchFamily="65" charset="-120"/>
                <a:ea typeface="標楷體" pitchFamily="65" charset="-120"/>
              </a:rPr>
              <a:t>7.86% </a:t>
            </a:r>
            <a:r>
              <a:rPr lang="zh-TW" altLang="en-US" sz="2800" smtClean="0">
                <a:latin typeface="標楷體" pitchFamily="65" charset="-120"/>
                <a:ea typeface="標楷體" pitchFamily="65" charset="-120"/>
                <a:sym typeface="Wingdings 2" pitchFamily="18" charset="2"/>
              </a:rPr>
              <a:t></a:t>
            </a:r>
            <a:r>
              <a:rPr lang="zh-TW" altLang="en-US" sz="2800" smtClean="0">
                <a:latin typeface="標楷體" pitchFamily="65" charset="-120"/>
                <a:ea typeface="標楷體" pitchFamily="65" charset="-120"/>
              </a:rPr>
              <a:t> </a:t>
            </a:r>
            <a:r>
              <a:rPr lang="en-US" altLang="zh-TW" sz="2800" smtClean="0">
                <a:latin typeface="標楷體" pitchFamily="65" charset="-120"/>
                <a:ea typeface="標楷體" pitchFamily="65" charset="-120"/>
              </a:rPr>
              <a:t>50%</a:t>
            </a:r>
          </a:p>
          <a:p>
            <a:pPr eaLnBrk="1" hangingPunct="1">
              <a:lnSpc>
                <a:spcPct val="90000"/>
              </a:lnSpc>
              <a:buFontTx/>
              <a:buNone/>
            </a:pPr>
            <a:r>
              <a:rPr lang="en-US" altLang="zh-TW" sz="2800" smtClean="0">
                <a:latin typeface="標楷體" pitchFamily="65" charset="-120"/>
                <a:ea typeface="標楷體" pitchFamily="65" charset="-120"/>
              </a:rPr>
              <a:t>3.</a:t>
            </a:r>
            <a:r>
              <a:rPr lang="zh-TW" altLang="en-US" sz="2800" smtClean="0">
                <a:latin typeface="標楷體" pitchFamily="65" charset="-120"/>
                <a:ea typeface="標楷體" pitchFamily="65" charset="-120"/>
              </a:rPr>
              <a:t>第三層：本俸 </a:t>
            </a:r>
            <a:r>
              <a:rPr lang="zh-TW" altLang="en-US" sz="2800" smtClean="0">
                <a:latin typeface="標楷體" pitchFamily="65" charset="-120"/>
                <a:ea typeface="標楷體" pitchFamily="65" charset="-120"/>
                <a:sym typeface="Wingdings 2" pitchFamily="18" charset="2"/>
              </a:rPr>
              <a:t></a:t>
            </a:r>
            <a:r>
              <a:rPr lang="zh-TW" altLang="en-US" sz="2800" smtClean="0">
                <a:latin typeface="標楷體" pitchFamily="65" charset="-120"/>
                <a:ea typeface="標楷體" pitchFamily="65" charset="-120"/>
              </a:rPr>
              <a:t> </a:t>
            </a:r>
            <a:r>
              <a:rPr lang="en-US" altLang="zh-TW" sz="2800" smtClean="0">
                <a:latin typeface="標楷體" pitchFamily="65" charset="-120"/>
                <a:ea typeface="標楷體" pitchFamily="65" charset="-120"/>
              </a:rPr>
              <a:t>2 </a:t>
            </a:r>
            <a:r>
              <a:rPr lang="zh-TW" altLang="en-US" sz="2800" smtClean="0">
                <a:latin typeface="標楷體" pitchFamily="65" charset="-120"/>
                <a:ea typeface="標楷體" pitchFamily="65" charset="-120"/>
                <a:sym typeface="Wingdings 2" pitchFamily="18" charset="2"/>
              </a:rPr>
              <a:t></a:t>
            </a:r>
            <a:r>
              <a:rPr lang="zh-TW" altLang="en-US" sz="2800" smtClean="0">
                <a:latin typeface="標楷體" pitchFamily="65" charset="-120"/>
                <a:ea typeface="標楷體" pitchFamily="65" charset="-120"/>
              </a:rPr>
              <a:t> </a:t>
            </a:r>
            <a:r>
              <a:rPr lang="en-US" altLang="zh-TW" sz="2800" smtClean="0">
                <a:latin typeface="標楷體" pitchFamily="65" charset="-120"/>
                <a:ea typeface="標楷體" pitchFamily="65" charset="-120"/>
              </a:rPr>
              <a:t>8%</a:t>
            </a:r>
          </a:p>
          <a:p>
            <a:pPr eaLnBrk="1" hangingPunct="1">
              <a:lnSpc>
                <a:spcPct val="90000"/>
              </a:lnSpc>
              <a:buFontTx/>
              <a:buNone/>
            </a:pPr>
            <a:r>
              <a:rPr lang="zh-TW" altLang="en-US" sz="2800" smtClean="0"/>
              <a:t>   （薪級</a:t>
            </a:r>
            <a:r>
              <a:rPr lang="en-US" altLang="zh-TW" sz="2800" smtClean="0"/>
              <a:t>625</a:t>
            </a:r>
            <a:r>
              <a:rPr lang="zh-TW" altLang="en-US" sz="2800" smtClean="0"/>
              <a:t>約需繳交</a:t>
            </a:r>
            <a:r>
              <a:rPr lang="en-US" altLang="zh-TW" sz="2800" smtClean="0"/>
              <a:t>13587</a:t>
            </a:r>
            <a:r>
              <a:rPr lang="zh-TW" altLang="en-US" sz="2800" smtClean="0"/>
              <a:t>元）</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31800" y="103188"/>
            <a:ext cx="8243888" cy="1314450"/>
          </a:xfrm>
        </p:spPr>
        <p:txBody>
          <a:bodyPr anchor="ctr"/>
          <a:lstStyle/>
          <a:p>
            <a:pPr eaLnBrk="1" hangingPunct="1">
              <a:defRPr/>
            </a:pPr>
            <a:r>
              <a:rPr lang="zh-TW" altLang="en-US" dirty="0" smtClean="0">
                <a:ea typeface="標楷體" pitchFamily="65" charset="-120"/>
              </a:rPr>
              <a:t>試算舉例－</a:t>
            </a:r>
            <a:r>
              <a:rPr lang="zh-TW" altLang="en-US" dirty="0" smtClean="0">
                <a:solidFill>
                  <a:srgbClr val="000000"/>
                </a:solidFill>
                <a:latin typeface="標楷體" pitchFamily="65" charset="-120"/>
                <a:ea typeface="標楷體" pitchFamily="65" charset="-120"/>
              </a:rPr>
              <a:t>以薪級</a:t>
            </a:r>
            <a:r>
              <a:rPr lang="en-US" altLang="zh-TW" dirty="0" smtClean="0">
                <a:solidFill>
                  <a:srgbClr val="000000"/>
                </a:solidFill>
                <a:latin typeface="標楷體" pitchFamily="65" charset="-120"/>
                <a:ea typeface="標楷體" pitchFamily="65" charset="-120"/>
              </a:rPr>
              <a:t>625</a:t>
            </a:r>
            <a:r>
              <a:rPr lang="zh-TW" altLang="en-US" dirty="0" smtClean="0">
                <a:solidFill>
                  <a:srgbClr val="000000"/>
                </a:solidFill>
                <a:latin typeface="標楷體" pitchFamily="65" charset="-120"/>
                <a:ea typeface="標楷體" pitchFamily="65" charset="-120"/>
              </a:rPr>
              <a:t>為例</a:t>
            </a:r>
            <a:endParaRPr lang="en-US" altLang="zh-TW" dirty="0" smtClean="0">
              <a:solidFill>
                <a:srgbClr val="000000"/>
              </a:solidFill>
              <a:latin typeface="標楷體" pitchFamily="65" charset="-120"/>
              <a:ea typeface="標楷體" pitchFamily="65" charset="-120"/>
            </a:endParaRPr>
          </a:p>
        </p:txBody>
      </p:sp>
      <p:sp>
        <p:nvSpPr>
          <p:cNvPr id="66563" name="Rectangle 3"/>
          <p:cNvSpPr>
            <a:spLocks noGrp="1" noChangeArrowheads="1"/>
          </p:cNvSpPr>
          <p:nvPr>
            <p:ph type="body" idx="4294967295"/>
          </p:nvPr>
        </p:nvSpPr>
        <p:spPr>
          <a:xfrm>
            <a:off x="395288" y="1412875"/>
            <a:ext cx="8280400" cy="5184775"/>
          </a:xfrm>
        </p:spPr>
        <p:txBody>
          <a:bodyPr/>
          <a:lstStyle/>
          <a:p>
            <a:pPr eaLnBrk="1" hangingPunct="1">
              <a:lnSpc>
                <a:spcPct val="80000"/>
              </a:lnSpc>
            </a:pPr>
            <a:r>
              <a:rPr lang="zh-TW" altLang="en-US" sz="2000" smtClean="0">
                <a:latin typeface="標楷體" pitchFamily="65" charset="-120"/>
                <a:ea typeface="標楷體" pitchFamily="65" charset="-120"/>
              </a:rPr>
              <a:t>現行提撥：</a:t>
            </a:r>
          </a:p>
          <a:p>
            <a:pPr eaLnBrk="1" hangingPunct="1">
              <a:lnSpc>
                <a:spcPct val="80000"/>
              </a:lnSpc>
              <a:buFontTx/>
              <a:buNone/>
            </a:pPr>
            <a:r>
              <a:rPr lang="zh-TW" altLang="en-US" sz="2000" smtClean="0">
                <a:latin typeface="標楷體" pitchFamily="65" charset="-120"/>
                <a:ea typeface="標楷體" pitchFamily="65" charset="-120"/>
              </a:rPr>
              <a:t>本人：退撫</a:t>
            </a:r>
            <a:r>
              <a:rPr lang="en-US" altLang="zh-TW" sz="2000" smtClean="0">
                <a:latin typeface="標楷體" pitchFamily="65" charset="-120"/>
                <a:ea typeface="標楷體" pitchFamily="65" charset="-120"/>
              </a:rPr>
              <a:t>3955 + </a:t>
            </a:r>
            <a:r>
              <a:rPr lang="zh-TW" altLang="en-US" sz="2000" smtClean="0">
                <a:latin typeface="標楷體" pitchFamily="65" charset="-120"/>
                <a:ea typeface="標楷體" pitchFamily="65" charset="-120"/>
              </a:rPr>
              <a:t>公保 </a:t>
            </a:r>
            <a:r>
              <a:rPr lang="en-US" altLang="zh-TW" sz="2000" smtClean="0">
                <a:latin typeface="標楷體" pitchFamily="65" charset="-120"/>
                <a:ea typeface="標楷體" pitchFamily="65" charset="-120"/>
              </a:rPr>
              <a:t>1359 =</a:t>
            </a:r>
            <a:r>
              <a:rPr lang="en-US" altLang="zh-TW" sz="2000" smtClean="0">
                <a:solidFill>
                  <a:srgbClr val="FF3300"/>
                </a:solidFill>
                <a:latin typeface="標楷體" pitchFamily="65" charset="-120"/>
                <a:ea typeface="標楷體" pitchFamily="65" charset="-120"/>
              </a:rPr>
              <a:t> 5314</a:t>
            </a:r>
          </a:p>
          <a:p>
            <a:pPr eaLnBrk="1" hangingPunct="1">
              <a:lnSpc>
                <a:spcPct val="80000"/>
              </a:lnSpc>
              <a:buFontTx/>
              <a:buNone/>
            </a:pPr>
            <a:r>
              <a:rPr lang="zh-TW" altLang="en-US" sz="2000" smtClean="0">
                <a:latin typeface="標楷體" pitchFamily="65" charset="-120"/>
                <a:ea typeface="標楷體" pitchFamily="65" charset="-120"/>
              </a:rPr>
              <a:t>政府：退撫</a:t>
            </a:r>
            <a:r>
              <a:rPr lang="en-US" altLang="zh-TW" sz="2000" smtClean="0">
                <a:latin typeface="標楷體" pitchFamily="65" charset="-120"/>
                <a:ea typeface="標楷體" pitchFamily="65" charset="-120"/>
              </a:rPr>
              <a:t>7344 + </a:t>
            </a:r>
            <a:r>
              <a:rPr lang="zh-TW" altLang="en-US" sz="2000" smtClean="0">
                <a:latin typeface="標楷體" pitchFamily="65" charset="-120"/>
                <a:ea typeface="標楷體" pitchFamily="65" charset="-120"/>
              </a:rPr>
              <a:t>公保 </a:t>
            </a:r>
            <a:r>
              <a:rPr lang="en-US" altLang="zh-TW" sz="2000" smtClean="0">
                <a:latin typeface="標楷體" pitchFamily="65" charset="-120"/>
                <a:ea typeface="標楷體" pitchFamily="65" charset="-120"/>
              </a:rPr>
              <a:t>2525 = </a:t>
            </a:r>
            <a:r>
              <a:rPr lang="en-US" altLang="zh-TW" sz="2000" smtClean="0">
                <a:solidFill>
                  <a:srgbClr val="FF3300"/>
                </a:solidFill>
                <a:latin typeface="標楷體" pitchFamily="65" charset="-120"/>
                <a:ea typeface="標楷體" pitchFamily="65" charset="-120"/>
              </a:rPr>
              <a:t>9869</a:t>
            </a:r>
          </a:p>
          <a:p>
            <a:pPr eaLnBrk="1" hangingPunct="1">
              <a:lnSpc>
                <a:spcPct val="80000"/>
              </a:lnSpc>
              <a:buFontTx/>
              <a:buNone/>
            </a:pPr>
            <a:endParaRPr lang="en-US" altLang="zh-TW" sz="2000" smtClean="0">
              <a:solidFill>
                <a:srgbClr val="FF3300"/>
              </a:solidFill>
              <a:latin typeface="標楷體" pitchFamily="65" charset="-120"/>
              <a:ea typeface="標楷體" pitchFamily="65" charset="-120"/>
            </a:endParaRPr>
          </a:p>
          <a:p>
            <a:pPr eaLnBrk="1" hangingPunct="1">
              <a:lnSpc>
                <a:spcPct val="80000"/>
              </a:lnSpc>
            </a:pPr>
            <a:r>
              <a:rPr lang="zh-TW" altLang="en-US" sz="2000" smtClean="0">
                <a:latin typeface="標楷體" pitchFamily="65" charset="-120"/>
                <a:ea typeface="標楷體" pitchFamily="65" charset="-120"/>
              </a:rPr>
              <a:t>官版</a:t>
            </a:r>
            <a:r>
              <a:rPr lang="en-US" altLang="zh-TW" sz="2000" smtClean="0">
                <a:latin typeface="標楷體" pitchFamily="65" charset="-120"/>
                <a:ea typeface="標楷體" pitchFamily="65" charset="-120"/>
              </a:rPr>
              <a:t>(</a:t>
            </a:r>
            <a:r>
              <a:rPr lang="zh-TW" altLang="en-US" sz="2000" smtClean="0">
                <a:latin typeface="標楷體" pitchFamily="65" charset="-120"/>
                <a:ea typeface="標楷體" pitchFamily="65" charset="-120"/>
              </a:rPr>
              <a:t>草案</a:t>
            </a:r>
            <a:r>
              <a:rPr lang="en-US" altLang="zh-TW" sz="2000" smtClean="0">
                <a:latin typeface="標楷體" pitchFamily="65" charset="-120"/>
                <a:ea typeface="標楷體" pitchFamily="65" charset="-120"/>
              </a:rPr>
              <a:t>)</a:t>
            </a:r>
            <a:r>
              <a:rPr lang="zh-TW" altLang="en-US" sz="2000" smtClean="0">
                <a:latin typeface="標楷體" pitchFamily="65" charset="-120"/>
                <a:ea typeface="標楷體" pitchFamily="65" charset="-120"/>
              </a:rPr>
              <a:t>提撥：</a:t>
            </a:r>
            <a:r>
              <a:rPr lang="en-US" altLang="zh-TW" sz="2000" smtClean="0">
                <a:latin typeface="標楷體" pitchFamily="65" charset="-120"/>
                <a:ea typeface="標楷體" pitchFamily="65" charset="-120"/>
              </a:rPr>
              <a:t>(</a:t>
            </a:r>
            <a:r>
              <a:rPr lang="zh-TW" altLang="en-US" sz="2000" smtClean="0">
                <a:latin typeface="標楷體" pitchFamily="65" charset="-120"/>
                <a:ea typeface="標楷體" pitchFamily="65" charset="-120"/>
              </a:rPr>
              <a:t>若提撥率調高至</a:t>
            </a:r>
            <a:r>
              <a:rPr lang="en-US" altLang="zh-TW" sz="2000" smtClean="0">
                <a:latin typeface="標楷體" pitchFamily="65" charset="-120"/>
                <a:ea typeface="標楷體" pitchFamily="65" charset="-120"/>
              </a:rPr>
              <a:t>18%)</a:t>
            </a:r>
          </a:p>
          <a:p>
            <a:pPr eaLnBrk="1" hangingPunct="1">
              <a:lnSpc>
                <a:spcPct val="80000"/>
              </a:lnSpc>
              <a:buFontTx/>
              <a:buNone/>
            </a:pPr>
            <a:r>
              <a:rPr lang="zh-TW" altLang="en-US" sz="2000" smtClean="0">
                <a:latin typeface="標楷體" pitchFamily="65" charset="-120"/>
                <a:ea typeface="標楷體" pitchFamily="65" charset="-120"/>
              </a:rPr>
              <a:t>本人：退撫</a:t>
            </a:r>
            <a:r>
              <a:rPr lang="en-US" altLang="zh-TW" sz="2000" smtClean="0">
                <a:latin typeface="標楷體" pitchFamily="65" charset="-120"/>
                <a:ea typeface="標楷體" pitchFamily="65" charset="-120"/>
              </a:rPr>
              <a:t>8474 + </a:t>
            </a:r>
            <a:r>
              <a:rPr lang="zh-TW" altLang="en-US" sz="2000" smtClean="0">
                <a:latin typeface="標楷體" pitchFamily="65" charset="-120"/>
                <a:ea typeface="標楷體" pitchFamily="65" charset="-120"/>
              </a:rPr>
              <a:t>公保 </a:t>
            </a:r>
            <a:r>
              <a:rPr lang="en-US" altLang="zh-TW" sz="2000" smtClean="0">
                <a:latin typeface="標楷體" pitchFamily="65" charset="-120"/>
                <a:ea typeface="標楷體" pitchFamily="65" charset="-120"/>
              </a:rPr>
              <a:t>1942 = </a:t>
            </a:r>
            <a:r>
              <a:rPr lang="en-US" altLang="zh-TW" sz="2000" smtClean="0">
                <a:solidFill>
                  <a:srgbClr val="FF3300"/>
                </a:solidFill>
                <a:latin typeface="標楷體" pitchFamily="65" charset="-120"/>
                <a:ea typeface="標楷體" pitchFamily="65" charset="-120"/>
              </a:rPr>
              <a:t>10416</a:t>
            </a:r>
            <a:r>
              <a:rPr lang="zh-TW" altLang="en-US" sz="2000" smtClean="0">
                <a:solidFill>
                  <a:srgbClr val="FF3300"/>
                </a:solidFill>
                <a:latin typeface="標楷體" pitchFamily="65" charset="-120"/>
                <a:ea typeface="標楷體" pitchFamily="65" charset="-120"/>
              </a:rPr>
              <a:t>（</a:t>
            </a:r>
            <a:r>
              <a:rPr lang="en-US" altLang="zh-TW" sz="2000" smtClean="0">
                <a:solidFill>
                  <a:srgbClr val="FF3300"/>
                </a:solidFill>
                <a:latin typeface="標楷體" pitchFamily="65" charset="-120"/>
                <a:ea typeface="標楷體" pitchFamily="65" charset="-120"/>
              </a:rPr>
              <a:t>5314</a:t>
            </a:r>
            <a:r>
              <a:rPr lang="en-US" altLang="zh-TW" sz="2000" smtClean="0">
                <a:solidFill>
                  <a:srgbClr val="FF3300"/>
                </a:solidFill>
                <a:latin typeface="標楷體" pitchFamily="65" charset="-120"/>
                <a:ea typeface="標楷體" pitchFamily="65" charset="-120"/>
                <a:sym typeface="Wingdings" pitchFamily="2" charset="2"/>
              </a:rPr>
              <a:t>10416</a:t>
            </a:r>
            <a:r>
              <a:rPr lang="zh-TW" altLang="en-US" sz="2000" smtClean="0">
                <a:solidFill>
                  <a:srgbClr val="FF3300"/>
                </a:solidFill>
                <a:latin typeface="標楷體" pitchFamily="65" charset="-120"/>
                <a:ea typeface="標楷體" pitchFamily="65" charset="-120"/>
                <a:sym typeface="Wingdings" pitchFamily="2" charset="2"/>
              </a:rPr>
              <a:t>，要多繳</a:t>
            </a:r>
            <a:r>
              <a:rPr lang="en-US" altLang="zh-TW" sz="2000" smtClean="0">
                <a:solidFill>
                  <a:srgbClr val="FF3300"/>
                </a:solidFill>
                <a:latin typeface="標楷體" pitchFamily="65" charset="-120"/>
                <a:ea typeface="標楷體" pitchFamily="65" charset="-120"/>
                <a:sym typeface="Wingdings" pitchFamily="2" charset="2"/>
              </a:rPr>
              <a:t>5102</a:t>
            </a:r>
            <a:r>
              <a:rPr lang="zh-TW" altLang="en-US" sz="2000" smtClean="0">
                <a:solidFill>
                  <a:srgbClr val="FF3300"/>
                </a:solidFill>
                <a:latin typeface="標楷體" pitchFamily="65" charset="-120"/>
                <a:ea typeface="標楷體" pitchFamily="65" charset="-120"/>
                <a:sym typeface="Wingdings" pitchFamily="2" charset="2"/>
              </a:rPr>
              <a:t>）</a:t>
            </a:r>
            <a:endParaRPr lang="en-US" altLang="zh-TW" sz="2000" smtClean="0">
              <a:solidFill>
                <a:srgbClr val="FF3300"/>
              </a:solidFill>
              <a:latin typeface="標楷體" pitchFamily="65" charset="-120"/>
              <a:ea typeface="標楷體" pitchFamily="65" charset="-120"/>
            </a:endParaRPr>
          </a:p>
          <a:p>
            <a:pPr eaLnBrk="1" hangingPunct="1">
              <a:lnSpc>
                <a:spcPct val="80000"/>
              </a:lnSpc>
              <a:buFontTx/>
              <a:buNone/>
            </a:pPr>
            <a:r>
              <a:rPr lang="zh-TW" altLang="en-US" sz="2000" smtClean="0">
                <a:latin typeface="標楷體" pitchFamily="65" charset="-120"/>
                <a:ea typeface="標楷體" pitchFamily="65" charset="-120"/>
              </a:rPr>
              <a:t>政府：退撫</a:t>
            </a:r>
            <a:r>
              <a:rPr lang="en-US" altLang="zh-TW" sz="2000" smtClean="0">
                <a:latin typeface="標楷體" pitchFamily="65" charset="-120"/>
                <a:ea typeface="標楷體" pitchFamily="65" charset="-120"/>
              </a:rPr>
              <a:t>8474 + </a:t>
            </a:r>
            <a:r>
              <a:rPr lang="zh-TW" altLang="en-US" sz="2000" smtClean="0">
                <a:latin typeface="標楷體" pitchFamily="65" charset="-120"/>
                <a:ea typeface="標楷體" pitchFamily="65" charset="-120"/>
              </a:rPr>
              <a:t>公保 </a:t>
            </a:r>
            <a:r>
              <a:rPr lang="en-US" altLang="zh-TW" sz="2000" smtClean="0">
                <a:latin typeface="標楷體" pitchFamily="65" charset="-120"/>
                <a:ea typeface="標楷體" pitchFamily="65" charset="-120"/>
              </a:rPr>
              <a:t>1942 = </a:t>
            </a:r>
            <a:r>
              <a:rPr lang="en-US" altLang="zh-TW" sz="2000" smtClean="0">
                <a:solidFill>
                  <a:srgbClr val="FF3300"/>
                </a:solidFill>
                <a:latin typeface="標楷體" pitchFamily="65" charset="-120"/>
                <a:ea typeface="標楷體" pitchFamily="65" charset="-120"/>
              </a:rPr>
              <a:t>10416</a:t>
            </a:r>
            <a:r>
              <a:rPr lang="zh-TW" altLang="en-US" sz="2000" smtClean="0">
                <a:solidFill>
                  <a:srgbClr val="FF3300"/>
                </a:solidFill>
                <a:latin typeface="標楷體" pitchFamily="65" charset="-120"/>
                <a:ea typeface="標楷體" pitchFamily="65" charset="-120"/>
              </a:rPr>
              <a:t>（</a:t>
            </a:r>
            <a:r>
              <a:rPr lang="en-US" altLang="zh-TW" sz="2000" smtClean="0">
                <a:solidFill>
                  <a:srgbClr val="FF3300"/>
                </a:solidFill>
                <a:latin typeface="標楷體" pitchFamily="65" charset="-120"/>
                <a:ea typeface="標楷體" pitchFamily="65" charset="-120"/>
                <a:sym typeface="Wingdings" pitchFamily="2" charset="2"/>
              </a:rPr>
              <a:t>986910416</a:t>
            </a:r>
            <a:r>
              <a:rPr lang="zh-TW" altLang="en-US" sz="2000" smtClean="0">
                <a:solidFill>
                  <a:srgbClr val="FF3300"/>
                </a:solidFill>
                <a:latin typeface="標楷體" pitchFamily="65" charset="-120"/>
                <a:ea typeface="標楷體" pitchFamily="65" charset="-120"/>
                <a:sym typeface="Wingdings" pitchFamily="2" charset="2"/>
              </a:rPr>
              <a:t>，才多繳</a:t>
            </a:r>
            <a:r>
              <a:rPr lang="en-US" altLang="zh-TW" sz="2000" smtClean="0">
                <a:solidFill>
                  <a:srgbClr val="FF3300"/>
                </a:solidFill>
                <a:latin typeface="標楷體" pitchFamily="65" charset="-120"/>
                <a:ea typeface="標楷體" pitchFamily="65" charset="-120"/>
                <a:sym typeface="Wingdings" pitchFamily="2" charset="2"/>
              </a:rPr>
              <a:t>547</a:t>
            </a:r>
            <a:r>
              <a:rPr lang="zh-TW" altLang="en-US" sz="2000" smtClean="0">
                <a:solidFill>
                  <a:srgbClr val="FF3300"/>
                </a:solidFill>
                <a:latin typeface="標楷體" pitchFamily="65" charset="-120"/>
                <a:ea typeface="標楷體" pitchFamily="65" charset="-120"/>
                <a:sym typeface="Wingdings" pitchFamily="2" charset="2"/>
              </a:rPr>
              <a:t>）</a:t>
            </a:r>
          </a:p>
          <a:p>
            <a:pPr eaLnBrk="1" hangingPunct="1">
              <a:lnSpc>
                <a:spcPct val="80000"/>
              </a:lnSpc>
              <a:buFontTx/>
              <a:buNone/>
            </a:pPr>
            <a:r>
              <a:rPr lang="zh-TW" altLang="en-US" sz="2800" smtClean="0">
                <a:solidFill>
                  <a:srgbClr val="1C05FB"/>
                </a:solidFill>
                <a:latin typeface="標楷體" pitchFamily="65" charset="-120"/>
                <a:ea typeface="標楷體" pitchFamily="65" charset="-120"/>
                <a:sym typeface="Wingdings" pitchFamily="2" charset="2"/>
                <a:hlinkClick r:id="rId2" action="ppaction://hlinkfile"/>
              </a:rPr>
              <a:t>若</a:t>
            </a:r>
            <a:r>
              <a:rPr lang="en-US" altLang="zh-TW" sz="2800" smtClean="0">
                <a:solidFill>
                  <a:srgbClr val="1C05FB"/>
                </a:solidFill>
                <a:latin typeface="標楷體" pitchFamily="65" charset="-120"/>
                <a:ea typeface="標楷體" pitchFamily="65" charset="-120"/>
                <a:sym typeface="Wingdings" pitchFamily="2" charset="2"/>
                <a:hlinkClick r:id="rId2" action="ppaction://hlinkfile"/>
              </a:rPr>
              <a:t>22</a:t>
            </a:r>
            <a:r>
              <a:rPr lang="zh-TW" altLang="en-US" sz="2800" smtClean="0">
                <a:solidFill>
                  <a:srgbClr val="1C05FB"/>
                </a:solidFill>
                <a:latin typeface="標楷體" pitchFamily="65" charset="-120"/>
                <a:ea typeface="標楷體" pitchFamily="65" charset="-120"/>
                <a:sym typeface="Wingdings" pitchFamily="2" charset="2"/>
                <a:hlinkClick r:id="rId2" action="ppaction://hlinkfile"/>
              </a:rPr>
              <a:t>歲開始任教，</a:t>
            </a:r>
            <a:r>
              <a:rPr lang="en-US" altLang="zh-TW" sz="2800" smtClean="0">
                <a:solidFill>
                  <a:srgbClr val="1C05FB"/>
                </a:solidFill>
                <a:latin typeface="標楷體" pitchFamily="65" charset="-120"/>
                <a:ea typeface="標楷體" pitchFamily="65" charset="-120"/>
                <a:sym typeface="Wingdings" pitchFamily="2" charset="2"/>
                <a:hlinkClick r:id="rId2" action="ppaction://hlinkfile"/>
              </a:rPr>
              <a:t>45</a:t>
            </a:r>
            <a:r>
              <a:rPr lang="zh-TW" altLang="en-US" sz="2800" smtClean="0">
                <a:solidFill>
                  <a:srgbClr val="1C05FB"/>
                </a:solidFill>
                <a:latin typeface="標楷體" pitchFamily="65" charset="-120"/>
                <a:ea typeface="標楷體" pitchFamily="65" charset="-120"/>
                <a:sym typeface="Wingdings" pitchFamily="2" charset="2"/>
                <a:hlinkClick r:id="rId2" action="ppaction://hlinkfile"/>
              </a:rPr>
              <a:t>到頂</a:t>
            </a:r>
            <a:r>
              <a:rPr lang="en-US" altLang="zh-TW" sz="2800" smtClean="0">
                <a:solidFill>
                  <a:srgbClr val="1C05FB"/>
                </a:solidFill>
                <a:latin typeface="標楷體" pitchFamily="65" charset="-120"/>
                <a:ea typeface="標楷體" pitchFamily="65" charset="-120"/>
                <a:sym typeface="Wingdings" pitchFamily="2" charset="2"/>
                <a:hlinkClick r:id="rId2" action="ppaction://hlinkfile"/>
              </a:rPr>
              <a:t>(625)</a:t>
            </a:r>
            <a:r>
              <a:rPr lang="zh-TW" altLang="en-US" sz="2800" smtClean="0">
                <a:solidFill>
                  <a:srgbClr val="1C05FB"/>
                </a:solidFill>
                <a:latin typeface="標楷體" pitchFamily="65" charset="-120"/>
                <a:ea typeface="標楷體" pitchFamily="65" charset="-120"/>
                <a:sym typeface="Wingdings" pitchFamily="2" charset="2"/>
                <a:hlinkClick r:id="rId2" action="ppaction://hlinkfile"/>
              </a:rPr>
              <a:t>，</a:t>
            </a:r>
            <a:r>
              <a:rPr lang="en-US" altLang="zh-TW" sz="2800" smtClean="0">
                <a:solidFill>
                  <a:srgbClr val="1C05FB"/>
                </a:solidFill>
                <a:latin typeface="標楷體" pitchFamily="65" charset="-120"/>
                <a:ea typeface="標楷體" pitchFamily="65" charset="-120"/>
                <a:sym typeface="Wingdings" pitchFamily="2" charset="2"/>
                <a:hlinkClick r:id="rId2" action="ppaction://hlinkfile"/>
              </a:rPr>
              <a:t>55</a:t>
            </a:r>
            <a:r>
              <a:rPr lang="zh-TW" altLang="en-US" sz="2800" smtClean="0">
                <a:solidFill>
                  <a:srgbClr val="1C05FB"/>
                </a:solidFill>
                <a:latin typeface="標楷體" pitchFamily="65" charset="-120"/>
                <a:ea typeface="標楷體" pitchFamily="65" charset="-120"/>
                <a:sym typeface="Wingdings" pitchFamily="2" charset="2"/>
                <a:hlinkClick r:id="rId2" action="ppaction://hlinkfile"/>
              </a:rPr>
              <a:t>歲退休，將</a:t>
            </a:r>
            <a:r>
              <a:rPr lang="zh-TW" altLang="en-US" sz="2800" smtClean="0">
                <a:solidFill>
                  <a:srgbClr val="FF3300"/>
                </a:solidFill>
                <a:latin typeface="標楷體" pitchFamily="65" charset="-120"/>
                <a:ea typeface="標楷體" pitchFamily="65" charset="-120"/>
                <a:sym typeface="Wingdings" pitchFamily="2" charset="2"/>
                <a:hlinkClick r:id="rId2" action="ppaction://hlinkfile"/>
              </a:rPr>
              <a:t>多繳</a:t>
            </a:r>
            <a:r>
              <a:rPr lang="en-US" altLang="zh-TW" sz="2800" smtClean="0">
                <a:solidFill>
                  <a:srgbClr val="1C05FB"/>
                </a:solidFill>
                <a:latin typeface="標楷體" pitchFamily="65" charset="-120"/>
                <a:ea typeface="標楷體" pitchFamily="65" charset="-120"/>
                <a:sym typeface="Wingdings" pitchFamily="2" charset="2"/>
                <a:hlinkClick r:id="rId2" action="ppaction://hlinkfile"/>
              </a:rPr>
              <a:t>1576239</a:t>
            </a:r>
            <a:r>
              <a:rPr lang="zh-TW" altLang="en-US" sz="2800" smtClean="0">
                <a:solidFill>
                  <a:srgbClr val="1C05FB"/>
                </a:solidFill>
                <a:latin typeface="標楷體" pitchFamily="65" charset="-120"/>
                <a:ea typeface="標楷體" pitchFamily="65" charset="-120"/>
                <a:sym typeface="Wingdings" pitchFamily="2" charset="2"/>
                <a:hlinkClick r:id="rId2" action="ppaction://hlinkfile"/>
              </a:rPr>
              <a:t>元。</a:t>
            </a:r>
            <a:endParaRPr lang="zh-TW" altLang="en-US" sz="2800" smtClean="0">
              <a:solidFill>
                <a:srgbClr val="1C05FB"/>
              </a:solidFill>
              <a:latin typeface="標楷體" pitchFamily="65" charset="-120"/>
              <a:ea typeface="標楷體" pitchFamily="65" charset="-120"/>
            </a:endParaRPr>
          </a:p>
          <a:p>
            <a:pPr eaLnBrk="1" hangingPunct="1">
              <a:lnSpc>
                <a:spcPct val="80000"/>
              </a:lnSpc>
            </a:pPr>
            <a:r>
              <a:rPr lang="zh-TW" altLang="en-US" sz="2800" smtClean="0">
                <a:solidFill>
                  <a:srgbClr val="FF3300"/>
                </a:solidFill>
                <a:latin typeface="標楷體" pitchFamily="65" charset="-120"/>
                <a:ea typeface="標楷體" pitchFamily="65" charset="-120"/>
                <a:sym typeface="Wingdings" pitchFamily="2" charset="2"/>
              </a:rPr>
              <a:t>政府不是說雇主要善待員工，為何帶頭負面示範，民間企業主若要求勞保跟進，勞工朋友情何以堪！</a:t>
            </a:r>
          </a:p>
        </p:txBody>
      </p:sp>
      <p:sp>
        <p:nvSpPr>
          <p:cNvPr id="33796" name="Oval 4"/>
          <p:cNvSpPr>
            <a:spLocks noChangeArrowheads="1"/>
          </p:cNvSpPr>
          <p:nvPr/>
        </p:nvSpPr>
        <p:spPr bwMode="auto">
          <a:xfrm>
            <a:off x="6659563" y="2852738"/>
            <a:ext cx="1727200" cy="7207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3379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31800" y="103188"/>
            <a:ext cx="8243888" cy="1314450"/>
          </a:xfrm>
        </p:spPr>
        <p:txBody>
          <a:bodyPr anchor="ctr"/>
          <a:lstStyle/>
          <a:p>
            <a:pPr eaLnBrk="1" hangingPunct="1">
              <a:defRPr/>
            </a:pPr>
            <a:r>
              <a:rPr lang="en-US" altLang="zh-TW" sz="4600" dirty="0" smtClean="0">
                <a:latin typeface="標楷體" pitchFamily="65" charset="-120"/>
                <a:ea typeface="標楷體" pitchFamily="65" charset="-120"/>
              </a:rPr>
              <a:t>102</a:t>
            </a:r>
            <a:r>
              <a:rPr lang="zh-TW" altLang="en-US" sz="4600" dirty="0" smtClean="0">
                <a:latin typeface="標楷體" pitchFamily="65" charset="-120"/>
                <a:ea typeface="標楷體" pitchFamily="65" charset="-120"/>
              </a:rPr>
              <a:t>年官版草案修正重點－</a:t>
            </a:r>
            <a:r>
              <a:rPr lang="zh-TW" altLang="en-US" sz="4600" dirty="0" smtClean="0">
                <a:solidFill>
                  <a:srgbClr val="FF3300"/>
                </a:solidFill>
                <a:latin typeface="標楷體" pitchFamily="65" charset="-120"/>
                <a:ea typeface="標楷體" pitchFamily="65" charset="-120"/>
              </a:rPr>
              <a:t>晚退</a:t>
            </a:r>
          </a:p>
        </p:txBody>
      </p:sp>
      <p:sp>
        <p:nvSpPr>
          <p:cNvPr id="217091" name="Rectangle 3"/>
          <p:cNvSpPr>
            <a:spLocks noGrp="1" noChangeArrowheads="1"/>
          </p:cNvSpPr>
          <p:nvPr>
            <p:ph type="body" idx="4294967295"/>
          </p:nvPr>
        </p:nvSpPr>
        <p:spPr>
          <a:xfrm>
            <a:off x="611188" y="1412875"/>
            <a:ext cx="7924800" cy="5068888"/>
          </a:xfrm>
        </p:spPr>
        <p:txBody>
          <a:bodyPr/>
          <a:lstStyle/>
          <a:p>
            <a:pPr eaLnBrk="1" hangingPunct="1">
              <a:lnSpc>
                <a:spcPct val="90000"/>
              </a:lnSpc>
              <a:buFontTx/>
              <a:buNone/>
              <a:defRPr/>
            </a:pPr>
            <a:r>
              <a:rPr lang="zh-TW" altLang="en-US" sz="2800" dirty="0" smtClean="0">
                <a:latin typeface="標楷體" pitchFamily="65" charset="-120"/>
                <a:ea typeface="標楷體" pitchFamily="65" charset="-120"/>
              </a:rPr>
              <a:t>延後月退休金起支年齡</a:t>
            </a:r>
          </a:p>
          <a:p>
            <a:pPr eaLnBrk="1" hangingPunct="1">
              <a:lnSpc>
                <a:spcPct val="90000"/>
              </a:lnSpc>
              <a:defRPr/>
            </a:pPr>
            <a:r>
              <a:rPr lang="zh-TW" altLang="en-US" sz="2800" dirty="0" smtClean="0">
                <a:solidFill>
                  <a:srgbClr val="FF3300"/>
                </a:solidFill>
                <a:latin typeface="標楷體" pitchFamily="65" charset="-120"/>
                <a:ea typeface="標楷體" pitchFamily="65" charset="-120"/>
              </a:rPr>
              <a:t>高中</a:t>
            </a:r>
            <a:r>
              <a:rPr lang="zh-TW" altLang="en-US" sz="2800" dirty="0" smtClean="0">
                <a:latin typeface="標楷體" pitchFamily="65" charset="-120"/>
                <a:ea typeface="標楷體" pitchFamily="65" charset="-120"/>
              </a:rPr>
              <a:t>以上實施</a:t>
            </a:r>
            <a:r>
              <a:rPr lang="en-US" altLang="zh-TW" sz="2800" dirty="0" smtClean="0">
                <a:solidFill>
                  <a:srgbClr val="FF3300"/>
                </a:solidFill>
                <a:latin typeface="標楷體" pitchFamily="65" charset="-120"/>
                <a:ea typeface="標楷體" pitchFamily="65" charset="-120"/>
              </a:rPr>
              <a:t>90</a:t>
            </a:r>
            <a:r>
              <a:rPr lang="zh-TW" altLang="en-US" sz="2800" dirty="0" smtClean="0">
                <a:solidFill>
                  <a:srgbClr val="FF3300"/>
                </a:solidFill>
                <a:latin typeface="標楷體" pitchFamily="65" charset="-120"/>
                <a:ea typeface="標楷體" pitchFamily="65" charset="-120"/>
              </a:rPr>
              <a:t>制</a:t>
            </a:r>
            <a:r>
              <a:rPr lang="zh-TW" altLang="en-US" sz="2800" dirty="0" smtClean="0">
                <a:latin typeface="標楷體" pitchFamily="65" charset="-120"/>
                <a:ea typeface="標楷體" pitchFamily="65" charset="-120"/>
              </a:rPr>
              <a:t>：年資</a:t>
            </a:r>
            <a:r>
              <a:rPr lang="en-US" altLang="zh-TW" sz="2800" dirty="0" smtClean="0">
                <a:latin typeface="標楷體" pitchFamily="65" charset="-120"/>
                <a:ea typeface="標楷體" pitchFamily="65" charset="-120"/>
              </a:rPr>
              <a:t>25</a:t>
            </a:r>
            <a:r>
              <a:rPr lang="zh-TW" altLang="en-US" sz="2800" dirty="0" smtClean="0">
                <a:latin typeface="標楷體" pitchFamily="65" charset="-120"/>
                <a:ea typeface="標楷體" pitchFamily="65" charset="-120"/>
              </a:rPr>
              <a:t>年</a:t>
            </a:r>
            <a:r>
              <a:rPr lang="zh-TW" altLang="en-US" sz="2800" dirty="0" smtClean="0">
                <a:solidFill>
                  <a:srgbClr val="FF0000"/>
                </a:solidFill>
                <a:latin typeface="標楷體" pitchFamily="65" charset="-120"/>
                <a:ea typeface="標楷體" pitchFamily="65" charset="-120"/>
              </a:rPr>
              <a:t>且</a:t>
            </a:r>
            <a:r>
              <a:rPr lang="zh-TW" altLang="en-US" sz="2800" dirty="0" smtClean="0">
                <a:latin typeface="標楷體" pitchFamily="65" charset="-120"/>
                <a:ea typeface="標楷體" pitchFamily="65" charset="-120"/>
              </a:rPr>
              <a:t>滿</a:t>
            </a:r>
            <a:r>
              <a:rPr lang="en-US" altLang="zh-TW" sz="2800" dirty="0" smtClean="0">
                <a:latin typeface="標楷體" pitchFamily="65" charset="-120"/>
                <a:ea typeface="標楷體" pitchFamily="65" charset="-120"/>
              </a:rPr>
              <a:t>65</a:t>
            </a:r>
            <a:r>
              <a:rPr lang="zh-TW" altLang="en-US" sz="2800" dirty="0" smtClean="0">
                <a:latin typeface="標楷體" pitchFamily="65" charset="-120"/>
                <a:ea typeface="標楷體" pitchFamily="65" charset="-120"/>
              </a:rPr>
              <a:t>歲或年資</a:t>
            </a:r>
            <a:r>
              <a:rPr lang="en-US" altLang="zh-TW" sz="2800" dirty="0" smtClean="0">
                <a:latin typeface="標楷體" pitchFamily="65" charset="-120"/>
                <a:ea typeface="標楷體" pitchFamily="65" charset="-120"/>
              </a:rPr>
              <a:t>30</a:t>
            </a:r>
            <a:r>
              <a:rPr lang="zh-TW" altLang="en-US" sz="2800" dirty="0" smtClean="0">
                <a:latin typeface="標楷體" pitchFamily="65" charset="-120"/>
                <a:ea typeface="標楷體" pitchFamily="65" charset="-120"/>
              </a:rPr>
              <a:t>年</a:t>
            </a:r>
            <a:r>
              <a:rPr lang="zh-TW" altLang="en-US" sz="2800" dirty="0" smtClean="0">
                <a:solidFill>
                  <a:srgbClr val="FF0000"/>
                </a:solidFill>
                <a:latin typeface="標楷體" pitchFamily="65" charset="-120"/>
                <a:ea typeface="標楷體" pitchFamily="65" charset="-120"/>
              </a:rPr>
              <a:t>且</a:t>
            </a:r>
            <a:r>
              <a:rPr lang="zh-TW" altLang="en-US" sz="2800" dirty="0" smtClean="0">
                <a:latin typeface="標楷體" pitchFamily="65" charset="-120"/>
                <a:ea typeface="標楷體" pitchFamily="65" charset="-120"/>
              </a:rPr>
              <a:t>滿</a:t>
            </a:r>
            <a:r>
              <a:rPr lang="en-US" altLang="zh-TW" sz="2800" dirty="0" smtClean="0">
                <a:latin typeface="標楷體" pitchFamily="65" charset="-120"/>
                <a:ea typeface="標楷體" pitchFamily="65" charset="-120"/>
              </a:rPr>
              <a:t>60</a:t>
            </a:r>
            <a:r>
              <a:rPr lang="zh-TW" altLang="en-US" sz="2800" dirty="0" smtClean="0">
                <a:latin typeface="標楷體" pitchFamily="65" charset="-120"/>
                <a:ea typeface="標楷體" pitchFamily="65" charset="-120"/>
              </a:rPr>
              <a:t>歲。</a:t>
            </a:r>
            <a:endParaRPr lang="en-US" altLang="zh-TW" sz="2800" dirty="0" smtClean="0">
              <a:latin typeface="標楷體" pitchFamily="65" charset="-120"/>
              <a:ea typeface="標楷體" pitchFamily="65" charset="-120"/>
            </a:endParaRPr>
          </a:p>
          <a:p>
            <a:pPr eaLnBrk="1" hangingPunct="1">
              <a:lnSpc>
                <a:spcPct val="90000"/>
              </a:lnSpc>
              <a:defRPr/>
            </a:pPr>
            <a:r>
              <a:rPr lang="zh-TW" altLang="en-US" sz="2800" dirty="0" smtClean="0">
                <a:solidFill>
                  <a:srgbClr val="FF0000"/>
                </a:solidFill>
                <a:latin typeface="標楷體" pitchFamily="65" charset="-120"/>
                <a:ea typeface="標楷體" pitchFamily="65" charset="-120"/>
                <a:cs typeface="微軟正黑體" pitchFamily="34" charset="-120"/>
              </a:rPr>
              <a:t>幼兒園</a:t>
            </a:r>
            <a:r>
              <a:rPr lang="zh-TW" altLang="en-US" sz="2800" dirty="0" smtClean="0">
                <a:latin typeface="標楷體" pitchFamily="65" charset="-120"/>
                <a:ea typeface="標楷體" pitchFamily="65" charset="-120"/>
                <a:cs typeface="微軟正黑體" pitchFamily="34" charset="-120"/>
              </a:rPr>
              <a:t>及</a:t>
            </a:r>
            <a:r>
              <a:rPr lang="zh-TW" altLang="en-US" sz="2800" dirty="0" smtClean="0">
                <a:solidFill>
                  <a:srgbClr val="FF0000"/>
                </a:solidFill>
                <a:latin typeface="標楷體" pitchFamily="65" charset="-120"/>
                <a:ea typeface="標楷體" pitchFamily="65" charset="-120"/>
                <a:cs typeface="微軟正黑體" pitchFamily="34" charset="-120"/>
              </a:rPr>
              <a:t>國中小教師</a:t>
            </a:r>
            <a:r>
              <a:rPr lang="zh-TW" altLang="en-US" sz="2800" dirty="0" smtClean="0">
                <a:latin typeface="標楷體" pitchFamily="65" charset="-120"/>
                <a:ea typeface="標楷體" pitchFamily="65" charset="-120"/>
                <a:cs typeface="微軟正黑體" pitchFamily="34" charset="-120"/>
              </a:rPr>
              <a:t>採</a:t>
            </a:r>
            <a:r>
              <a:rPr lang="en-US" altLang="zh-TW" sz="2800" dirty="0" smtClean="0">
                <a:solidFill>
                  <a:srgbClr val="FF0000"/>
                </a:solidFill>
                <a:latin typeface="標楷體" pitchFamily="65" charset="-120"/>
                <a:ea typeface="標楷體" pitchFamily="65" charset="-120"/>
                <a:cs typeface="微軟正黑體" pitchFamily="34" charset="-120"/>
              </a:rPr>
              <a:t>85</a:t>
            </a:r>
            <a:r>
              <a:rPr lang="zh-TW" altLang="en-US" sz="2800" dirty="0" smtClean="0">
                <a:solidFill>
                  <a:srgbClr val="FF0000"/>
                </a:solidFill>
                <a:latin typeface="標楷體" pitchFamily="65" charset="-120"/>
                <a:ea typeface="標楷體" pitchFamily="65" charset="-120"/>
                <a:cs typeface="微軟正黑體" pitchFamily="34" charset="-120"/>
              </a:rPr>
              <a:t>制：</a:t>
            </a:r>
            <a:r>
              <a:rPr lang="zh-TW" altLang="en-US" sz="2800" dirty="0" smtClean="0">
                <a:latin typeface="標楷體" pitchFamily="65" charset="-120"/>
                <a:ea typeface="標楷體" pitchFamily="65" charset="-120"/>
              </a:rPr>
              <a:t>年資</a:t>
            </a:r>
            <a:r>
              <a:rPr lang="en-US" altLang="zh-TW" sz="2800" dirty="0" smtClean="0">
                <a:latin typeface="標楷體" pitchFamily="65" charset="-120"/>
                <a:ea typeface="標楷體" pitchFamily="65" charset="-120"/>
              </a:rPr>
              <a:t>25</a:t>
            </a:r>
            <a:r>
              <a:rPr lang="zh-TW" altLang="en-US" sz="2800" dirty="0" smtClean="0">
                <a:latin typeface="標楷體" pitchFamily="65" charset="-120"/>
                <a:ea typeface="標楷體" pitchFamily="65" charset="-120"/>
              </a:rPr>
              <a:t>年</a:t>
            </a:r>
            <a:r>
              <a:rPr lang="zh-TW" altLang="en-US" sz="2800" dirty="0" smtClean="0">
                <a:solidFill>
                  <a:srgbClr val="FF0000"/>
                </a:solidFill>
                <a:latin typeface="標楷體" pitchFamily="65" charset="-120"/>
                <a:ea typeface="標楷體" pitchFamily="65" charset="-120"/>
              </a:rPr>
              <a:t>且</a:t>
            </a:r>
            <a:r>
              <a:rPr lang="zh-TW" altLang="en-US" sz="2800" dirty="0" smtClean="0">
                <a:latin typeface="標楷體" pitchFamily="65" charset="-120"/>
                <a:ea typeface="標楷體" pitchFamily="65" charset="-120"/>
              </a:rPr>
              <a:t>滿</a:t>
            </a:r>
            <a:r>
              <a:rPr lang="en-US" altLang="zh-TW" sz="2800" dirty="0" smtClean="0">
                <a:latin typeface="標楷體" pitchFamily="65" charset="-120"/>
                <a:ea typeface="標楷體" pitchFamily="65" charset="-120"/>
              </a:rPr>
              <a:t>60</a:t>
            </a:r>
            <a:r>
              <a:rPr lang="zh-TW" altLang="en-US" sz="2800" dirty="0" smtClean="0">
                <a:latin typeface="標楷體" pitchFamily="65" charset="-120"/>
                <a:ea typeface="標楷體" pitchFamily="65" charset="-120"/>
              </a:rPr>
              <a:t>歲或年資</a:t>
            </a:r>
            <a:r>
              <a:rPr lang="en-US" altLang="zh-TW" sz="2800" dirty="0" smtClean="0">
                <a:latin typeface="標楷體" pitchFamily="65" charset="-120"/>
                <a:ea typeface="標楷體" pitchFamily="65" charset="-120"/>
              </a:rPr>
              <a:t>30</a:t>
            </a:r>
            <a:r>
              <a:rPr lang="zh-TW" altLang="en-US" sz="2800" dirty="0" smtClean="0">
                <a:latin typeface="標楷體" pitchFamily="65" charset="-120"/>
                <a:ea typeface="標楷體" pitchFamily="65" charset="-120"/>
              </a:rPr>
              <a:t>年</a:t>
            </a:r>
            <a:r>
              <a:rPr lang="zh-TW" altLang="en-US" sz="2800" dirty="0" smtClean="0">
                <a:solidFill>
                  <a:srgbClr val="FF0000"/>
                </a:solidFill>
                <a:latin typeface="標楷體" pitchFamily="65" charset="-120"/>
                <a:ea typeface="標楷體" pitchFamily="65" charset="-120"/>
              </a:rPr>
              <a:t>且</a:t>
            </a:r>
            <a:r>
              <a:rPr lang="zh-TW" altLang="en-US" sz="2800" dirty="0" smtClean="0">
                <a:latin typeface="標楷體" pitchFamily="65" charset="-120"/>
                <a:ea typeface="標楷體" pitchFamily="65" charset="-120"/>
              </a:rPr>
              <a:t>滿</a:t>
            </a:r>
            <a:r>
              <a:rPr lang="en-US" altLang="zh-TW" sz="2800" dirty="0" smtClean="0">
                <a:latin typeface="標楷體" pitchFamily="65" charset="-120"/>
                <a:ea typeface="標楷體" pitchFamily="65" charset="-120"/>
              </a:rPr>
              <a:t>55</a:t>
            </a:r>
            <a:r>
              <a:rPr lang="zh-TW" altLang="en-US" sz="2800" dirty="0" smtClean="0">
                <a:latin typeface="標楷體" pitchFamily="65" charset="-120"/>
                <a:ea typeface="標楷體" pitchFamily="65" charset="-120"/>
              </a:rPr>
              <a:t>歲。</a:t>
            </a:r>
            <a:endParaRPr lang="zh-TW" altLang="en-US" sz="2800" dirty="0" smtClean="0">
              <a:solidFill>
                <a:srgbClr val="FF0000"/>
              </a:solidFill>
              <a:latin typeface="標楷體" pitchFamily="65" charset="-120"/>
              <a:ea typeface="標楷體" pitchFamily="65" charset="-120"/>
            </a:endParaRPr>
          </a:p>
          <a:p>
            <a:pPr eaLnBrk="1" hangingPunct="1">
              <a:lnSpc>
                <a:spcPct val="90000"/>
              </a:lnSpc>
              <a:defRPr/>
            </a:pPr>
            <a:r>
              <a:rPr lang="zh-TW" altLang="en-US" sz="2800" dirty="0" smtClean="0">
                <a:latin typeface="標楷體" pitchFamily="65" charset="-120"/>
                <a:ea typeface="標楷體" pitchFamily="65" charset="-120"/>
              </a:rPr>
              <a:t>另搭配</a:t>
            </a:r>
            <a:r>
              <a:rPr lang="zh-TW" altLang="en-US" sz="2800" dirty="0" smtClean="0">
                <a:solidFill>
                  <a:srgbClr val="FF0000"/>
                </a:solidFill>
                <a:latin typeface="標楷體" pitchFamily="65" charset="-120"/>
                <a:ea typeface="標楷體" pitchFamily="65" charset="-120"/>
              </a:rPr>
              <a:t>展期年金</a:t>
            </a:r>
            <a:r>
              <a:rPr lang="zh-TW" altLang="en-US" sz="2800" dirty="0" smtClean="0">
                <a:latin typeface="標楷體" pitchFamily="65" charset="-120"/>
                <a:ea typeface="標楷體" pitchFamily="65" charset="-120"/>
              </a:rPr>
              <a:t>及</a:t>
            </a:r>
            <a:r>
              <a:rPr lang="zh-TW" altLang="en-US" sz="2800" dirty="0" smtClean="0">
                <a:solidFill>
                  <a:srgbClr val="FF0000"/>
                </a:solidFill>
                <a:latin typeface="標楷體" pitchFamily="65" charset="-120"/>
                <a:ea typeface="標楷體" pitchFamily="65" charset="-120"/>
              </a:rPr>
              <a:t>減額年金</a:t>
            </a:r>
            <a:r>
              <a:rPr lang="zh-TW" altLang="en-US" sz="2800" dirty="0" smtClean="0">
                <a:latin typeface="標楷體" pitchFamily="65" charset="-120"/>
                <a:ea typeface="標楷體" pitchFamily="65" charset="-120"/>
              </a:rPr>
              <a:t>。</a:t>
            </a:r>
          </a:p>
          <a:p>
            <a:pPr eaLnBrk="1" hangingPunct="1">
              <a:lnSpc>
                <a:spcPct val="90000"/>
              </a:lnSpc>
              <a:defRPr/>
            </a:pPr>
            <a:r>
              <a:rPr lang="zh-TW" altLang="en-US" sz="2800" dirty="0" smtClean="0">
                <a:latin typeface="標楷體" pitchFamily="65" charset="-120"/>
                <a:ea typeface="標楷體" pitchFamily="65" charset="-120"/>
              </a:rPr>
              <a:t>倘完成審議，以</a:t>
            </a:r>
            <a:r>
              <a:rPr lang="en-US" altLang="zh-TW" sz="2800"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年緩衝，分</a:t>
            </a:r>
            <a:r>
              <a:rPr lang="en-US" altLang="zh-TW" sz="2800" dirty="0" smtClean="0">
                <a:solidFill>
                  <a:srgbClr val="FF3300"/>
                </a:solidFill>
                <a:latin typeface="標楷體" pitchFamily="65" charset="-120"/>
                <a:ea typeface="標楷體" pitchFamily="65" charset="-120"/>
              </a:rPr>
              <a:t>10</a:t>
            </a:r>
            <a:r>
              <a:rPr lang="zh-TW" altLang="en-US" sz="2800" dirty="0" smtClean="0">
                <a:latin typeface="標楷體" pitchFamily="65" charset="-120"/>
                <a:ea typeface="標楷體" pitchFamily="65" charset="-120"/>
              </a:rPr>
              <a:t>年過渡至</a:t>
            </a:r>
            <a:r>
              <a:rPr lang="en-US" altLang="zh-TW" sz="2800" dirty="0" smtClean="0">
                <a:solidFill>
                  <a:srgbClr val="FF3300"/>
                </a:solidFill>
                <a:latin typeface="標楷體" pitchFamily="65" charset="-120"/>
                <a:ea typeface="標楷體" pitchFamily="65" charset="-120"/>
              </a:rPr>
              <a:t>85</a:t>
            </a:r>
            <a:r>
              <a:rPr lang="zh-TW" altLang="en-US" sz="2800" dirty="0" smtClean="0">
                <a:solidFill>
                  <a:srgbClr val="FF3300"/>
                </a:solidFill>
                <a:latin typeface="標楷體" pitchFamily="65" charset="-120"/>
                <a:ea typeface="標楷體" pitchFamily="65" charset="-120"/>
              </a:rPr>
              <a:t>制</a:t>
            </a:r>
            <a:r>
              <a:rPr lang="zh-TW" altLang="en-US" sz="2800" dirty="0" smtClean="0">
                <a:latin typeface="標楷體" pitchFamily="65" charset="-120"/>
                <a:ea typeface="標楷體" pitchFamily="65" charset="-120"/>
              </a:rPr>
              <a:t>，高中以上漸進銜接至</a:t>
            </a:r>
            <a:r>
              <a:rPr lang="en-US" altLang="zh-TW" sz="2800" dirty="0" smtClean="0">
                <a:solidFill>
                  <a:srgbClr val="FF3300"/>
                </a:solidFill>
                <a:latin typeface="標楷體" pitchFamily="65" charset="-120"/>
                <a:ea typeface="標楷體" pitchFamily="65" charset="-120"/>
              </a:rPr>
              <a:t>90</a:t>
            </a:r>
            <a:r>
              <a:rPr lang="zh-TW" altLang="en-US" sz="2800" dirty="0" smtClean="0">
                <a:solidFill>
                  <a:srgbClr val="FF3300"/>
                </a:solidFill>
                <a:latin typeface="標楷體" pitchFamily="65" charset="-120"/>
                <a:ea typeface="標楷體" pitchFamily="65" charset="-120"/>
              </a:rPr>
              <a:t>制</a:t>
            </a:r>
            <a:r>
              <a:rPr lang="zh-TW" altLang="en-US" sz="2800" dirty="0" smtClean="0">
                <a:latin typeface="標楷體" pitchFamily="65" charset="-120"/>
                <a:ea typeface="標楷體" pitchFamily="65" charset="-120"/>
              </a:rPr>
              <a:t>。</a:t>
            </a:r>
          </a:p>
          <a:p>
            <a:pPr algn="ctr" eaLnBrk="1" hangingPunct="1">
              <a:lnSpc>
                <a:spcPct val="90000"/>
              </a:lnSpc>
              <a:buFontTx/>
              <a:buNone/>
              <a:defRPr/>
            </a:pPr>
            <a:r>
              <a:rPr lang="zh-TW" altLang="en-US" b="1" u="sng" dirty="0" smtClean="0">
                <a:solidFill>
                  <a:srgbClr val="FF3300"/>
                </a:solidFill>
                <a:effectLst>
                  <a:outerShdw blurRad="38100" dist="38100" dir="2700000" algn="tl">
                    <a:srgbClr val="C0C0C0"/>
                  </a:outerShdw>
                </a:effectLst>
                <a:latin typeface="標楷體" pitchFamily="65" charset="-120"/>
                <a:ea typeface="標楷體" pitchFamily="65" charset="-120"/>
              </a:rPr>
              <a:t>本會全力反對如此製造階級割裂的方案</a:t>
            </a:r>
            <a:endParaRPr lang="en-US" altLang="zh-TW" b="1" u="sng" dirty="0" smtClean="0">
              <a:solidFill>
                <a:srgbClr val="FF3300"/>
              </a:solidFill>
              <a:effectLst>
                <a:outerShdw blurRad="38100" dist="38100" dir="2700000" algn="tl">
                  <a:srgbClr val="C0C0C0"/>
                </a:outerShdw>
              </a:effectLst>
              <a:latin typeface="標楷體" pitchFamily="65" charset="-120"/>
              <a:ea typeface="標楷體" pitchFamily="65" charset="-120"/>
            </a:endParaRPr>
          </a:p>
          <a:p>
            <a:pPr eaLnBrk="1" hangingPunct="1">
              <a:lnSpc>
                <a:spcPct val="90000"/>
              </a:lnSpc>
              <a:buFontTx/>
              <a:buNone/>
              <a:defRPr/>
            </a:pPr>
            <a:endParaRPr lang="en-US" altLang="zh-TW" sz="2400" dirty="0" smtClean="0">
              <a:solidFill>
                <a:srgbClr val="FF3300"/>
              </a:solidFill>
              <a:latin typeface="標楷體" pitchFamily="65" charset="-120"/>
              <a:ea typeface="標楷體" pitchFamily="65" charset="-120"/>
            </a:endParaRPr>
          </a:p>
          <a:p>
            <a:pPr eaLnBrk="1" hangingPunct="1">
              <a:lnSpc>
                <a:spcPct val="90000"/>
              </a:lnSpc>
              <a:buFontTx/>
              <a:buNone/>
              <a:defRPr/>
            </a:pPr>
            <a:r>
              <a:rPr lang="zh-TW" altLang="en-US" sz="2400" dirty="0" smtClean="0">
                <a:solidFill>
                  <a:srgbClr val="FF3300"/>
                </a:solidFill>
                <a:latin typeface="標楷體" pitchFamily="65" charset="-120"/>
                <a:ea typeface="標楷體" pitchFamily="65" charset="-120"/>
              </a:rPr>
              <a:t>註</a:t>
            </a:r>
            <a:r>
              <a:rPr lang="zh-TW" altLang="en-US" sz="2400" dirty="0">
                <a:solidFill>
                  <a:srgbClr val="FF3300"/>
                </a:solidFill>
                <a:latin typeface="標楷體" pitchFamily="65" charset="-120"/>
                <a:ea typeface="標楷體" pitchFamily="65" charset="-120"/>
              </a:rPr>
              <a:t>：歷經全教總</a:t>
            </a:r>
            <a:r>
              <a:rPr lang="zh-TW" altLang="en-US" sz="2400" dirty="0" smtClean="0">
                <a:solidFill>
                  <a:srgbClr val="FF3300"/>
                </a:solidFill>
                <a:latin typeface="標楷體" pitchFamily="65" charset="-120"/>
                <a:ea typeface="標楷體" pitchFamily="65" charset="-120"/>
              </a:rPr>
              <a:t>極力反對，</a:t>
            </a:r>
            <a:r>
              <a:rPr lang="zh-TW" altLang="en-US" sz="2400" dirty="0">
                <a:solidFill>
                  <a:srgbClr val="FF3300"/>
                </a:solidFill>
                <a:latin typeface="標楷體" pitchFamily="65" charset="-120"/>
                <a:ea typeface="標楷體" pitchFamily="65" charset="-120"/>
              </a:rPr>
              <a:t>最新草案為高國中小均採</a:t>
            </a:r>
            <a:r>
              <a:rPr lang="en-US" altLang="zh-TW" sz="2400" dirty="0">
                <a:solidFill>
                  <a:srgbClr val="FF3300"/>
                </a:solidFill>
                <a:latin typeface="標楷體" pitchFamily="65" charset="-120"/>
                <a:ea typeface="標楷體" pitchFamily="65" charset="-120"/>
              </a:rPr>
              <a:t>85</a:t>
            </a:r>
            <a:r>
              <a:rPr lang="zh-TW" altLang="en-US" sz="2400" dirty="0">
                <a:solidFill>
                  <a:srgbClr val="FF3300"/>
                </a:solidFill>
                <a:latin typeface="標楷體" pitchFamily="65" charset="-120"/>
                <a:ea typeface="標楷體" pitchFamily="65" charset="-120"/>
              </a:rPr>
              <a:t>制</a:t>
            </a:r>
            <a:endParaRPr lang="zh-TW" altLang="en-US" sz="2800" dirty="0">
              <a:solidFill>
                <a:srgbClr val="006699"/>
              </a:solidFill>
              <a:latin typeface="標楷體" pitchFamily="65" charset="-120"/>
              <a:ea typeface="標楷體" pitchFamily="65" charset="-120"/>
            </a:endParaRPr>
          </a:p>
          <a:p>
            <a:pPr algn="ctr" eaLnBrk="1" hangingPunct="1">
              <a:lnSpc>
                <a:spcPct val="90000"/>
              </a:lnSpc>
              <a:buFontTx/>
              <a:buNone/>
              <a:defRPr/>
            </a:pPr>
            <a:endParaRPr lang="zh-TW" altLang="en-US" b="1" u="sng" dirty="0" smtClean="0">
              <a:solidFill>
                <a:srgbClr val="FF3300"/>
              </a:solidFill>
              <a:effectLst>
                <a:outerShdw blurRad="38100" dist="38100" dir="2700000" algn="tl">
                  <a:srgbClr val="C0C0C0"/>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idx="4294967295"/>
          </p:nvPr>
        </p:nvSpPr>
        <p:spPr>
          <a:xfrm>
            <a:off x="312738" y="103188"/>
            <a:ext cx="8362950" cy="1314450"/>
          </a:xfrm>
        </p:spPr>
        <p:txBody>
          <a:bodyPr anchor="ctr"/>
          <a:lstStyle/>
          <a:p>
            <a:pPr eaLnBrk="1" hangingPunct="1">
              <a:defRPr/>
            </a:pPr>
            <a:r>
              <a:rPr lang="en-US" altLang="zh-TW" sz="4600" dirty="0" smtClean="0">
                <a:latin typeface="標楷體" pitchFamily="65" charset="-120"/>
                <a:ea typeface="標楷體" pitchFamily="65" charset="-120"/>
              </a:rPr>
              <a:t>102</a:t>
            </a:r>
            <a:r>
              <a:rPr lang="zh-TW" altLang="en-US" sz="4600" dirty="0" smtClean="0">
                <a:latin typeface="標楷體" pitchFamily="65" charset="-120"/>
                <a:ea typeface="標楷體" pitchFamily="65" charset="-120"/>
              </a:rPr>
              <a:t>年官版草案修正重點－少領</a:t>
            </a:r>
          </a:p>
        </p:txBody>
      </p:sp>
      <p:sp>
        <p:nvSpPr>
          <p:cNvPr id="3" name="內容版面配置區 2"/>
          <p:cNvSpPr>
            <a:spLocks noGrp="1"/>
          </p:cNvSpPr>
          <p:nvPr>
            <p:ph idx="4294967295"/>
          </p:nvPr>
        </p:nvSpPr>
        <p:spPr>
          <a:xfrm>
            <a:off x="374650" y="1341438"/>
            <a:ext cx="8229600" cy="1179512"/>
          </a:xfrm>
        </p:spPr>
        <p:txBody>
          <a:bodyPr/>
          <a:lstStyle/>
          <a:p>
            <a:pPr eaLnBrk="1" hangingPunct="1">
              <a:defRPr/>
            </a:pPr>
            <a:r>
              <a:rPr lang="zh-TW" altLang="en-US"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調整退休金計算基準，改為「</a:t>
            </a:r>
            <a:r>
              <a:rPr lang="zh-TW" altLang="en-US"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最後在職</a:t>
            </a:r>
            <a:r>
              <a:rPr lang="en-US" altLang="zh-TW"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(10-15)</a:t>
            </a:r>
            <a:r>
              <a:rPr lang="zh-TW" altLang="en-US"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年平均本薪</a:t>
            </a:r>
            <a:r>
              <a:rPr lang="zh-TW" altLang="en-US"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p>
        </p:txBody>
      </p:sp>
      <p:sp>
        <p:nvSpPr>
          <p:cNvPr id="4" name="文字方塊 3"/>
          <p:cNvSpPr txBox="1"/>
          <p:nvPr/>
        </p:nvSpPr>
        <p:spPr>
          <a:xfrm>
            <a:off x="971550" y="3255963"/>
            <a:ext cx="7416800" cy="461962"/>
          </a:xfrm>
          <a:prstGeom prst="rect">
            <a:avLst/>
          </a:prstGeom>
          <a:noFill/>
        </p:spPr>
        <p:txBody>
          <a:bodyPr>
            <a:spAutoFit/>
          </a:bodyPr>
          <a:lstStyle/>
          <a:p>
            <a:pPr algn="ctr">
              <a:defRPr/>
            </a:pPr>
            <a:r>
              <a:rPr lang="zh-TW" altLang="en-US"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原來的制度</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用最後一年的本薪</a:t>
            </a: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47080</a:t>
            </a:r>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元</a:t>
            </a: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到頂</a:t>
            </a: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2" name="文字方塊 11"/>
          <p:cNvSpPr txBox="1"/>
          <p:nvPr/>
        </p:nvSpPr>
        <p:spPr>
          <a:xfrm>
            <a:off x="395288" y="3817938"/>
            <a:ext cx="8424862" cy="1200150"/>
          </a:xfrm>
          <a:prstGeom prst="rect">
            <a:avLst/>
          </a:prstGeom>
          <a:noFill/>
        </p:spPr>
        <p:txBody>
          <a:bodyPr>
            <a:spAutoFit/>
          </a:bodyPr>
          <a:lstStyle/>
          <a:p>
            <a:pPr algn="ctr">
              <a:defRPr/>
            </a:pPr>
            <a:r>
              <a:rPr lang="zh-TW" altLang="en-US"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改革的制度</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用最後</a:t>
            </a: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15</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年的平均本薪</a:t>
            </a:r>
            <a:endPar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defRPr/>
            </a:pP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=(35425+36425+39090+40420+41755+43085+44420+45750+47080+47080+47080+47080+47080+47080+47080)/15=</a:t>
            </a:r>
            <a:r>
              <a:rPr lang="en-US"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43730</a:t>
            </a:r>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元</a:t>
            </a:r>
          </a:p>
        </p:txBody>
      </p:sp>
      <p:sp>
        <p:nvSpPr>
          <p:cNvPr id="15" name="文字方塊 14"/>
          <p:cNvSpPr txBox="1"/>
          <p:nvPr/>
        </p:nvSpPr>
        <p:spPr>
          <a:xfrm>
            <a:off x="971550" y="2563813"/>
            <a:ext cx="7416800" cy="461962"/>
          </a:xfrm>
          <a:prstGeom prst="rect">
            <a:avLst/>
          </a:prstGeom>
          <a:noFill/>
        </p:spPr>
        <p:txBody>
          <a:bodyPr>
            <a:spAutoFit/>
          </a:bodyPr>
          <a:lstStyle/>
          <a:p>
            <a:pPr algn="ctr">
              <a:defRPr/>
            </a:pP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假設以</a:t>
            </a: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85</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來看，</a:t>
            </a: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30</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年的年資</a:t>
            </a: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大學畢業起薪俸額</a:t>
            </a: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190)</a:t>
            </a:r>
            <a:endPar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6" name="文字方塊 15"/>
          <p:cNvSpPr txBox="1"/>
          <p:nvPr/>
        </p:nvSpPr>
        <p:spPr>
          <a:xfrm>
            <a:off x="971550" y="5229225"/>
            <a:ext cx="7416800" cy="457200"/>
          </a:xfrm>
          <a:prstGeom prst="rect">
            <a:avLst/>
          </a:prstGeom>
          <a:noFill/>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r>
              <a:rPr lang="zh-TW" altLang="en-US"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減少了</a:t>
            </a:r>
            <a:r>
              <a:rPr lang="en-US" altLang="zh-TW"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47080-43730=</a:t>
            </a:r>
            <a:r>
              <a:rPr lang="en-US" altLang="zh-TW" sz="24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3350</a:t>
            </a:r>
            <a:r>
              <a:rPr lang="zh-TW" altLang="en-US" sz="24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元</a:t>
            </a:r>
            <a:r>
              <a:rPr lang="en-US" altLang="zh-TW"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看起來好像還好？</a:t>
            </a:r>
            <a:r>
              <a:rPr lang="en-US" altLang="zh-TW"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endParaRPr lang="zh-TW" altLang="en-US"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4124" name="Rectangle 28"/>
          <p:cNvSpPr>
            <a:spLocks noChangeArrowheads="1"/>
          </p:cNvSpPr>
          <p:nvPr/>
        </p:nvSpPr>
        <p:spPr bwMode="auto">
          <a:xfrm>
            <a:off x="6156325" y="6237288"/>
            <a:ext cx="2216150" cy="336550"/>
          </a:xfrm>
          <a:prstGeom prst="rect">
            <a:avLst/>
          </a:prstGeom>
          <a:noFill/>
          <a:ln>
            <a:noFill/>
          </a:ln>
          <a:effectLst/>
          <a:extLst/>
        </p:spPr>
        <p:txBody>
          <a:bodyPr wrap="none" anchor="ctr">
            <a:spAutoFit/>
          </a:bodyPr>
          <a:lstStyle/>
          <a:p>
            <a:pPr algn="ctr">
              <a:defRPr/>
            </a:pPr>
            <a:r>
              <a:rPr lang="zh-TW" altLang="en-US" sz="1600">
                <a:solidFill>
                  <a:srgbClr val="0000FF"/>
                </a:solidFill>
                <a:effectLst>
                  <a:outerShdw blurRad="38100" dist="38100" dir="2700000" algn="tl">
                    <a:srgbClr val="C0C0C0"/>
                  </a:outerShdw>
                </a:effectLst>
                <a:latin typeface="標楷體" pitchFamily="65" charset="-120"/>
                <a:ea typeface="標楷體" pitchFamily="65" charset="-120"/>
                <a:cs typeface="微軟正黑體" pitchFamily="34" charset="-120"/>
              </a:rPr>
              <a:t>感謝新北市教師會提供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2" grpId="0"/>
      <p:bldP spid="15"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idx="4294967295"/>
          </p:nvPr>
        </p:nvSpPr>
        <p:spPr>
          <a:xfrm>
            <a:off x="360363" y="103188"/>
            <a:ext cx="8243887" cy="1314450"/>
          </a:xfrm>
        </p:spPr>
        <p:txBody>
          <a:bodyPr anchor="ctr"/>
          <a:lstStyle/>
          <a:p>
            <a:pPr eaLnBrk="1" hangingPunct="1">
              <a:defRPr/>
            </a:pPr>
            <a:r>
              <a:rPr lang="en-US" altLang="zh-TW" sz="4600" dirty="0" smtClean="0">
                <a:latin typeface="標楷體" pitchFamily="65" charset="-120"/>
                <a:ea typeface="標楷體" pitchFamily="65" charset="-120"/>
              </a:rPr>
              <a:t>102</a:t>
            </a:r>
            <a:r>
              <a:rPr lang="zh-TW" altLang="en-US" sz="4600" dirty="0" smtClean="0">
                <a:latin typeface="標楷體" pitchFamily="65" charset="-120"/>
                <a:ea typeface="標楷體" pitchFamily="65" charset="-120"/>
              </a:rPr>
              <a:t>年官版草案修正重點－少領</a:t>
            </a:r>
          </a:p>
        </p:txBody>
      </p:sp>
      <p:sp>
        <p:nvSpPr>
          <p:cNvPr id="3" name="內容版面配置區 2"/>
          <p:cNvSpPr>
            <a:spLocks noGrp="1"/>
          </p:cNvSpPr>
          <p:nvPr>
            <p:ph idx="4294967295"/>
          </p:nvPr>
        </p:nvSpPr>
        <p:spPr>
          <a:xfrm>
            <a:off x="250825" y="1339850"/>
            <a:ext cx="8642350" cy="1512888"/>
          </a:xfrm>
        </p:spPr>
        <p:txBody>
          <a:bodyPr/>
          <a:lstStyle/>
          <a:p>
            <a:pPr eaLnBrk="1" hangingPunct="1">
              <a:defRPr/>
            </a:pPr>
            <a:r>
              <a:rPr lang="zh-TW" altLang="en-US" sz="3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有新舊制混和者，新制部分原本月退金</a:t>
            </a:r>
            <a:r>
              <a:rPr lang="en-US" altLang="zh-TW" sz="3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30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本俸</a:t>
            </a:r>
            <a:r>
              <a:rPr lang="en-US" altLang="zh-TW" sz="3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en-US" altLang="zh-TW" sz="30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en-US" altLang="zh-TW" sz="3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3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百分比，改為</a:t>
            </a:r>
            <a:r>
              <a:rPr lang="zh-TW" altLang="en-US" sz="30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平均本俸</a:t>
            </a:r>
            <a:r>
              <a:rPr lang="en-US" altLang="zh-TW" sz="3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en-US" altLang="zh-TW" sz="30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1.6</a:t>
            </a:r>
            <a:r>
              <a:rPr lang="en-US" altLang="zh-TW" sz="3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3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百分比</a:t>
            </a:r>
            <a:endParaRPr lang="en-US" altLang="zh-TW" sz="3000"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defRPr/>
            </a:pPr>
            <a:r>
              <a:rPr lang="zh-TW" altLang="en-US" sz="3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純新制者，改為</a:t>
            </a:r>
            <a:r>
              <a:rPr lang="zh-TW" altLang="en-US" sz="30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平均本俸</a:t>
            </a:r>
            <a:r>
              <a:rPr lang="en-US" altLang="zh-TW" sz="3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en-US" altLang="zh-TW" sz="30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1.7</a:t>
            </a:r>
            <a:r>
              <a:rPr lang="en-US" altLang="zh-TW" sz="3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3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百分比</a:t>
            </a:r>
          </a:p>
        </p:txBody>
      </p:sp>
      <p:sp>
        <p:nvSpPr>
          <p:cNvPr id="4" name="矩形 3"/>
          <p:cNvSpPr/>
          <p:nvPr/>
        </p:nvSpPr>
        <p:spPr>
          <a:xfrm>
            <a:off x="503238" y="3213100"/>
            <a:ext cx="3816350" cy="1646238"/>
          </a:xfrm>
          <a:prstGeom prst="rect">
            <a:avLst/>
          </a:prstGeom>
        </p:spPr>
        <p:txBody>
          <a:bodyPr>
            <a:spAutoFit/>
          </a:bodyPr>
          <a:lstStyle/>
          <a:p>
            <a:pPr algn="ctr">
              <a:defRPr/>
            </a:pPr>
            <a:r>
              <a:rPr lang="zh-TW" altLang="en-US" sz="22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原來的制度</a:t>
            </a:r>
            <a:endParaRPr lang="en-US" altLang="zh-TW" sz="22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000" b="1" dirty="0">
                <a:effectLst>
                  <a:outerShdw blurRad="38100" dist="38100" dir="2700000" algn="tl">
                    <a:srgbClr val="000000">
                      <a:alpha val="43137"/>
                    </a:srgbClr>
                  </a:outerShdw>
                </a:effectLst>
                <a:latin typeface="微軟正黑體" pitchFamily="34" charset="-120"/>
                <a:ea typeface="微軟正黑體" pitchFamily="34" charset="-120"/>
              </a:rPr>
              <a:t>月退休金</a:t>
            </a:r>
            <a:r>
              <a:rPr lang="en-US" altLang="zh-TW" sz="20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本俸</a:t>
            </a:r>
            <a:r>
              <a:rPr lang="en-US" altLang="zh-TW" sz="2000" b="1" dirty="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2</a:t>
            </a:r>
            <a:r>
              <a:rPr lang="en-US" altLang="zh-TW" sz="2000" b="1" dirty="0">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000" b="1" dirty="0">
                <a:effectLst>
                  <a:outerShdw blurRad="38100" dist="38100" dir="2700000" algn="tl">
                    <a:srgbClr val="000000">
                      <a:alpha val="43137"/>
                    </a:srgbClr>
                  </a:outerShdw>
                </a:effectLst>
                <a:latin typeface="微軟正黑體" pitchFamily="34" charset="-120"/>
                <a:ea typeface="微軟正黑體" pitchFamily="34" charset="-120"/>
              </a:rPr>
              <a:t>百分比</a:t>
            </a:r>
            <a:br>
              <a:rPr lang="zh-TW" altLang="en-US" sz="2000" b="1" dirty="0">
                <a:effectLst>
                  <a:outerShdw blurRad="38100" dist="38100" dir="2700000" algn="tl">
                    <a:srgbClr val="000000">
                      <a:alpha val="43137"/>
                    </a:srgbClr>
                  </a:outerShdw>
                </a:effectLst>
                <a:latin typeface="微軟正黑體" pitchFamily="34" charset="-120"/>
                <a:ea typeface="微軟正黑體" pitchFamily="34" charset="-120"/>
              </a:rPr>
            </a:br>
            <a:r>
              <a:rPr lang="zh-TW" altLang="en-US" sz="2000" b="1" dirty="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000" b="1"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47080</a:t>
            </a:r>
            <a:r>
              <a:rPr lang="en-US" altLang="zh-TW" sz="2000" b="1" dirty="0">
                <a:effectLst>
                  <a:outerShdw blurRad="38100" dist="38100" dir="2700000" algn="tl">
                    <a:srgbClr val="000000">
                      <a:alpha val="43137"/>
                    </a:srgbClr>
                  </a:outerShdw>
                </a:effectLst>
                <a:latin typeface="微軟正黑體" pitchFamily="34" charset="-120"/>
                <a:ea typeface="微軟正黑體" pitchFamily="34" charset="-120"/>
              </a:rPr>
              <a:t> × 2 × 60%</a:t>
            </a:r>
            <a:br>
              <a:rPr lang="en-US" altLang="zh-TW" sz="2000" b="1" dirty="0">
                <a:effectLst>
                  <a:outerShdw blurRad="38100" dist="38100" dir="2700000" algn="tl">
                    <a:srgbClr val="000000">
                      <a:alpha val="43137"/>
                    </a:srgbClr>
                  </a:outerShdw>
                </a:effectLst>
                <a:latin typeface="微軟正黑體" pitchFamily="34" charset="-120"/>
                <a:ea typeface="微軟正黑體" pitchFamily="34" charset="-120"/>
              </a:rPr>
            </a:br>
            <a:r>
              <a:rPr lang="en-US" altLang="zh-TW" sz="2000" b="1" dirty="0">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000" b="1" dirty="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000" b="1" dirty="0">
                <a:effectLst>
                  <a:outerShdw blurRad="38100" dist="38100" dir="2700000" algn="tl">
                    <a:srgbClr val="000000">
                      <a:alpha val="43137"/>
                    </a:srgbClr>
                  </a:outerShdw>
                </a:effectLst>
                <a:latin typeface="微軟正黑體" pitchFamily="34" charset="-120"/>
                <a:ea typeface="微軟正黑體" pitchFamily="34" charset="-120"/>
              </a:rPr>
              <a:t>=47080 × 120%</a:t>
            </a:r>
            <a:br>
              <a:rPr lang="en-US" altLang="zh-TW" sz="2000" b="1" dirty="0">
                <a:effectLst>
                  <a:outerShdw blurRad="38100" dist="38100" dir="2700000" algn="tl">
                    <a:srgbClr val="000000">
                      <a:alpha val="43137"/>
                    </a:srgbClr>
                  </a:outerShdw>
                </a:effectLst>
                <a:latin typeface="微軟正黑體" pitchFamily="34" charset="-120"/>
                <a:ea typeface="微軟正黑體" pitchFamily="34" charset="-120"/>
              </a:rPr>
            </a:br>
            <a:r>
              <a:rPr lang="en-US" altLang="zh-TW" sz="2000" b="1" dirty="0">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000" b="1" dirty="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000" b="1"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56496</a:t>
            </a:r>
            <a:r>
              <a:rPr lang="zh-TW" altLang="en-US"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元</a:t>
            </a:r>
            <a:endParaRPr lang="en-US" altLang="zh-TW"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矩形 4"/>
          <p:cNvSpPr/>
          <p:nvPr/>
        </p:nvSpPr>
        <p:spPr>
          <a:xfrm>
            <a:off x="503238" y="2852738"/>
            <a:ext cx="8137525" cy="396875"/>
          </a:xfrm>
          <a:prstGeom prst="rect">
            <a:avLst/>
          </a:prstGeom>
        </p:spPr>
        <p:txBody>
          <a:bodyPr>
            <a:spAutoFit/>
          </a:bodyPr>
          <a:lstStyle/>
          <a:p>
            <a:pPr algn="ctr">
              <a:defRPr/>
            </a:pPr>
            <a:r>
              <a:rPr lang="zh-TW" altLang="en-US"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以</a:t>
            </a:r>
            <a:r>
              <a:rPr lang="en-US" altLang="zh-TW"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30</a:t>
            </a:r>
            <a:r>
              <a:rPr lang="zh-TW" altLang="en-US"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年純新制來計算  百分比</a:t>
            </a:r>
            <a:r>
              <a:rPr lang="en-US" altLang="zh-TW"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年資 </a:t>
            </a:r>
            <a:r>
              <a:rPr lang="en-US" altLang="zh-TW"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 2</a:t>
            </a:r>
            <a:r>
              <a:rPr lang="zh-TW" altLang="en-US"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 </a:t>
            </a:r>
            <a:r>
              <a:rPr lang="en-US" altLang="zh-TW"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 </a:t>
            </a:r>
            <a:r>
              <a:rPr lang="en-US" altLang="zh-TW"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30 × 2</a:t>
            </a:r>
            <a:r>
              <a:rPr lang="zh-TW" altLang="en-US"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 </a:t>
            </a:r>
            <a:r>
              <a:rPr lang="en-US" altLang="zh-TW"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 </a:t>
            </a:r>
            <a:r>
              <a:rPr lang="en-US" altLang="zh-TW" sz="2000" b="1" dirty="0">
                <a:effectLst>
                  <a:outerShdw blurRad="38100" dist="38100" dir="2700000" algn="tl">
                    <a:srgbClr val="C0C0C0"/>
                  </a:outerShdw>
                </a:effectLst>
                <a:latin typeface="標楷體" panose="03000509000000000000" pitchFamily="65" charset="-120"/>
                <a:ea typeface="標楷體" panose="03000509000000000000" pitchFamily="65" charset="-120"/>
              </a:rPr>
              <a:t>60%</a:t>
            </a:r>
          </a:p>
        </p:txBody>
      </p:sp>
      <p:sp>
        <p:nvSpPr>
          <p:cNvPr id="6" name="矩形 5"/>
          <p:cNvSpPr/>
          <p:nvPr/>
        </p:nvSpPr>
        <p:spPr>
          <a:xfrm>
            <a:off x="4414838" y="3213100"/>
            <a:ext cx="4464050" cy="1646238"/>
          </a:xfrm>
          <a:prstGeom prst="rect">
            <a:avLst/>
          </a:prstGeom>
        </p:spPr>
        <p:txBody>
          <a:bodyPr>
            <a:spAutoFit/>
          </a:bodyPr>
          <a:lstStyle/>
          <a:p>
            <a:pPr algn="ctr">
              <a:defRPr/>
            </a:pPr>
            <a:r>
              <a:rPr lang="zh-TW" altLang="en-US" sz="2200" b="1" dirty="0">
                <a:solidFill>
                  <a:srgbClr val="0000FF"/>
                </a:solidFill>
                <a:effectLst>
                  <a:outerShdw blurRad="38100" dist="38100" dir="2700000" algn="tl">
                    <a:srgbClr val="C0C0C0"/>
                  </a:outerShdw>
                </a:effectLst>
                <a:latin typeface="微軟正黑體" pitchFamily="34" charset="-120"/>
                <a:ea typeface="微軟正黑體" pitchFamily="34" charset="-120"/>
              </a:rPr>
              <a:t>官版草案</a:t>
            </a:r>
            <a:endParaRPr lang="en-US" altLang="zh-TW" sz="2200" b="1" dirty="0">
              <a:solidFill>
                <a:srgbClr val="0000FF"/>
              </a:solidFill>
              <a:effectLst>
                <a:outerShdw blurRad="38100" dist="38100" dir="2700000" algn="tl">
                  <a:srgbClr val="C0C0C0"/>
                </a:outerShdw>
              </a:effectLst>
              <a:latin typeface="微軟正黑體" pitchFamily="34" charset="-120"/>
              <a:ea typeface="微軟正黑體" pitchFamily="34" charset="-120"/>
            </a:endParaRPr>
          </a:p>
          <a:p>
            <a:pPr>
              <a:defRPr/>
            </a:pPr>
            <a:r>
              <a:rPr lang="zh-TW" altLang="en-US" sz="2000" b="1" dirty="0">
                <a:effectLst>
                  <a:outerShdw blurRad="38100" dist="38100" dir="2700000" algn="tl">
                    <a:srgbClr val="C0C0C0"/>
                  </a:outerShdw>
                </a:effectLst>
                <a:latin typeface="微軟正黑體" pitchFamily="34" charset="-120"/>
                <a:ea typeface="微軟正黑體" pitchFamily="34" charset="-120"/>
              </a:rPr>
              <a:t>月退休金</a:t>
            </a:r>
            <a:r>
              <a:rPr lang="en-US" altLang="zh-TW" sz="2000" b="1" dirty="0">
                <a:effectLst>
                  <a:outerShdw blurRad="38100" dist="38100" dir="2700000" algn="tl">
                    <a:srgbClr val="C0C0C0"/>
                  </a:outerShdw>
                </a:effectLst>
                <a:latin typeface="微軟正黑體" pitchFamily="34" charset="-120"/>
                <a:ea typeface="微軟正黑體" pitchFamily="34" charset="-120"/>
              </a:rPr>
              <a:t>=</a:t>
            </a:r>
            <a:r>
              <a:rPr lang="zh-TW" altLang="en-US" sz="2000" b="1" dirty="0">
                <a:solidFill>
                  <a:srgbClr val="FF0000"/>
                </a:solidFill>
                <a:effectLst>
                  <a:outerShdw blurRad="38100" dist="38100" dir="2700000" algn="tl">
                    <a:srgbClr val="C0C0C0"/>
                  </a:outerShdw>
                </a:effectLst>
                <a:latin typeface="微軟正黑體" pitchFamily="34" charset="-120"/>
                <a:ea typeface="微軟正黑體" pitchFamily="34" charset="-120"/>
              </a:rPr>
              <a:t>平均本俸</a:t>
            </a:r>
            <a:r>
              <a:rPr lang="en-US" altLang="zh-TW" sz="2000" b="1" dirty="0">
                <a:effectLst>
                  <a:outerShdw blurRad="38100" dist="38100" dir="2700000" algn="tl">
                    <a:srgbClr val="C0C0C0"/>
                  </a:outerShdw>
                </a:effectLst>
                <a:latin typeface="微軟正黑體" pitchFamily="34" charset="-120"/>
                <a:ea typeface="微軟正黑體" pitchFamily="34" charset="-120"/>
              </a:rPr>
              <a:t>× </a:t>
            </a:r>
            <a:r>
              <a:rPr lang="en-US" altLang="zh-TW" sz="2000" b="1" dirty="0">
                <a:solidFill>
                  <a:srgbClr val="FF0000"/>
                </a:solidFill>
                <a:effectLst>
                  <a:outerShdw blurRad="38100" dist="38100" dir="2700000" algn="tl">
                    <a:srgbClr val="C0C0C0"/>
                  </a:outerShdw>
                </a:effectLst>
                <a:latin typeface="微軟正黑體" pitchFamily="34" charset="-120"/>
                <a:ea typeface="微軟正黑體" pitchFamily="34" charset="-120"/>
              </a:rPr>
              <a:t>1.7</a:t>
            </a:r>
            <a:r>
              <a:rPr lang="en-US" altLang="zh-TW" sz="2000" b="1" dirty="0">
                <a:effectLst>
                  <a:outerShdw blurRad="38100" dist="38100" dir="2700000" algn="tl">
                    <a:srgbClr val="C0C0C0"/>
                  </a:outerShdw>
                </a:effectLst>
                <a:latin typeface="微軟正黑體" pitchFamily="34" charset="-120"/>
                <a:ea typeface="微軟正黑體" pitchFamily="34" charset="-120"/>
              </a:rPr>
              <a:t> ×</a:t>
            </a:r>
            <a:r>
              <a:rPr lang="zh-TW" altLang="en-US" sz="2000" b="1" dirty="0">
                <a:effectLst>
                  <a:outerShdw blurRad="38100" dist="38100" dir="2700000" algn="tl">
                    <a:srgbClr val="C0C0C0"/>
                  </a:outerShdw>
                </a:effectLst>
                <a:latin typeface="微軟正黑體" pitchFamily="34" charset="-120"/>
                <a:ea typeface="微軟正黑體" pitchFamily="34" charset="-120"/>
              </a:rPr>
              <a:t>百分比</a:t>
            </a:r>
            <a:br>
              <a:rPr lang="zh-TW" altLang="en-US" sz="2000" b="1" dirty="0">
                <a:effectLst>
                  <a:outerShdw blurRad="38100" dist="38100" dir="2700000" algn="tl">
                    <a:srgbClr val="C0C0C0"/>
                  </a:outerShdw>
                </a:effectLst>
                <a:latin typeface="微軟正黑體" pitchFamily="34" charset="-120"/>
                <a:ea typeface="微軟正黑體" pitchFamily="34" charset="-120"/>
              </a:rPr>
            </a:br>
            <a:r>
              <a:rPr lang="zh-TW" altLang="en-US" sz="2000" b="1" dirty="0">
                <a:effectLst>
                  <a:outerShdw blurRad="38100" dist="38100" dir="2700000" algn="tl">
                    <a:srgbClr val="C0C0C0"/>
                  </a:outerShdw>
                </a:effectLst>
                <a:latin typeface="微軟正黑體" pitchFamily="34" charset="-120"/>
                <a:ea typeface="微軟正黑體" pitchFamily="34" charset="-120"/>
              </a:rPr>
              <a:t>                </a:t>
            </a:r>
            <a:r>
              <a:rPr lang="en-US" altLang="zh-TW" sz="2000" b="1" dirty="0">
                <a:effectLst>
                  <a:outerShdw blurRad="38100" dist="38100" dir="2700000" algn="tl">
                    <a:srgbClr val="C0C0C0"/>
                  </a:outerShdw>
                </a:effectLst>
                <a:latin typeface="微軟正黑體" pitchFamily="34" charset="-120"/>
                <a:ea typeface="微軟正黑體" pitchFamily="34" charset="-120"/>
              </a:rPr>
              <a:t>=</a:t>
            </a:r>
            <a:r>
              <a:rPr lang="en-US" altLang="zh-TW" sz="2000" b="1" dirty="0">
                <a:solidFill>
                  <a:srgbClr val="0000FF"/>
                </a:solidFill>
                <a:effectLst>
                  <a:outerShdw blurRad="38100" dist="38100" dir="2700000" algn="tl">
                    <a:srgbClr val="C0C0C0"/>
                  </a:outerShdw>
                </a:effectLst>
                <a:latin typeface="微軟正黑體" pitchFamily="34" charset="-120"/>
                <a:ea typeface="微軟正黑體" pitchFamily="34" charset="-120"/>
              </a:rPr>
              <a:t>43730</a:t>
            </a:r>
            <a:r>
              <a:rPr lang="en-US" altLang="zh-TW" sz="2000" b="1" dirty="0">
                <a:effectLst>
                  <a:outerShdw blurRad="38100" dist="38100" dir="2700000" algn="tl">
                    <a:srgbClr val="C0C0C0"/>
                  </a:outerShdw>
                </a:effectLst>
                <a:latin typeface="微軟正黑體" pitchFamily="34" charset="-120"/>
                <a:ea typeface="微軟正黑體" pitchFamily="34" charset="-120"/>
              </a:rPr>
              <a:t> × 1.7× 60%</a:t>
            </a:r>
            <a:br>
              <a:rPr lang="en-US" altLang="zh-TW" sz="2000" b="1" dirty="0">
                <a:effectLst>
                  <a:outerShdw blurRad="38100" dist="38100" dir="2700000" algn="tl">
                    <a:srgbClr val="C0C0C0"/>
                  </a:outerShdw>
                </a:effectLst>
                <a:latin typeface="微軟正黑體" pitchFamily="34" charset="-120"/>
                <a:ea typeface="微軟正黑體" pitchFamily="34" charset="-120"/>
              </a:rPr>
            </a:br>
            <a:r>
              <a:rPr lang="en-US" altLang="zh-TW" sz="2000" b="1" dirty="0">
                <a:effectLst>
                  <a:outerShdw blurRad="38100" dist="38100" dir="2700000" algn="tl">
                    <a:srgbClr val="C0C0C0"/>
                  </a:outerShdw>
                </a:effectLst>
                <a:latin typeface="微軟正黑體" pitchFamily="34" charset="-120"/>
                <a:ea typeface="微軟正黑體" pitchFamily="34" charset="-120"/>
              </a:rPr>
              <a:t>              </a:t>
            </a:r>
            <a:r>
              <a:rPr lang="zh-TW" altLang="en-US" sz="2000" b="1" dirty="0">
                <a:effectLst>
                  <a:outerShdw blurRad="38100" dist="38100" dir="2700000" algn="tl">
                    <a:srgbClr val="C0C0C0"/>
                  </a:outerShdw>
                </a:effectLst>
                <a:latin typeface="微軟正黑體" pitchFamily="34" charset="-120"/>
                <a:ea typeface="微軟正黑體" pitchFamily="34" charset="-120"/>
              </a:rPr>
              <a:t>  </a:t>
            </a:r>
            <a:r>
              <a:rPr lang="en-US" altLang="zh-TW" sz="2000" b="1" dirty="0">
                <a:effectLst>
                  <a:outerShdw blurRad="38100" dist="38100" dir="2700000" algn="tl">
                    <a:srgbClr val="C0C0C0"/>
                  </a:outerShdw>
                </a:effectLst>
                <a:latin typeface="微軟正黑體" pitchFamily="34" charset="-120"/>
                <a:ea typeface="微軟正黑體" pitchFamily="34" charset="-120"/>
              </a:rPr>
              <a:t>=43730 × 102%</a:t>
            </a:r>
            <a:br>
              <a:rPr lang="en-US" altLang="zh-TW" sz="2000" b="1" dirty="0">
                <a:effectLst>
                  <a:outerShdw blurRad="38100" dist="38100" dir="2700000" algn="tl">
                    <a:srgbClr val="C0C0C0"/>
                  </a:outerShdw>
                </a:effectLst>
                <a:latin typeface="微軟正黑體" pitchFamily="34" charset="-120"/>
                <a:ea typeface="微軟正黑體" pitchFamily="34" charset="-120"/>
              </a:rPr>
            </a:br>
            <a:r>
              <a:rPr lang="en-US" altLang="zh-TW" sz="2000" b="1" dirty="0">
                <a:effectLst>
                  <a:outerShdw blurRad="38100" dist="38100" dir="2700000" algn="tl">
                    <a:srgbClr val="C0C0C0"/>
                  </a:outerShdw>
                </a:effectLst>
                <a:latin typeface="微軟正黑體" pitchFamily="34" charset="-120"/>
                <a:ea typeface="微軟正黑體" pitchFamily="34" charset="-120"/>
              </a:rPr>
              <a:t>              </a:t>
            </a:r>
            <a:r>
              <a:rPr lang="zh-TW" altLang="en-US" sz="2000" b="1" dirty="0">
                <a:effectLst>
                  <a:outerShdw blurRad="38100" dist="38100" dir="2700000" algn="tl">
                    <a:srgbClr val="C0C0C0"/>
                  </a:outerShdw>
                </a:effectLst>
                <a:latin typeface="微軟正黑體" pitchFamily="34" charset="-120"/>
                <a:ea typeface="微軟正黑體" pitchFamily="34" charset="-120"/>
              </a:rPr>
              <a:t>  </a:t>
            </a:r>
            <a:r>
              <a:rPr lang="en-US" altLang="zh-TW" sz="2000" b="1" dirty="0">
                <a:effectLst>
                  <a:outerShdw blurRad="38100" dist="38100" dir="2700000" algn="tl">
                    <a:srgbClr val="C0C0C0"/>
                  </a:outerShdw>
                </a:effectLst>
                <a:latin typeface="微軟正黑體" pitchFamily="34" charset="-120"/>
                <a:ea typeface="微軟正黑體" pitchFamily="34" charset="-120"/>
              </a:rPr>
              <a:t>=</a:t>
            </a:r>
            <a:r>
              <a:rPr lang="en-US" altLang="zh-TW" sz="2000" b="1" dirty="0">
                <a:solidFill>
                  <a:srgbClr val="FF0000"/>
                </a:solidFill>
                <a:effectLst>
                  <a:outerShdw blurRad="38100" dist="38100" dir="2700000" algn="tl">
                    <a:srgbClr val="C0C0C0"/>
                  </a:outerShdw>
                </a:effectLst>
                <a:latin typeface="微軟正黑體" pitchFamily="34" charset="-120"/>
                <a:ea typeface="微軟正黑體" pitchFamily="34" charset="-120"/>
              </a:rPr>
              <a:t>44605</a:t>
            </a:r>
            <a:r>
              <a:rPr lang="zh-TW" altLang="en-US" sz="2000" b="1" dirty="0">
                <a:solidFill>
                  <a:srgbClr val="FF0000"/>
                </a:solidFill>
                <a:effectLst>
                  <a:outerShdw blurRad="38100" dist="38100" dir="2700000" algn="tl">
                    <a:srgbClr val="C0C0C0"/>
                  </a:outerShdw>
                </a:effectLst>
                <a:latin typeface="微軟正黑體" pitchFamily="34" charset="-120"/>
                <a:ea typeface="微軟正黑體" pitchFamily="34" charset="-120"/>
              </a:rPr>
              <a:t>元</a:t>
            </a:r>
            <a:endParaRPr lang="en-US" altLang="zh-TW" sz="2000" b="1" dirty="0">
              <a:solidFill>
                <a:srgbClr val="FF0000"/>
              </a:solidFill>
              <a:effectLst>
                <a:outerShdw blurRad="38100" dist="38100" dir="2700000" algn="tl">
                  <a:srgbClr val="C0C0C0"/>
                </a:outerShdw>
              </a:effectLst>
              <a:latin typeface="微軟正黑體" pitchFamily="34" charset="-120"/>
              <a:ea typeface="微軟正黑體" pitchFamily="34" charset="-120"/>
            </a:endParaRPr>
          </a:p>
        </p:txBody>
      </p:sp>
      <p:sp>
        <p:nvSpPr>
          <p:cNvPr id="7" name="文字方塊 6"/>
          <p:cNvSpPr txBox="1"/>
          <p:nvPr/>
        </p:nvSpPr>
        <p:spPr>
          <a:xfrm>
            <a:off x="971550" y="4797425"/>
            <a:ext cx="7416800" cy="457200"/>
          </a:xfrm>
          <a:prstGeom prst="rect">
            <a:avLst/>
          </a:prstGeom>
          <a:noFill/>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r>
              <a:rPr lang="zh-TW" altLang="en-US"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每個月少領了</a:t>
            </a:r>
            <a:r>
              <a:rPr lang="en-US" altLang="zh-TW"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=56496-44605=</a:t>
            </a:r>
            <a:r>
              <a:rPr lang="en-US" altLang="zh-TW" sz="24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11891</a:t>
            </a:r>
            <a:r>
              <a:rPr lang="zh-TW" altLang="en-US" sz="24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元</a:t>
            </a:r>
            <a:r>
              <a:rPr lang="en-US" altLang="zh-TW" sz="24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(1.2</a:t>
            </a:r>
            <a:r>
              <a:rPr lang="zh-TW" altLang="en-US" sz="24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萬</a:t>
            </a:r>
            <a:r>
              <a:rPr lang="en-US" altLang="zh-TW" sz="2400" b="1" dirty="0" smtClean="0">
                <a:solidFill>
                  <a:srgbClr val="FF3300"/>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endParaRPr lang="zh-TW" altLang="en-US" sz="2400" b="1" dirty="0" smtClean="0">
              <a:solidFill>
                <a:srgbClr val="FF33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8" name="文字方塊 7"/>
          <p:cNvSpPr txBox="1"/>
          <p:nvPr/>
        </p:nvSpPr>
        <p:spPr>
          <a:xfrm>
            <a:off x="971550" y="5229225"/>
            <a:ext cx="7416800" cy="457200"/>
          </a:xfrm>
          <a:prstGeom prst="rect">
            <a:avLst/>
          </a:prstGeom>
          <a:noFill/>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r>
              <a:rPr lang="zh-TW" altLang="en-US"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一年少領了</a:t>
            </a:r>
            <a:r>
              <a:rPr lang="en-US" altLang="zh-TW"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=11891*12=142692</a:t>
            </a:r>
            <a:r>
              <a:rPr lang="zh-TW" altLang="en-US" sz="24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元</a:t>
            </a:r>
            <a:r>
              <a:rPr lang="en-US" altLang="zh-TW" sz="24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(14</a:t>
            </a:r>
            <a:r>
              <a:rPr lang="zh-TW" altLang="en-US" sz="24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萬</a:t>
            </a:r>
            <a:r>
              <a:rPr lang="en-US" altLang="zh-TW" sz="2400" b="1" dirty="0" smtClean="0">
                <a:solidFill>
                  <a:srgbClr val="FF3300"/>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en-US" altLang="zh-TW"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endParaRPr lang="zh-TW" altLang="en-US"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4124" name="Rectangle 28"/>
          <p:cNvSpPr>
            <a:spLocks noChangeArrowheads="1"/>
          </p:cNvSpPr>
          <p:nvPr/>
        </p:nvSpPr>
        <p:spPr bwMode="auto">
          <a:xfrm>
            <a:off x="6156325" y="6237288"/>
            <a:ext cx="2216150" cy="336550"/>
          </a:xfrm>
          <a:prstGeom prst="rect">
            <a:avLst/>
          </a:prstGeom>
          <a:noFill/>
          <a:ln>
            <a:noFill/>
          </a:ln>
          <a:effectLst/>
          <a:extLst/>
        </p:spPr>
        <p:txBody>
          <a:bodyPr wrap="none" anchor="ctr">
            <a:spAutoFit/>
          </a:bodyPr>
          <a:lstStyle/>
          <a:p>
            <a:pPr algn="ctr">
              <a:defRPr/>
            </a:pPr>
            <a:r>
              <a:rPr lang="zh-TW" altLang="en-US" sz="1600">
                <a:solidFill>
                  <a:srgbClr val="0000FF"/>
                </a:solidFill>
                <a:effectLst>
                  <a:outerShdw blurRad="38100" dist="38100" dir="2700000" algn="tl">
                    <a:srgbClr val="C0C0C0"/>
                  </a:outerShdw>
                </a:effectLst>
                <a:latin typeface="標楷體" pitchFamily="65" charset="-120"/>
                <a:ea typeface="標楷體" pitchFamily="65" charset="-120"/>
                <a:cs typeface="微軟正黑體" pitchFamily="34" charset="-120"/>
              </a:rPr>
              <a:t>感謝新北市教師會提供</a:t>
            </a:r>
          </a:p>
        </p:txBody>
      </p:sp>
      <p:sp>
        <p:nvSpPr>
          <p:cNvPr id="2" name="文字方塊 7"/>
          <p:cNvSpPr txBox="1"/>
          <p:nvPr/>
        </p:nvSpPr>
        <p:spPr>
          <a:xfrm>
            <a:off x="827088" y="5661025"/>
            <a:ext cx="7813675" cy="457200"/>
          </a:xfrm>
          <a:prstGeom prst="rect">
            <a:avLst/>
          </a:prstGeom>
          <a:noFill/>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r>
              <a:rPr lang="zh-TW" altLang="en-US"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三十年至少少領了</a:t>
            </a:r>
            <a:r>
              <a:rPr lang="en-US" altLang="zh-TW"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=142692*30=4280760</a:t>
            </a:r>
            <a:r>
              <a:rPr lang="zh-TW" altLang="en-US" sz="24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元</a:t>
            </a:r>
            <a:r>
              <a:rPr lang="en-US" altLang="zh-TW" sz="24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(428</a:t>
            </a:r>
            <a:r>
              <a:rPr lang="zh-TW" altLang="en-US" sz="24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萬</a:t>
            </a:r>
            <a:r>
              <a:rPr lang="en-US" altLang="zh-TW" sz="2400" b="1" dirty="0" smtClean="0">
                <a:solidFill>
                  <a:srgbClr val="FF3300"/>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en-US" altLang="zh-TW"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endParaRPr lang="zh-TW" altLang="en-US" sz="2400" b="1"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500"/>
                                        <p:tgtEl>
                                          <p:spTgt spid="2">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mph" presetSubtype="0" fill="hold" nodeType="clickEffect">
                                  <p:stCondLst>
                                    <p:cond delay="0"/>
                                  </p:stCondLst>
                                  <p:childTnLst>
                                    <p:animScale>
                                      <p:cBhvr>
                                        <p:cTn id="4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2"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idx="4294967295"/>
          </p:nvPr>
        </p:nvSpPr>
        <p:spPr>
          <a:xfrm>
            <a:off x="517525" y="333375"/>
            <a:ext cx="8015288" cy="863600"/>
          </a:xfrm>
        </p:spPr>
        <p:txBody>
          <a:bodyPr anchor="ctr"/>
          <a:lstStyle/>
          <a:p>
            <a:pPr eaLnBrk="1" hangingPunct="1">
              <a:defRPr/>
            </a:pPr>
            <a:r>
              <a:rPr lang="zh-TW" altLang="en-US" sz="3800" dirty="0" smtClean="0">
                <a:latin typeface="標楷體" pitchFamily="65" charset="-120"/>
                <a:ea typeface="標楷體" pitchFamily="65" charset="-120"/>
              </a:rPr>
              <a:t>繳費基準</a:t>
            </a:r>
            <a:r>
              <a:rPr lang="en-US" altLang="zh-TW" sz="3800" dirty="0" smtClean="0">
                <a:latin typeface="標楷體" pitchFamily="65" charset="-120"/>
                <a:ea typeface="標楷體" pitchFamily="65" charset="-120"/>
              </a:rPr>
              <a:t>(</a:t>
            </a:r>
            <a:r>
              <a:rPr lang="zh-TW" altLang="en-US" sz="3800" dirty="0" smtClean="0">
                <a:latin typeface="標楷體" pitchFamily="65" charset="-120"/>
                <a:ea typeface="標楷體" pitchFamily="65" charset="-120"/>
              </a:rPr>
              <a:t>本俸</a:t>
            </a:r>
            <a:r>
              <a:rPr lang="en-US" altLang="zh-TW" sz="3800" dirty="0" smtClean="0">
                <a:latin typeface="標楷體" pitchFamily="65" charset="-120"/>
                <a:ea typeface="標楷體" pitchFamily="65" charset="-120"/>
              </a:rPr>
              <a:t>*2)</a:t>
            </a:r>
            <a:r>
              <a:rPr lang="zh-TW" altLang="en-US" sz="3800" dirty="0" smtClean="0">
                <a:latin typeface="標楷體" pitchFamily="65" charset="-120"/>
                <a:ea typeface="標楷體" pitchFamily="65" charset="-120"/>
              </a:rPr>
              <a:t>相同，給付卻不同</a:t>
            </a:r>
          </a:p>
        </p:txBody>
      </p:sp>
      <p:sp>
        <p:nvSpPr>
          <p:cNvPr id="3" name="內容版面配置區 2"/>
          <p:cNvSpPr>
            <a:spLocks noGrp="1"/>
          </p:cNvSpPr>
          <p:nvPr>
            <p:ph idx="4294967295"/>
          </p:nvPr>
        </p:nvSpPr>
        <p:spPr>
          <a:xfrm>
            <a:off x="323850" y="1484313"/>
            <a:ext cx="8435975" cy="3341687"/>
          </a:xfrm>
        </p:spPr>
        <p:txBody>
          <a:bodyPr/>
          <a:lstStyle/>
          <a:p>
            <a:pPr eaLnBrk="1" hangingPunct="1">
              <a:lnSpc>
                <a:spcPct val="120000"/>
              </a:lnSpc>
              <a:spcBef>
                <a:spcPct val="0"/>
              </a:spcBef>
            </a:pPr>
            <a:r>
              <a:rPr lang="zh-TW" altLang="en-US" smtClean="0">
                <a:latin typeface="標楷體" pitchFamily="65" charset="-120"/>
                <a:ea typeface="標楷體" pitchFamily="65" charset="-120"/>
                <a:cs typeface="微軟正黑體" pitchFamily="34" charset="-120"/>
              </a:rPr>
              <a:t>考量大專教授、副教授、助理教授為：</a:t>
            </a:r>
            <a:r>
              <a:rPr lang="en-US" altLang="zh-TW" smtClean="0">
                <a:latin typeface="標楷體" pitchFamily="65" charset="-120"/>
                <a:ea typeface="標楷體" pitchFamily="65" charset="-120"/>
                <a:cs typeface="微軟正黑體" pitchFamily="34" charset="-120"/>
              </a:rPr>
              <a:t/>
            </a:r>
            <a:br>
              <a:rPr lang="en-US" altLang="zh-TW" smtClean="0">
                <a:latin typeface="標楷體" pitchFamily="65" charset="-120"/>
                <a:ea typeface="標楷體" pitchFamily="65" charset="-120"/>
                <a:cs typeface="微軟正黑體" pitchFamily="34" charset="-120"/>
              </a:rPr>
            </a:br>
            <a:r>
              <a:rPr lang="zh-TW" altLang="en-US" smtClean="0">
                <a:latin typeface="標楷體" pitchFamily="65" charset="-120"/>
                <a:ea typeface="標楷體" pitchFamily="65" charset="-120"/>
                <a:cs typeface="微軟正黑體" pitchFamily="34" charset="-120"/>
              </a:rPr>
              <a:t>教授</a:t>
            </a:r>
            <a:r>
              <a:rPr lang="en-US" altLang="zh-TW" smtClean="0">
                <a:latin typeface="標楷體" pitchFamily="65" charset="-120"/>
                <a:ea typeface="標楷體" pitchFamily="65" charset="-120"/>
                <a:cs typeface="微軟正黑體" pitchFamily="34" charset="-120"/>
              </a:rPr>
              <a:t>=</a:t>
            </a:r>
            <a:r>
              <a:rPr lang="zh-TW" altLang="en-US" smtClean="0">
                <a:latin typeface="標楷體" pitchFamily="65" charset="-120"/>
                <a:ea typeface="標楷體" pitchFamily="65" charset="-120"/>
                <a:cs typeface="微軟正黑體" pitchFamily="34" charset="-120"/>
              </a:rPr>
              <a:t>平均本俸*</a:t>
            </a:r>
            <a:r>
              <a:rPr lang="en-US" altLang="zh-TW" smtClean="0">
                <a:solidFill>
                  <a:srgbClr val="FF0000"/>
                </a:solidFill>
                <a:latin typeface="標楷體" pitchFamily="65" charset="-120"/>
                <a:ea typeface="標楷體" pitchFamily="65" charset="-120"/>
                <a:cs typeface="微軟正黑體" pitchFamily="34" charset="-120"/>
              </a:rPr>
              <a:t>2.0</a:t>
            </a:r>
            <a:r>
              <a:rPr lang="en-US" altLang="zh-TW" smtClean="0">
                <a:latin typeface="標楷體" pitchFamily="65" charset="-120"/>
                <a:ea typeface="標楷體" pitchFamily="65" charset="-120"/>
                <a:cs typeface="微軟正黑體" pitchFamily="34" charset="-120"/>
              </a:rPr>
              <a:t/>
            </a:r>
            <a:br>
              <a:rPr lang="en-US" altLang="zh-TW" smtClean="0">
                <a:latin typeface="標楷體" pitchFamily="65" charset="-120"/>
                <a:ea typeface="標楷體" pitchFamily="65" charset="-120"/>
                <a:cs typeface="微軟正黑體" pitchFamily="34" charset="-120"/>
              </a:rPr>
            </a:br>
            <a:r>
              <a:rPr lang="zh-TW" altLang="en-US" smtClean="0">
                <a:latin typeface="標楷體" pitchFamily="65" charset="-120"/>
                <a:ea typeface="標楷體" pitchFamily="65" charset="-120"/>
                <a:cs typeface="微軟正黑體" pitchFamily="34" charset="-120"/>
              </a:rPr>
              <a:t>副教授</a:t>
            </a:r>
            <a:r>
              <a:rPr lang="en-US" altLang="zh-TW" smtClean="0">
                <a:latin typeface="標楷體" pitchFamily="65" charset="-120"/>
                <a:ea typeface="標楷體" pitchFamily="65" charset="-120"/>
                <a:cs typeface="微軟正黑體" pitchFamily="34" charset="-120"/>
              </a:rPr>
              <a:t>=</a:t>
            </a:r>
            <a:r>
              <a:rPr lang="zh-TW" altLang="en-US" smtClean="0">
                <a:latin typeface="標楷體" pitchFamily="65" charset="-120"/>
                <a:ea typeface="標楷體" pitchFamily="65" charset="-120"/>
                <a:cs typeface="微軟正黑體" pitchFamily="34" charset="-120"/>
              </a:rPr>
              <a:t>平均本俸*</a:t>
            </a:r>
            <a:r>
              <a:rPr lang="en-US" altLang="zh-TW" smtClean="0">
                <a:solidFill>
                  <a:srgbClr val="FF0000"/>
                </a:solidFill>
                <a:latin typeface="標楷體" pitchFamily="65" charset="-120"/>
                <a:ea typeface="標楷體" pitchFamily="65" charset="-120"/>
                <a:cs typeface="微軟正黑體" pitchFamily="34" charset="-120"/>
              </a:rPr>
              <a:t>1.9</a:t>
            </a:r>
            <a:r>
              <a:rPr lang="en-US" altLang="zh-TW" smtClean="0">
                <a:latin typeface="標楷體" pitchFamily="65" charset="-120"/>
                <a:ea typeface="標楷體" pitchFamily="65" charset="-120"/>
                <a:cs typeface="微軟正黑體" pitchFamily="34" charset="-120"/>
              </a:rPr>
              <a:t/>
            </a:r>
            <a:br>
              <a:rPr lang="en-US" altLang="zh-TW" smtClean="0">
                <a:latin typeface="標楷體" pitchFamily="65" charset="-120"/>
                <a:ea typeface="標楷體" pitchFamily="65" charset="-120"/>
                <a:cs typeface="微軟正黑體" pitchFamily="34" charset="-120"/>
              </a:rPr>
            </a:br>
            <a:r>
              <a:rPr lang="zh-TW" altLang="en-US" smtClean="0">
                <a:latin typeface="標楷體" pitchFamily="65" charset="-120"/>
                <a:ea typeface="標楷體" pitchFamily="65" charset="-120"/>
                <a:cs typeface="微軟正黑體" pitchFamily="34" charset="-120"/>
              </a:rPr>
              <a:t>助理教授</a:t>
            </a:r>
            <a:r>
              <a:rPr lang="en-US" altLang="zh-TW" smtClean="0">
                <a:latin typeface="標楷體" pitchFamily="65" charset="-120"/>
                <a:ea typeface="標楷體" pitchFamily="65" charset="-120"/>
                <a:cs typeface="微軟正黑體" pitchFamily="34" charset="-120"/>
              </a:rPr>
              <a:t>=</a:t>
            </a:r>
            <a:r>
              <a:rPr lang="zh-TW" altLang="en-US" smtClean="0">
                <a:latin typeface="標楷體" pitchFamily="65" charset="-120"/>
                <a:ea typeface="標楷體" pitchFamily="65" charset="-120"/>
                <a:cs typeface="微軟正黑體" pitchFamily="34" charset="-120"/>
              </a:rPr>
              <a:t>平均本俸*</a:t>
            </a:r>
            <a:r>
              <a:rPr lang="en-US" altLang="zh-TW" smtClean="0">
                <a:solidFill>
                  <a:srgbClr val="FF0000"/>
                </a:solidFill>
                <a:latin typeface="標楷體" pitchFamily="65" charset="-120"/>
                <a:ea typeface="標楷體" pitchFamily="65" charset="-120"/>
                <a:cs typeface="微軟正黑體" pitchFamily="34" charset="-120"/>
              </a:rPr>
              <a:t>1.8</a:t>
            </a:r>
          </a:p>
          <a:p>
            <a:pPr eaLnBrk="1" hangingPunct="1">
              <a:lnSpc>
                <a:spcPct val="120000"/>
              </a:lnSpc>
              <a:spcBef>
                <a:spcPct val="0"/>
              </a:spcBef>
            </a:pPr>
            <a:r>
              <a:rPr lang="zh-TW" altLang="en-US" smtClean="0">
                <a:solidFill>
                  <a:srgbClr val="FF0000"/>
                </a:solidFill>
                <a:latin typeface="標楷體" pitchFamily="65" charset="-120"/>
                <a:ea typeface="標楷體" pitchFamily="65" charset="-120"/>
                <a:cs typeface="微軟正黑體" pitchFamily="34" charset="-120"/>
              </a:rPr>
              <a:t>其他教育人員：</a:t>
            </a:r>
          </a:p>
          <a:p>
            <a:pPr eaLnBrk="1" hangingPunct="1">
              <a:lnSpc>
                <a:spcPct val="120000"/>
              </a:lnSpc>
              <a:spcBef>
                <a:spcPct val="0"/>
              </a:spcBef>
              <a:buFontTx/>
              <a:buNone/>
            </a:pPr>
            <a:r>
              <a:rPr lang="en-US" altLang="zh-TW" smtClean="0">
                <a:solidFill>
                  <a:srgbClr val="FF0000"/>
                </a:solidFill>
                <a:latin typeface="標楷體" pitchFamily="65" charset="-120"/>
                <a:ea typeface="標楷體" pitchFamily="65" charset="-120"/>
                <a:cs typeface="微軟正黑體" pitchFamily="34" charset="-120"/>
              </a:rPr>
              <a:t>  </a:t>
            </a:r>
            <a:r>
              <a:rPr lang="zh-TW" altLang="en-US" smtClean="0">
                <a:solidFill>
                  <a:srgbClr val="FF0000"/>
                </a:solidFill>
                <a:latin typeface="標楷體" pitchFamily="65" charset="-120"/>
                <a:ea typeface="標楷體" pitchFamily="65" charset="-120"/>
                <a:cs typeface="微軟正黑體" pitchFamily="34" charset="-120"/>
              </a:rPr>
              <a:t>兼具新舊制者</a:t>
            </a:r>
            <a:r>
              <a:rPr lang="en-US" altLang="zh-TW" smtClean="0">
                <a:solidFill>
                  <a:srgbClr val="FF0000"/>
                </a:solidFill>
                <a:latin typeface="標楷體" pitchFamily="65" charset="-120"/>
                <a:ea typeface="標楷體" pitchFamily="65" charset="-120"/>
                <a:cs typeface="微軟正黑體" pitchFamily="34" charset="-120"/>
              </a:rPr>
              <a:t>=</a:t>
            </a:r>
            <a:r>
              <a:rPr lang="zh-TW" altLang="en-US" smtClean="0">
                <a:latin typeface="標楷體" pitchFamily="65" charset="-120"/>
                <a:ea typeface="標楷體" pitchFamily="65" charset="-120"/>
                <a:cs typeface="微軟正黑體" pitchFamily="34" charset="-120"/>
              </a:rPr>
              <a:t>平均本俸*</a:t>
            </a:r>
            <a:r>
              <a:rPr lang="en-US" altLang="zh-TW" smtClean="0">
                <a:latin typeface="標楷體" pitchFamily="65" charset="-120"/>
                <a:ea typeface="標楷體" pitchFamily="65" charset="-120"/>
                <a:cs typeface="微軟正黑體" pitchFamily="34" charset="-120"/>
              </a:rPr>
              <a:t>1.6</a:t>
            </a:r>
          </a:p>
          <a:p>
            <a:pPr eaLnBrk="1" hangingPunct="1">
              <a:lnSpc>
                <a:spcPct val="120000"/>
              </a:lnSpc>
              <a:spcBef>
                <a:spcPct val="0"/>
              </a:spcBef>
              <a:buFontTx/>
              <a:buNone/>
            </a:pPr>
            <a:r>
              <a:rPr lang="zh-TW" altLang="en-US" smtClean="0">
                <a:solidFill>
                  <a:srgbClr val="FF0000"/>
                </a:solidFill>
                <a:latin typeface="標楷體" pitchFamily="65" charset="-120"/>
                <a:ea typeface="標楷體" pitchFamily="65" charset="-120"/>
                <a:cs typeface="微軟正黑體" pitchFamily="34" charset="-120"/>
              </a:rPr>
              <a:t>  純新制者</a:t>
            </a:r>
            <a:r>
              <a:rPr lang="en-US" altLang="zh-TW" smtClean="0">
                <a:solidFill>
                  <a:srgbClr val="FF0000"/>
                </a:solidFill>
                <a:latin typeface="標楷體" pitchFamily="65" charset="-120"/>
                <a:ea typeface="標楷體" pitchFamily="65" charset="-120"/>
                <a:cs typeface="微軟正黑體" pitchFamily="34" charset="-120"/>
              </a:rPr>
              <a:t>=</a:t>
            </a:r>
            <a:r>
              <a:rPr lang="zh-TW" altLang="en-US" smtClean="0">
                <a:latin typeface="標楷體" pitchFamily="65" charset="-120"/>
                <a:ea typeface="標楷體" pitchFamily="65" charset="-120"/>
                <a:cs typeface="微軟正黑體" pitchFamily="34" charset="-120"/>
              </a:rPr>
              <a:t>平均本俸*</a:t>
            </a:r>
            <a:r>
              <a:rPr lang="en-US" altLang="zh-TW" smtClean="0">
                <a:latin typeface="標楷體" pitchFamily="65" charset="-120"/>
                <a:ea typeface="標楷體" pitchFamily="65" charset="-120"/>
                <a:cs typeface="微軟正黑體" pitchFamily="34" charset="-120"/>
              </a:rPr>
              <a:t>1.7</a:t>
            </a:r>
          </a:p>
          <a:p>
            <a:pPr eaLnBrk="1" hangingPunct="1">
              <a:lnSpc>
                <a:spcPct val="120000"/>
              </a:lnSpc>
              <a:spcBef>
                <a:spcPct val="0"/>
              </a:spcBef>
              <a:buFontTx/>
              <a:buNone/>
            </a:pPr>
            <a:endParaRPr lang="zh-TW" altLang="en-US" smtClean="0">
              <a:latin typeface="標楷體" pitchFamily="65" charset="-120"/>
              <a:ea typeface="標楷體" pitchFamily="65" charset="-120"/>
              <a:cs typeface="微軟正黑體" pitchFamily="34" charset="-120"/>
            </a:endParaRPr>
          </a:p>
        </p:txBody>
      </p:sp>
      <p:sp>
        <p:nvSpPr>
          <p:cNvPr id="4" name="矩形 3"/>
          <p:cNvSpPr/>
          <p:nvPr/>
        </p:nvSpPr>
        <p:spPr>
          <a:xfrm>
            <a:off x="5292725" y="2781300"/>
            <a:ext cx="3311525" cy="1311275"/>
          </a:xfrm>
          <a:prstGeom prst="rect">
            <a:avLst/>
          </a:prstGeom>
        </p:spPr>
        <p:txBody>
          <a:bodyPr>
            <a:spAutoFit/>
          </a:bodyPr>
          <a:lstStyle/>
          <a:p>
            <a:pPr algn="ctr">
              <a:defRPr/>
            </a:pPr>
            <a:r>
              <a:rPr lang="zh-TW" altLang="en-US" sz="8000" b="1" dirty="0">
                <a:solidFill>
                  <a:srgbClr val="FF0000"/>
                </a:solidFill>
                <a:effectLst>
                  <a:outerShdw blurRad="38100" dist="38100" dir="2700000" algn="tl">
                    <a:srgbClr val="C0C0C0"/>
                  </a:outerShdw>
                </a:effectLst>
                <a:latin typeface="微軟正黑體" pitchFamily="34" charset="-120"/>
                <a:ea typeface="微軟正黑體" pitchFamily="34" charset="-120"/>
              </a:rPr>
              <a:t>分化</a:t>
            </a:r>
            <a:r>
              <a:rPr lang="en-US" altLang="zh-TW" sz="8000" b="1" dirty="0">
                <a:solidFill>
                  <a:srgbClr val="FF0000"/>
                </a:solidFill>
                <a:effectLst>
                  <a:outerShdw blurRad="38100" dist="38100" dir="2700000" algn="tl">
                    <a:srgbClr val="C0C0C0"/>
                  </a:outerShdw>
                </a:effectLst>
                <a:latin typeface="微軟正黑體" pitchFamily="34" charset="-120"/>
                <a:ea typeface="微軟正黑體" pitchFamily="34" charset="-120"/>
              </a:rPr>
              <a:t>?!</a:t>
            </a:r>
            <a:endParaRPr lang="zh-TW" altLang="en-US" sz="8000" b="1" dirty="0">
              <a:solidFill>
                <a:srgbClr val="FF0000"/>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504825" y="103188"/>
            <a:ext cx="8243888" cy="1314450"/>
          </a:xfrm>
        </p:spPr>
        <p:txBody>
          <a:bodyPr anchor="ctr"/>
          <a:lstStyle/>
          <a:p>
            <a:pPr eaLnBrk="1" hangingPunct="1">
              <a:defRPr/>
            </a:pPr>
            <a:r>
              <a:rPr lang="zh-TW" altLang="en-US" sz="4600" dirty="0" smtClean="0">
                <a:latin typeface="標楷體" pitchFamily="65" charset="-120"/>
                <a:ea typeface="標楷體" pitchFamily="65" charset="-120"/>
              </a:rPr>
              <a:t>依</a:t>
            </a:r>
            <a:r>
              <a:rPr lang="en-US" altLang="zh-TW" sz="4600" dirty="0" smtClean="0">
                <a:latin typeface="標楷體" pitchFamily="65" charset="-120"/>
                <a:ea typeface="標楷體" pitchFamily="65" charset="-120"/>
              </a:rPr>
              <a:t>102</a:t>
            </a:r>
            <a:r>
              <a:rPr lang="zh-TW" altLang="en-US" sz="4600" dirty="0" smtClean="0">
                <a:latin typeface="標楷體" pitchFamily="65" charset="-120"/>
                <a:ea typeface="標楷體" pitchFamily="65" charset="-120"/>
              </a:rPr>
              <a:t>年官版草案試算表</a:t>
            </a:r>
            <a:r>
              <a:rPr lang="en-US" altLang="zh-TW" sz="4600" dirty="0" smtClean="0">
                <a:latin typeface="標楷體" pitchFamily="65" charset="-120"/>
                <a:ea typeface="標楷體" pitchFamily="65" charset="-120"/>
              </a:rPr>
              <a:t>(</a:t>
            </a:r>
            <a:r>
              <a:rPr lang="zh-TW" altLang="en-US" sz="4600" dirty="0" smtClean="0">
                <a:latin typeface="標楷體" pitchFamily="65" charset="-120"/>
                <a:ea typeface="標楷體" pitchFamily="65" charset="-120"/>
              </a:rPr>
              <a:t>節錄</a:t>
            </a:r>
            <a:r>
              <a:rPr lang="en-US" altLang="zh-TW" sz="4600" dirty="0" smtClean="0">
                <a:latin typeface="標楷體" pitchFamily="65" charset="-120"/>
                <a:ea typeface="標楷體" pitchFamily="65" charset="-120"/>
              </a:rPr>
              <a:t>)</a:t>
            </a:r>
          </a:p>
        </p:txBody>
      </p:sp>
      <p:sp>
        <p:nvSpPr>
          <p:cNvPr id="71683" name="Rectangle 3"/>
          <p:cNvSpPr>
            <a:spLocks noGrp="1" noChangeArrowheads="1"/>
          </p:cNvSpPr>
          <p:nvPr>
            <p:ph type="body" idx="4294967295"/>
          </p:nvPr>
        </p:nvSpPr>
        <p:spPr>
          <a:xfrm>
            <a:off x="446088" y="1600200"/>
            <a:ext cx="8229600" cy="4456113"/>
          </a:xfrm>
        </p:spPr>
        <p:txBody>
          <a:bodyPr/>
          <a:lstStyle/>
          <a:p>
            <a:pPr eaLnBrk="1" hangingPunct="1">
              <a:buFontTx/>
              <a:buNone/>
            </a:pPr>
            <a:r>
              <a:rPr lang="en-US" altLang="zh-TW" sz="2800" smtClean="0">
                <a:latin typeface="標楷體" pitchFamily="65" charset="-120"/>
                <a:ea typeface="標楷體" pitchFamily="65" charset="-120"/>
              </a:rPr>
              <a:t>115.2.1</a:t>
            </a:r>
            <a:r>
              <a:rPr lang="zh-TW" altLang="en-US" sz="2800" smtClean="0">
                <a:latin typeface="標楷體" pitchFamily="65" charset="-120"/>
                <a:ea typeface="標楷體" pitchFamily="65" charset="-120"/>
              </a:rPr>
              <a:t>退休生效</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純新制年資</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a:t>
            </a:r>
          </a:p>
          <a:p>
            <a:pPr eaLnBrk="1" hangingPunct="1"/>
            <a:r>
              <a:rPr lang="zh-TW" altLang="en-US" sz="2800" smtClean="0">
                <a:latin typeface="標楷體" pitchFamily="65" charset="-120"/>
                <a:ea typeface="標楷體" pitchFamily="65" charset="-120"/>
              </a:rPr>
              <a:t>中小學教師年金試算</a:t>
            </a:r>
          </a:p>
          <a:p>
            <a:pPr eaLnBrk="1" hangingPunct="1">
              <a:buFontTx/>
              <a:buNone/>
            </a:pPr>
            <a:r>
              <a:rPr lang="zh-TW" altLang="en-US" sz="2400" smtClean="0">
                <a:latin typeface="標楷體" pitchFamily="65" charset="-120"/>
                <a:ea typeface="標楷體" pitchFamily="65" charset="-120"/>
              </a:rPr>
              <a:t>改革前月退休金：</a:t>
            </a:r>
            <a:r>
              <a:rPr lang="en-US" altLang="zh-TW" sz="2400" smtClean="0">
                <a:latin typeface="標楷體" pitchFamily="65" charset="-120"/>
                <a:ea typeface="標楷體" pitchFamily="65" charset="-120"/>
              </a:rPr>
              <a:t>56496</a:t>
            </a:r>
            <a:r>
              <a:rPr lang="zh-TW" altLang="en-US" sz="2400" smtClean="0">
                <a:latin typeface="標楷體" pitchFamily="65" charset="-120"/>
                <a:ea typeface="標楷體" pitchFamily="65" charset="-120"/>
              </a:rPr>
              <a:t>元</a:t>
            </a:r>
            <a:r>
              <a:rPr lang="en-US" altLang="zh-TW" sz="2400" smtClean="0">
                <a:latin typeface="標楷體" pitchFamily="65" charset="-120"/>
                <a:ea typeface="標楷體" pitchFamily="65" charset="-120"/>
              </a:rPr>
              <a:t>(</a:t>
            </a:r>
            <a:r>
              <a:rPr lang="zh-TW" altLang="en-US" sz="2400" smtClean="0">
                <a:solidFill>
                  <a:srgbClr val="FF0000"/>
                </a:solidFill>
                <a:latin typeface="標楷體" pitchFamily="65" charset="-120"/>
                <a:ea typeface="標楷體" pitchFamily="65" charset="-120"/>
              </a:rPr>
              <a:t>另加一次退公保金約</a:t>
            </a:r>
            <a:r>
              <a:rPr lang="en-US" altLang="zh-TW" sz="2400" smtClean="0">
                <a:solidFill>
                  <a:srgbClr val="FF0000"/>
                </a:solidFill>
                <a:latin typeface="標楷體" pitchFamily="65" charset="-120"/>
                <a:ea typeface="標楷體" pitchFamily="65" charset="-120"/>
              </a:rPr>
              <a:t>170</a:t>
            </a:r>
            <a:r>
              <a:rPr lang="zh-TW" altLang="en-US" sz="2400" smtClean="0">
                <a:solidFill>
                  <a:srgbClr val="FF0000"/>
                </a:solidFill>
                <a:latin typeface="標楷體" pitchFamily="65" charset="-120"/>
                <a:ea typeface="標楷體" pitchFamily="65" charset="-120"/>
              </a:rPr>
              <a:t>萬</a:t>
            </a:r>
            <a:r>
              <a:rPr lang="en-US" altLang="zh-TW" sz="2400" smtClean="0">
                <a:latin typeface="標楷體" pitchFamily="65" charset="-120"/>
                <a:ea typeface="標楷體" pitchFamily="65" charset="-120"/>
              </a:rPr>
              <a:t>)</a:t>
            </a:r>
          </a:p>
          <a:p>
            <a:pPr eaLnBrk="1" hangingPunct="1">
              <a:buFontTx/>
              <a:buNone/>
            </a:pPr>
            <a:r>
              <a:rPr lang="zh-TW" altLang="en-US" sz="2400" smtClean="0">
                <a:latin typeface="標楷體" pitchFamily="65" charset="-120"/>
                <a:ea typeface="標楷體" pitchFamily="65" charset="-120"/>
              </a:rPr>
              <a:t>改革後月退休金</a:t>
            </a:r>
            <a:r>
              <a:rPr lang="en-US" altLang="zh-TW" sz="2400" smtClean="0">
                <a:latin typeface="標楷體" pitchFamily="65" charset="-120"/>
                <a:ea typeface="標楷體" pitchFamily="65" charset="-120"/>
              </a:rPr>
              <a:t>+</a:t>
            </a:r>
            <a:r>
              <a:rPr lang="zh-TW" altLang="en-US" sz="2400" smtClean="0">
                <a:solidFill>
                  <a:srgbClr val="FF0000"/>
                </a:solidFill>
                <a:latin typeface="標楷體" pitchFamily="65" charset="-120"/>
                <a:ea typeface="標楷體" pitchFamily="65" charset="-120"/>
              </a:rPr>
              <a:t>公保年金</a:t>
            </a:r>
            <a:r>
              <a:rPr lang="zh-TW" altLang="en-US" sz="2400" smtClean="0">
                <a:latin typeface="標楷體" pitchFamily="65" charset="-120"/>
                <a:ea typeface="標楷體" pitchFamily="65" charset="-120"/>
              </a:rPr>
              <a:t>：</a:t>
            </a:r>
            <a:r>
              <a:rPr lang="en-US" altLang="zh-TW" sz="2400" smtClean="0">
                <a:latin typeface="標楷體" pitchFamily="65" charset="-120"/>
                <a:ea typeface="標楷體" pitchFamily="65" charset="-120"/>
              </a:rPr>
              <a:t>53785</a:t>
            </a:r>
            <a:r>
              <a:rPr lang="zh-TW" altLang="en-US" sz="2400" smtClean="0">
                <a:latin typeface="標楷體" pitchFamily="65" charset="-120"/>
                <a:ea typeface="標楷體" pitchFamily="65" charset="-120"/>
              </a:rPr>
              <a:t>元</a:t>
            </a:r>
            <a:r>
              <a:rPr lang="en-US" altLang="zh-TW" sz="2400" smtClean="0">
                <a:solidFill>
                  <a:srgbClr val="FF3300"/>
                </a:solidFill>
                <a:latin typeface="標楷體" pitchFamily="65" charset="-120"/>
                <a:ea typeface="標楷體" pitchFamily="65" charset="-120"/>
              </a:rPr>
              <a:t>(</a:t>
            </a:r>
            <a:r>
              <a:rPr lang="zh-TW" altLang="en-US" sz="2400" smtClean="0">
                <a:solidFill>
                  <a:srgbClr val="FF3300"/>
                </a:solidFill>
                <a:latin typeface="標楷體" pitchFamily="65" charset="-120"/>
                <a:ea typeface="標楷體" pitchFamily="65" charset="-120"/>
              </a:rPr>
              <a:t>減少</a:t>
            </a:r>
            <a:r>
              <a:rPr lang="en-US" altLang="zh-TW" sz="2400" smtClean="0">
                <a:solidFill>
                  <a:srgbClr val="FF3300"/>
                </a:solidFill>
                <a:latin typeface="標楷體" pitchFamily="65" charset="-120"/>
                <a:ea typeface="標楷體" pitchFamily="65" charset="-120"/>
              </a:rPr>
              <a:t>2711)</a:t>
            </a:r>
          </a:p>
          <a:p>
            <a:pPr eaLnBrk="1" hangingPunct="1"/>
            <a:r>
              <a:rPr lang="zh-TW" altLang="en-US" sz="2800" smtClean="0">
                <a:latin typeface="標楷體" pitchFamily="65" charset="-120"/>
                <a:ea typeface="標楷體" pitchFamily="65" charset="-120"/>
              </a:rPr>
              <a:t>大專教授年金試算</a:t>
            </a:r>
          </a:p>
          <a:p>
            <a:pPr eaLnBrk="1" hangingPunct="1">
              <a:buFontTx/>
              <a:buNone/>
            </a:pPr>
            <a:r>
              <a:rPr lang="zh-TW" altLang="en-US" sz="2400" smtClean="0">
                <a:latin typeface="標楷體" pitchFamily="65" charset="-120"/>
                <a:ea typeface="標楷體" pitchFamily="65" charset="-120"/>
              </a:rPr>
              <a:t>改革前月退休金：</a:t>
            </a:r>
            <a:r>
              <a:rPr lang="en-US" altLang="zh-TW" sz="2400" smtClean="0">
                <a:latin typeface="標楷體" pitchFamily="65" charset="-120"/>
                <a:ea typeface="標楷體" pitchFamily="65" charset="-120"/>
              </a:rPr>
              <a:t>63690</a:t>
            </a:r>
            <a:r>
              <a:rPr lang="zh-TW" altLang="en-US" sz="2400" smtClean="0">
                <a:latin typeface="標楷體" pitchFamily="65" charset="-120"/>
                <a:ea typeface="標楷體" pitchFamily="65" charset="-120"/>
              </a:rPr>
              <a:t>元</a:t>
            </a:r>
            <a:r>
              <a:rPr lang="en-US" altLang="zh-TW" sz="2400" smtClean="0">
                <a:latin typeface="標楷體" pitchFamily="65" charset="-120"/>
                <a:ea typeface="標楷體" pitchFamily="65" charset="-120"/>
              </a:rPr>
              <a:t>(</a:t>
            </a:r>
            <a:r>
              <a:rPr lang="zh-TW" altLang="en-US" sz="2400" smtClean="0">
                <a:solidFill>
                  <a:srgbClr val="FF3300"/>
                </a:solidFill>
                <a:latin typeface="標楷體" pitchFamily="65" charset="-120"/>
                <a:ea typeface="標楷體" pitchFamily="65" charset="-120"/>
              </a:rPr>
              <a:t>另加一次退公保金</a:t>
            </a:r>
            <a:r>
              <a:rPr lang="en-US" altLang="zh-TW" sz="2400" smtClean="0">
                <a:latin typeface="標楷體" pitchFamily="65" charset="-120"/>
                <a:ea typeface="標楷體" pitchFamily="65" charset="-120"/>
              </a:rPr>
              <a:t>)</a:t>
            </a:r>
          </a:p>
          <a:p>
            <a:pPr eaLnBrk="1" hangingPunct="1">
              <a:buFontTx/>
              <a:buNone/>
            </a:pPr>
            <a:r>
              <a:rPr lang="zh-TW" altLang="en-US" sz="2400" smtClean="0">
                <a:latin typeface="標楷體" pitchFamily="65" charset="-120"/>
                <a:ea typeface="標楷體" pitchFamily="65" charset="-120"/>
              </a:rPr>
              <a:t>改革後月退休金</a:t>
            </a:r>
            <a:r>
              <a:rPr lang="en-US" altLang="zh-TW" sz="2400" smtClean="0">
                <a:latin typeface="標楷體" pitchFamily="65" charset="-120"/>
                <a:ea typeface="標楷體" pitchFamily="65" charset="-120"/>
              </a:rPr>
              <a:t>+</a:t>
            </a:r>
            <a:r>
              <a:rPr lang="zh-TW" altLang="en-US" sz="2400" smtClean="0">
                <a:solidFill>
                  <a:srgbClr val="FF0000"/>
                </a:solidFill>
                <a:latin typeface="標楷體" pitchFamily="65" charset="-120"/>
                <a:ea typeface="標楷體" pitchFamily="65" charset="-120"/>
              </a:rPr>
              <a:t>公保年金</a:t>
            </a:r>
            <a:r>
              <a:rPr lang="zh-TW" altLang="en-US" sz="2400" smtClean="0">
                <a:latin typeface="標楷體" pitchFamily="65" charset="-120"/>
                <a:ea typeface="標楷體" pitchFamily="65" charset="-120"/>
              </a:rPr>
              <a:t>：</a:t>
            </a:r>
            <a:r>
              <a:rPr lang="en-US" altLang="zh-TW" sz="2400" smtClean="0">
                <a:latin typeface="標楷體" pitchFamily="65" charset="-120"/>
                <a:ea typeface="標楷體" pitchFamily="65" charset="-120"/>
              </a:rPr>
              <a:t>72444</a:t>
            </a:r>
            <a:r>
              <a:rPr lang="zh-TW" altLang="en-US" sz="2400" smtClean="0">
                <a:latin typeface="標楷體" pitchFamily="65" charset="-120"/>
                <a:ea typeface="標楷體" pitchFamily="65" charset="-120"/>
              </a:rPr>
              <a:t>元</a:t>
            </a:r>
            <a:r>
              <a:rPr lang="en-US" altLang="zh-TW" sz="2400" smtClean="0">
                <a:solidFill>
                  <a:srgbClr val="FF3300"/>
                </a:solidFill>
                <a:latin typeface="標楷體" pitchFamily="65" charset="-120"/>
                <a:ea typeface="標楷體" pitchFamily="65" charset="-120"/>
              </a:rPr>
              <a:t>(</a:t>
            </a:r>
            <a:r>
              <a:rPr lang="zh-TW" altLang="en-US" sz="2400" smtClean="0">
                <a:solidFill>
                  <a:srgbClr val="FF3300"/>
                </a:solidFill>
                <a:latin typeface="標楷體" pitchFamily="65" charset="-120"/>
                <a:ea typeface="標楷體" pitchFamily="65" charset="-120"/>
              </a:rPr>
              <a:t>增加</a:t>
            </a:r>
            <a:r>
              <a:rPr lang="en-US" altLang="zh-TW" sz="2400" smtClean="0">
                <a:solidFill>
                  <a:srgbClr val="FF3300"/>
                </a:solidFill>
                <a:latin typeface="標楷體" pitchFamily="65" charset="-120"/>
                <a:ea typeface="標楷體" pitchFamily="65" charset="-120"/>
              </a:rPr>
              <a:t>8754)</a:t>
            </a:r>
          </a:p>
          <a:p>
            <a:pPr eaLnBrk="1" hangingPunct="1"/>
            <a:r>
              <a:rPr lang="zh-TW" altLang="en-US" sz="2800" smtClean="0">
                <a:solidFill>
                  <a:srgbClr val="FF3300"/>
                </a:solidFill>
                <a:latin typeface="標楷體" pitchFamily="65" charset="-120"/>
                <a:ea typeface="標楷體" pitchFamily="65" charset="-120"/>
              </a:rPr>
              <a:t>繳費基準同為本俸</a:t>
            </a:r>
            <a:r>
              <a:rPr lang="zh-TW" altLang="en-US" sz="2800" smtClean="0">
                <a:solidFill>
                  <a:srgbClr val="FF3300"/>
                </a:solidFill>
                <a:latin typeface="標楷體" pitchFamily="65" charset="-120"/>
                <a:ea typeface="標楷體" pitchFamily="65" charset="-120"/>
                <a:sym typeface="Wingdings 2" pitchFamily="18" charset="2"/>
              </a:rPr>
              <a:t></a:t>
            </a:r>
            <a:r>
              <a:rPr lang="en-US" altLang="zh-TW" sz="2800" smtClean="0">
                <a:solidFill>
                  <a:srgbClr val="FF3300"/>
                </a:solidFill>
                <a:latin typeface="標楷體" pitchFamily="65" charset="-120"/>
                <a:ea typeface="標楷體" pitchFamily="65" charset="-120"/>
                <a:sym typeface="Wingdings 2" pitchFamily="18" charset="2"/>
              </a:rPr>
              <a:t>2</a:t>
            </a:r>
            <a:r>
              <a:rPr lang="zh-TW" altLang="en-US" sz="2800" smtClean="0">
                <a:solidFill>
                  <a:srgbClr val="FF3300"/>
                </a:solidFill>
                <a:latin typeface="標楷體" pitchFamily="65" charset="-120"/>
                <a:ea typeface="標楷體" pitchFamily="65" charset="-120"/>
                <a:sym typeface="Wingdings 2" pitchFamily="18" charset="2"/>
              </a:rPr>
              <a:t>，</a:t>
            </a:r>
            <a:r>
              <a:rPr lang="zh-TW" altLang="en-US" sz="2800" smtClean="0">
                <a:solidFill>
                  <a:srgbClr val="FF3300"/>
                </a:solidFill>
                <a:latin typeface="標楷體" pitchFamily="65" charset="-120"/>
                <a:ea typeface="標楷體" pitchFamily="65" charset="-120"/>
              </a:rPr>
              <a:t>給付標準卻不同</a:t>
            </a:r>
            <a:r>
              <a:rPr lang="zh-TW" altLang="en-US" sz="2800" smtClean="0">
                <a:solidFill>
                  <a:srgbClr val="FF3300"/>
                </a:solidFill>
                <a:latin typeface="標楷體" pitchFamily="65" charset="-120"/>
                <a:ea typeface="標楷體" pitchFamily="65" charset="-120"/>
                <a:sym typeface="Wingdings 2" pitchFamily="18" charset="2"/>
              </a:rPr>
              <a:t>！</a:t>
            </a:r>
            <a:endParaRPr lang="en-US" altLang="zh-TW" sz="2800" smtClean="0">
              <a:solidFill>
                <a:srgbClr val="FF3300"/>
              </a:solidFill>
              <a:latin typeface="標楷體" pitchFamily="65" charset="-120"/>
              <a:ea typeface="標楷體" pitchFamily="65" charset="-120"/>
              <a:sym typeface="Wingdings 2" pitchFamily="18" charset="2"/>
            </a:endParaRPr>
          </a:p>
          <a:p>
            <a:pPr eaLnBrk="1" hangingPunct="1"/>
            <a:r>
              <a:rPr lang="zh-TW" altLang="en-US" sz="2800" smtClean="0">
                <a:solidFill>
                  <a:srgbClr val="FF3300"/>
                </a:solidFill>
                <a:latin typeface="標楷體" pitchFamily="65" charset="-120"/>
                <a:ea typeface="標楷體" pitchFamily="65" charset="-120"/>
                <a:sym typeface="Wingdings 2" pitchFamily="18" charset="2"/>
              </a:rPr>
              <a:t>執政者變來變去，階級分化卻是不變的招數！</a:t>
            </a:r>
            <a:endParaRPr lang="zh-TW" altLang="en-US" sz="2800" smtClean="0">
              <a:solidFill>
                <a:srgbClr val="FF3300"/>
              </a:solidFill>
              <a:latin typeface="標楷體" pitchFamily="65" charset="-120"/>
              <a:ea typeface="標楷體" pitchFamily="65" charset="-120"/>
            </a:endParaRPr>
          </a:p>
        </p:txBody>
      </p:sp>
      <p:sp>
        <p:nvSpPr>
          <p:cNvPr id="43012" name="Oval 4"/>
          <p:cNvSpPr>
            <a:spLocks noChangeArrowheads="1"/>
          </p:cNvSpPr>
          <p:nvPr/>
        </p:nvSpPr>
        <p:spPr bwMode="auto">
          <a:xfrm>
            <a:off x="5435600" y="3068638"/>
            <a:ext cx="1655763"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Verdana" pitchFamily="34" charset="0"/>
            </a:endParaRPr>
          </a:p>
        </p:txBody>
      </p:sp>
      <p:sp>
        <p:nvSpPr>
          <p:cNvPr id="43013" name="Oval 5"/>
          <p:cNvSpPr>
            <a:spLocks noChangeArrowheads="1"/>
          </p:cNvSpPr>
          <p:nvPr/>
        </p:nvSpPr>
        <p:spPr bwMode="auto">
          <a:xfrm>
            <a:off x="5435600" y="4437063"/>
            <a:ext cx="1800225"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4301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0" nodeType="clickEffect">
                                  <p:stCondLst>
                                    <p:cond delay="0"/>
                                  </p:stCondLst>
                                  <p:childTnLst>
                                    <p:animScale>
                                      <p:cBhvr>
                                        <p:cTn id="10" dur="2000" fill="hold"/>
                                        <p:tgtEl>
                                          <p:spTgt spid="430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31800" y="103188"/>
            <a:ext cx="8243888" cy="1314450"/>
          </a:xfrm>
        </p:spPr>
        <p:txBody>
          <a:bodyPr anchor="ctr"/>
          <a:lstStyle/>
          <a:p>
            <a:pPr eaLnBrk="1" hangingPunct="1">
              <a:defRPr/>
            </a:pPr>
            <a:r>
              <a:rPr lang="en-US" altLang="zh-TW" sz="4600" dirty="0" smtClean="0">
                <a:latin typeface="標楷體" pitchFamily="65" charset="-120"/>
                <a:ea typeface="標楷體" pitchFamily="65" charset="-120"/>
              </a:rPr>
              <a:t>102</a:t>
            </a:r>
            <a:r>
              <a:rPr lang="zh-TW" altLang="en-US" sz="4600" dirty="0" smtClean="0">
                <a:latin typeface="標楷體" pitchFamily="65" charset="-120"/>
                <a:ea typeface="標楷體" pitchFamily="65" charset="-120"/>
              </a:rPr>
              <a:t>年官版草案修正重點</a:t>
            </a:r>
          </a:p>
        </p:txBody>
      </p:sp>
      <p:sp>
        <p:nvSpPr>
          <p:cNvPr id="72707" name="Rectangle 3"/>
          <p:cNvSpPr>
            <a:spLocks noGrp="1" noChangeArrowheads="1"/>
          </p:cNvSpPr>
          <p:nvPr>
            <p:ph type="body" idx="4294967295"/>
          </p:nvPr>
        </p:nvSpPr>
        <p:spPr>
          <a:xfrm>
            <a:off x="374650" y="1600200"/>
            <a:ext cx="8229600" cy="4456113"/>
          </a:xfrm>
        </p:spPr>
        <p:txBody>
          <a:bodyPr/>
          <a:lstStyle/>
          <a:p>
            <a:pPr eaLnBrk="1" hangingPunct="1"/>
            <a:r>
              <a:rPr lang="zh-TW" altLang="en-US" smtClean="0">
                <a:ea typeface="標楷體" pitchFamily="65" charset="-120"/>
              </a:rPr>
              <a:t>已退休人員方面</a:t>
            </a:r>
          </a:p>
          <a:p>
            <a:pPr eaLnBrk="1" hangingPunct="1">
              <a:buFontTx/>
              <a:buNone/>
            </a:pPr>
            <a:r>
              <a:rPr lang="zh-TW" altLang="en-US" smtClean="0">
                <a:ea typeface="標楷體" pitchFamily="65" charset="-120"/>
              </a:rPr>
              <a:t>（一）調整退休所得替代率</a:t>
            </a:r>
          </a:p>
          <a:p>
            <a:pPr eaLnBrk="1" hangingPunct="1">
              <a:buFontTx/>
              <a:buNone/>
            </a:pPr>
            <a:r>
              <a:rPr lang="zh-TW" altLang="en-US" smtClean="0">
                <a:ea typeface="標楷體" pitchFamily="65" charset="-120"/>
              </a:rPr>
              <a:t>（二）刪除月撫慰金</a:t>
            </a:r>
          </a:p>
          <a:p>
            <a:pPr eaLnBrk="1" hangingPunct="1">
              <a:buFontTx/>
              <a:buNone/>
            </a:pPr>
            <a:r>
              <a:rPr lang="zh-TW" altLang="en-US" smtClean="0">
                <a:ea typeface="標楷體" pitchFamily="65" charset="-120"/>
              </a:rPr>
              <a:t>（三）調整優惠存款利率</a:t>
            </a:r>
          </a:p>
          <a:p>
            <a:pPr eaLnBrk="1" hangingPunct="1">
              <a:buFontTx/>
              <a:buNone/>
            </a:pPr>
            <a:r>
              <a:rPr lang="zh-TW" altLang="en-US" smtClean="0">
                <a:ea typeface="標楷體" pitchFamily="65" charset="-120"/>
              </a:rPr>
              <a:t>（四）</a:t>
            </a:r>
            <a:r>
              <a:rPr lang="zh-TW" altLang="en-US" smtClean="0">
                <a:solidFill>
                  <a:srgbClr val="FF3300"/>
                </a:solidFill>
                <a:ea typeface="標楷體" pitchFamily="65" charset="-120"/>
              </a:rPr>
              <a:t>限制退休再任私校支領雙薪（送到行政院被刪除，改到自己就停止）</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idx="4294967295"/>
          </p:nvPr>
        </p:nvSpPr>
        <p:spPr>
          <a:xfrm>
            <a:off x="431800" y="103188"/>
            <a:ext cx="8243888" cy="1314450"/>
          </a:xfrm>
        </p:spPr>
        <p:txBody>
          <a:bodyPr anchor="ctr"/>
          <a:lstStyle/>
          <a:p>
            <a:pPr eaLnBrk="1" hangingPunct="1">
              <a:defRPr/>
            </a:pPr>
            <a:r>
              <a:rPr lang="en-US" altLang="zh-TW" sz="4600" dirty="0" smtClean="0">
                <a:latin typeface="標楷體" pitchFamily="65" charset="-120"/>
                <a:ea typeface="標楷體" pitchFamily="65" charset="-120"/>
              </a:rPr>
              <a:t>102</a:t>
            </a:r>
            <a:r>
              <a:rPr lang="zh-TW" altLang="en-US" sz="4600" dirty="0" smtClean="0">
                <a:latin typeface="標楷體" pitchFamily="65" charset="-120"/>
                <a:ea typeface="標楷體" pitchFamily="65" charset="-120"/>
              </a:rPr>
              <a:t>年官版草案修正重點</a:t>
            </a:r>
          </a:p>
        </p:txBody>
      </p:sp>
      <p:sp>
        <p:nvSpPr>
          <p:cNvPr id="3" name="內容版面配置區 2"/>
          <p:cNvSpPr>
            <a:spLocks noGrp="1"/>
          </p:cNvSpPr>
          <p:nvPr>
            <p:ph idx="4294967295"/>
          </p:nvPr>
        </p:nvSpPr>
        <p:spPr>
          <a:xfrm>
            <a:off x="395288" y="1341438"/>
            <a:ext cx="8291512" cy="4103687"/>
          </a:xfrm>
        </p:spPr>
        <p:txBody>
          <a:bodyPr/>
          <a:lstStyle/>
          <a:p>
            <a:pPr marL="609600" indent="-609600" eaLnBrk="1" hangingPunct="1">
              <a:defRPr/>
            </a:pP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rPr>
              <a:t>對</a:t>
            </a:r>
            <a:r>
              <a:rPr lang="zh-TW" altLang="en-US" dirty="0" smtClean="0">
                <a:solidFill>
                  <a:srgbClr val="FF0000"/>
                </a:solidFill>
                <a:effectLst>
                  <a:outerShdw blurRad="38100" dist="38100" dir="2700000" algn="tl">
                    <a:srgbClr val="C0C0C0"/>
                  </a:outerShdw>
                </a:effectLst>
                <a:latin typeface="標楷體" pitchFamily="65" charset="-120"/>
                <a:ea typeface="標楷體" pitchFamily="65" charset="-120"/>
                <a:cs typeface="微軟正黑體" pitchFamily="34" charset="-120"/>
              </a:rPr>
              <a:t>已退休</a:t>
            </a: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rPr>
              <a:t>的教師</a:t>
            </a:r>
            <a:r>
              <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rPr>
              <a:t/>
            </a:r>
            <a:br>
              <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rPr>
            </a:b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rPr>
              <a:t>純舊制計算方式不變</a:t>
            </a:r>
            <a:r>
              <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rPr>
              <a:t>(</a:t>
            </a: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rPr>
              <a:t>仍為</a:t>
            </a:r>
            <a:r>
              <a:rPr lang="zh-TW" altLang="en-US" dirty="0" smtClean="0">
                <a:solidFill>
                  <a:srgbClr val="FF3300"/>
                </a:solidFill>
                <a:effectLst>
                  <a:outerShdw blurRad="38100" dist="38100" dir="2700000" algn="tl">
                    <a:srgbClr val="C0C0C0"/>
                  </a:outerShdw>
                </a:effectLst>
                <a:latin typeface="標楷體" pitchFamily="65" charset="-120"/>
                <a:ea typeface="標楷體" pitchFamily="65" charset="-120"/>
                <a:cs typeface="微軟正黑體" pitchFamily="34" charset="-120"/>
              </a:rPr>
              <a:t>本俸</a:t>
            </a: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sym typeface="Wingdings 2" pitchFamily="18" charset="2"/>
              </a:rPr>
              <a:t>百分比</a:t>
            </a:r>
            <a:r>
              <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sym typeface="Wingdings 2" pitchFamily="18" charset="2"/>
              </a:rPr>
              <a:t>+930)</a:t>
            </a: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rPr>
              <a:t>，但</a:t>
            </a:r>
            <a:r>
              <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rPr>
              <a:t>18%</a:t>
            </a: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rPr>
              <a:t>逐年遞減至</a:t>
            </a:r>
            <a:r>
              <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rPr>
              <a:t>9%</a:t>
            </a: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rPr>
              <a:t>為上限。</a:t>
            </a:r>
            <a:r>
              <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rPr>
              <a:t/>
            </a:r>
            <a:br>
              <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rPr>
            </a:b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rPr>
              <a:t>有新舊制者只有動新制</a:t>
            </a:r>
            <a:r>
              <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rPr>
              <a:t>(</a:t>
            </a:r>
            <a:r>
              <a:rPr lang="zh-TW" altLang="en-US" dirty="0" smtClean="0">
                <a:solidFill>
                  <a:srgbClr val="FF3300"/>
                </a:solidFill>
                <a:effectLst>
                  <a:outerShdw blurRad="38100" dist="38100" dir="2700000" algn="tl">
                    <a:srgbClr val="C0C0C0"/>
                  </a:outerShdw>
                </a:effectLst>
                <a:latin typeface="標楷體" pitchFamily="65" charset="-120"/>
                <a:ea typeface="標楷體" pitchFamily="65" charset="-120"/>
                <a:cs typeface="微軟正黑體" pitchFamily="34" charset="-120"/>
              </a:rPr>
              <a:t>本俸</a:t>
            </a: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sym typeface="Wingdings 2" pitchFamily="18" charset="2"/>
              </a:rPr>
              <a:t></a:t>
            </a:r>
            <a:r>
              <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sym typeface="Wingdings 2" pitchFamily="18" charset="2"/>
              </a:rPr>
              <a:t>2</a:t>
            </a: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sym typeface="Wingdings 2" pitchFamily="18" charset="2"/>
              </a:rPr>
              <a:t>逐年調降</a:t>
            </a: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sym typeface="Wingdings" pitchFamily="2" charset="2"/>
              </a:rPr>
              <a:t></a:t>
            </a:r>
            <a:r>
              <a:rPr lang="zh-TW" altLang="en-US" dirty="0" smtClean="0">
                <a:solidFill>
                  <a:srgbClr val="FF3300"/>
                </a:solidFill>
                <a:effectLst>
                  <a:outerShdw blurRad="38100" dist="38100" dir="2700000" algn="tl">
                    <a:srgbClr val="C0C0C0"/>
                  </a:outerShdw>
                </a:effectLst>
                <a:latin typeface="標楷體" pitchFamily="65" charset="-120"/>
                <a:ea typeface="標楷體" pitchFamily="65" charset="-120"/>
                <a:cs typeface="微軟正黑體" pitchFamily="34" charset="-120"/>
              </a:rPr>
              <a:t>本俸</a:t>
            </a: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sym typeface="Wingdings 2" pitchFamily="18" charset="2"/>
              </a:rPr>
              <a:t></a:t>
            </a:r>
            <a:r>
              <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sym typeface="Wingdings 2" pitchFamily="18" charset="2"/>
              </a:rPr>
              <a:t>1.6)</a:t>
            </a:r>
            <a:endPar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sym typeface="Wingdings" pitchFamily="2" charset="2"/>
            </a:endParaRPr>
          </a:p>
          <a:p>
            <a:pPr marL="609600" indent="-609600" eaLnBrk="1" hangingPunct="1">
              <a:defRPr/>
            </a:pP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rPr>
              <a:t>對</a:t>
            </a:r>
            <a:r>
              <a:rPr lang="zh-TW" altLang="en-US" dirty="0" smtClean="0">
                <a:solidFill>
                  <a:srgbClr val="FF0000"/>
                </a:solidFill>
                <a:effectLst>
                  <a:outerShdw blurRad="38100" dist="38100" dir="2700000" algn="tl">
                    <a:srgbClr val="C0C0C0"/>
                  </a:outerShdw>
                </a:effectLst>
                <a:latin typeface="標楷體" pitchFamily="65" charset="-120"/>
                <a:ea typeface="標楷體" pitchFamily="65" charset="-120"/>
                <a:cs typeface="微軟正黑體" pitchFamily="34" charset="-120"/>
              </a:rPr>
              <a:t>未退休而接近退休</a:t>
            </a: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rPr>
              <a:t>的教師</a:t>
            </a:r>
            <a:r>
              <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rPr>
              <a:t/>
            </a:r>
            <a:br>
              <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rPr>
            </a:br>
            <a:r>
              <a:rPr lang="zh-TW" altLang="en-US" dirty="0" smtClean="0">
                <a:solidFill>
                  <a:srgbClr val="FF0000"/>
                </a:solidFill>
                <a:effectLst>
                  <a:outerShdw blurRad="38100" dist="38100" dir="2700000" algn="tl">
                    <a:srgbClr val="C0C0C0"/>
                  </a:outerShdw>
                </a:effectLst>
                <a:latin typeface="標楷體" pitchFamily="65" charset="-120"/>
                <a:ea typeface="標楷體" pitchFamily="65" charset="-120"/>
                <a:cs typeface="微軟正黑體" pitchFamily="34" charset="-120"/>
              </a:rPr>
              <a:t>舊制跟新制的本俸</a:t>
            </a: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rPr>
              <a:t>都改成用</a:t>
            </a:r>
            <a:r>
              <a:rPr lang="zh-TW" altLang="en-US" dirty="0" smtClean="0">
                <a:solidFill>
                  <a:srgbClr val="FF0000"/>
                </a:solidFill>
                <a:effectLst>
                  <a:outerShdw blurRad="38100" dist="38100" dir="2700000" algn="tl">
                    <a:srgbClr val="C0C0C0"/>
                  </a:outerShdw>
                </a:effectLst>
                <a:latin typeface="標楷體" pitchFamily="65" charset="-120"/>
                <a:ea typeface="標楷體" pitchFamily="65" charset="-120"/>
                <a:cs typeface="微軟正黑體" pitchFamily="34" charset="-120"/>
              </a:rPr>
              <a:t>平均本俸</a:t>
            </a:r>
            <a:r>
              <a:rPr lang="zh-TW" altLang="en-US" dirty="0" smtClean="0">
                <a:effectLst>
                  <a:outerShdw blurRad="38100" dist="38100" dir="2700000" algn="tl">
                    <a:srgbClr val="C0C0C0"/>
                  </a:outerShdw>
                </a:effectLst>
                <a:latin typeface="標楷體" pitchFamily="65" charset="-120"/>
                <a:ea typeface="標楷體" pitchFamily="65" charset="-120"/>
                <a:cs typeface="微軟正黑體" pitchFamily="34" charset="-120"/>
              </a:rPr>
              <a:t>來計算</a:t>
            </a:r>
            <a:endParaRPr lang="en-US" altLang="zh-TW" dirty="0" smtClean="0">
              <a:effectLst>
                <a:outerShdw blurRad="38100" dist="38100" dir="2700000" algn="tl">
                  <a:srgbClr val="C0C0C0"/>
                </a:outerShdw>
              </a:effectLst>
              <a:latin typeface="標楷體" pitchFamily="65" charset="-120"/>
              <a:ea typeface="標楷體" pitchFamily="65" charset="-120"/>
              <a:cs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idx="4294967295"/>
          </p:nvPr>
        </p:nvSpPr>
        <p:spPr>
          <a:xfrm>
            <a:off x="431800" y="103188"/>
            <a:ext cx="8243888" cy="1314450"/>
          </a:xfrm>
        </p:spPr>
        <p:txBody>
          <a:bodyPr anchor="ctr"/>
          <a:lstStyle/>
          <a:p>
            <a:pPr eaLnBrk="1" hangingPunct="1">
              <a:defRPr/>
            </a:pPr>
            <a:r>
              <a:rPr lang="en-US" altLang="zh-TW" sz="4600" dirty="0" smtClean="0">
                <a:latin typeface="標楷體" pitchFamily="65" charset="-120"/>
                <a:ea typeface="標楷體" pitchFamily="65" charset="-120"/>
              </a:rPr>
              <a:t>102</a:t>
            </a:r>
            <a:r>
              <a:rPr lang="zh-TW" altLang="en-US" sz="4600" dirty="0" smtClean="0">
                <a:latin typeface="標楷體" pitchFamily="65" charset="-120"/>
                <a:ea typeface="標楷體" pitchFamily="65" charset="-120"/>
              </a:rPr>
              <a:t>年官版草案修正重點</a:t>
            </a:r>
          </a:p>
        </p:txBody>
      </p:sp>
      <p:sp>
        <p:nvSpPr>
          <p:cNvPr id="3" name="內容版面配置區 2"/>
          <p:cNvSpPr>
            <a:spLocks noGrp="1"/>
          </p:cNvSpPr>
          <p:nvPr>
            <p:ph idx="4294967295"/>
          </p:nvPr>
        </p:nvSpPr>
        <p:spPr>
          <a:xfrm>
            <a:off x="446088" y="1341438"/>
            <a:ext cx="8229600" cy="5040312"/>
          </a:xfrm>
        </p:spPr>
        <p:txBody>
          <a:bodyPr/>
          <a:lstStyle/>
          <a:p>
            <a:pPr eaLnBrk="1" hangingPunct="1">
              <a:defRPr/>
            </a:pPr>
            <a:r>
              <a:rPr lang="zh-TW" altLang="en-US"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調整優惠存款利率</a:t>
            </a:r>
            <a:r>
              <a:rPr lang="en-US" altLang="zh-TW"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就是被汙名化的</a:t>
            </a:r>
            <a:r>
              <a:rPr lang="en-US" altLang="zh-TW"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18%)</a:t>
            </a:r>
            <a:br>
              <a:rPr lang="en-US" altLang="zh-TW"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br>
            <a:r>
              <a:rPr lang="en-US" altLang="zh-TW"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85</a:t>
            </a:r>
            <a:r>
              <a:rPr lang="zh-TW" altLang="en-US"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年</a:t>
            </a:r>
            <a:r>
              <a:rPr lang="en-US" altLang="zh-TW"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月</a:t>
            </a:r>
            <a:r>
              <a:rPr lang="en-US" altLang="zh-TW"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lang="zh-TW" altLang="en-US"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日之前退休領月退金者</a:t>
            </a:r>
            <a:r>
              <a:rPr lang="zh-TW" altLang="en-US"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及</a:t>
            </a:r>
            <a:r>
              <a:rPr lang="zh-TW" altLang="en-US" sz="2800" dirty="0" smtClean="0">
                <a:solidFill>
                  <a:srgbClr val="FF3300"/>
                </a:solidFill>
                <a:effectLst>
                  <a:outerShdw blurRad="38100" dist="38100" dir="2700000" algn="tl">
                    <a:srgbClr val="C0C0C0"/>
                  </a:outerShdw>
                </a:effectLst>
                <a:latin typeface="標楷體" panose="03000509000000000000" pitchFamily="65" charset="-120"/>
                <a:ea typeface="標楷體" panose="03000509000000000000" pitchFamily="65" charset="-120"/>
              </a:rPr>
              <a:t>已退休而</a:t>
            </a:r>
            <a:r>
              <a:rPr lang="zh-TW" altLang="en-US"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支領一次退休金者</a:t>
            </a:r>
            <a:r>
              <a:rPr lang="zh-TW" altLang="en-US"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，其舊年資優惠存款維持</a:t>
            </a:r>
            <a:r>
              <a:rPr lang="en-US" altLang="zh-TW"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18%</a:t>
            </a:r>
            <a:r>
              <a:rPr lang="zh-TW" altLang="en-US"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利率</a:t>
            </a:r>
            <a:r>
              <a:rPr lang="zh-TW" altLang="en-US"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不變</a:t>
            </a:r>
            <a:r>
              <a:rPr lang="zh-TW" altLang="en-US"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en-US" altLang="zh-TW"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en-US" altLang="zh-TW"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br>
            <a:r>
              <a:rPr lang="en-US" altLang="zh-TW"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85</a:t>
            </a:r>
            <a:r>
              <a:rPr lang="zh-TW" altLang="en-US"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年</a:t>
            </a:r>
            <a:r>
              <a:rPr lang="en-US" altLang="zh-TW"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月</a:t>
            </a:r>
            <a:r>
              <a:rPr lang="en-US" altLang="zh-TW"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日以後退休領月退金者</a:t>
            </a:r>
            <a:r>
              <a:rPr lang="zh-TW" altLang="en-US"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，逐年調整優惠存款利率。</a:t>
            </a:r>
            <a:endParaRPr lang="en-US" altLang="zh-TW"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defRPr/>
            </a:pPr>
            <a:r>
              <a:rPr lang="zh-TW" altLang="en-US"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實施</a:t>
            </a:r>
            <a:r>
              <a:rPr lang="zh-TW" altLang="en-US"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第一年  </a:t>
            </a:r>
            <a:r>
              <a:rPr lang="en-US" altLang="zh-TW"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12%</a:t>
            </a:r>
            <a:r>
              <a:rPr lang="zh-TW" altLang="en-US"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 </a:t>
            </a:r>
            <a:r>
              <a:rPr lang="en-US" altLang="zh-TW"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en-US" altLang="zh-TW" dirty="0" smtClean="0">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第二年 ：</a:t>
            </a:r>
            <a:r>
              <a:rPr lang="en-US" altLang="zh-TW" sz="2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11%</a:t>
            </a:r>
            <a:br>
              <a:rPr lang="en-US" altLang="zh-TW" sz="2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第三年 ：</a:t>
            </a:r>
            <a:r>
              <a:rPr lang="en-US" altLang="zh-TW" sz="2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10%</a:t>
            </a:r>
            <a:br>
              <a:rPr lang="en-US" altLang="zh-TW" sz="2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第四年 ： </a:t>
            </a:r>
            <a:r>
              <a:rPr lang="en-US" altLang="zh-TW" sz="2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9%</a:t>
            </a:r>
            <a:br>
              <a:rPr lang="en-US" altLang="zh-TW" sz="2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第五年以後： 台灣銀行一年定期存款固定利率</a:t>
            </a:r>
            <a:r>
              <a:rPr lang="en-US" altLang="zh-TW"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+7%</a:t>
            </a:r>
            <a:r>
              <a:rPr lang="zh-TW" altLang="en-US"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，並以</a:t>
            </a:r>
            <a:r>
              <a:rPr lang="en-US" altLang="zh-TW" sz="28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9%</a:t>
            </a:r>
            <a:r>
              <a:rPr lang="zh-TW" altLang="en-US"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為上限。</a:t>
            </a:r>
            <a:r>
              <a:rPr lang="en-US" altLang="zh-TW"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en-US" altLang="zh-TW" sz="28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br>
            <a:r>
              <a:rPr lang="en-US" altLang="zh-TW" dirty="0" smtClean="0">
                <a:effectLst>
                  <a:outerShdw blurRad="38100" dist="38100" dir="2700000" algn="tl">
                    <a:srgbClr val="C0C0C0"/>
                  </a:outerShdw>
                </a:effectLst>
                <a:latin typeface="Cambria Math" pitchFamily="18" charset="0"/>
                <a:ea typeface="微軟正黑體" pitchFamily="34" charset="-120"/>
              </a:rPr>
              <a:t/>
            </a:r>
            <a:br>
              <a:rPr lang="en-US" altLang="zh-TW" dirty="0" smtClean="0">
                <a:effectLst>
                  <a:outerShdw blurRad="38100" dist="38100" dir="2700000" algn="tl">
                    <a:srgbClr val="C0C0C0"/>
                  </a:outerShdw>
                </a:effectLst>
                <a:latin typeface="Cambria Math" pitchFamily="18" charset="0"/>
                <a:ea typeface="微軟正黑體" pitchFamily="34" charset="-120"/>
              </a:rPr>
            </a:br>
            <a:endParaRPr lang="en-US" altLang="zh-TW" dirty="0" smtClean="0">
              <a:effectLst>
                <a:outerShdw blurRad="38100" dist="38100" dir="2700000" algn="tl">
                  <a:srgbClr val="C0C0C0"/>
                </a:outerShdw>
              </a:effectLst>
              <a:latin typeface="微軟正黑體" pitchFamily="34" charset="-120"/>
              <a:ea typeface="微軟正黑體" pitchFamily="34" charset="-120"/>
            </a:endParaRPr>
          </a:p>
        </p:txBody>
      </p:sp>
      <p:sp>
        <p:nvSpPr>
          <p:cNvPr id="4124" name="Rectangle 28"/>
          <p:cNvSpPr>
            <a:spLocks noChangeArrowheads="1"/>
          </p:cNvSpPr>
          <p:nvPr/>
        </p:nvSpPr>
        <p:spPr bwMode="auto">
          <a:xfrm>
            <a:off x="6156325" y="6237288"/>
            <a:ext cx="2216150" cy="336550"/>
          </a:xfrm>
          <a:prstGeom prst="rect">
            <a:avLst/>
          </a:prstGeom>
          <a:noFill/>
          <a:ln>
            <a:noFill/>
          </a:ln>
          <a:effectLst/>
          <a:extLst/>
        </p:spPr>
        <p:txBody>
          <a:bodyPr wrap="none" anchor="ctr">
            <a:spAutoFit/>
          </a:bodyPr>
          <a:lstStyle/>
          <a:p>
            <a:pPr algn="ctr">
              <a:defRPr/>
            </a:pPr>
            <a:r>
              <a:rPr lang="zh-TW" altLang="en-US" sz="1600">
                <a:solidFill>
                  <a:srgbClr val="0000FF"/>
                </a:solidFill>
                <a:effectLst>
                  <a:outerShdw blurRad="38100" dist="38100" dir="2700000" algn="tl">
                    <a:srgbClr val="C0C0C0"/>
                  </a:outerShdw>
                </a:effectLst>
                <a:latin typeface="標楷體" pitchFamily="65" charset="-120"/>
                <a:ea typeface="標楷體" pitchFamily="65" charset="-120"/>
                <a:cs typeface="微軟正黑體" pitchFamily="34" charset="-120"/>
              </a:rPr>
              <a:t>感謝新北市教師會提供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內容版面配置區 2"/>
          <p:cNvSpPr>
            <a:spLocks noGrp="1"/>
          </p:cNvSpPr>
          <p:nvPr>
            <p:ph idx="1"/>
          </p:nvPr>
        </p:nvSpPr>
        <p:spPr>
          <a:xfrm>
            <a:off x="457200" y="549275"/>
            <a:ext cx="8229600" cy="5507038"/>
          </a:xfrm>
        </p:spPr>
        <p:txBody>
          <a:bodyPr/>
          <a:lstStyle/>
          <a:p>
            <a:r>
              <a:rPr lang="zh-TW" altLang="en-US" b="1" dirty="0" smtClean="0">
                <a:latin typeface="標楷體" pitchFamily="65" charset="-120"/>
                <a:ea typeface="標楷體" pitchFamily="65" charset="-120"/>
              </a:rPr>
              <a:t>軍</a:t>
            </a:r>
            <a:r>
              <a:rPr lang="zh-TW" altLang="zh-TW" b="1" dirty="0" smtClean="0">
                <a:latin typeface="標楷體" pitchFamily="65" charset="-120"/>
                <a:ea typeface="標楷體" pitchFamily="65" charset="-120"/>
              </a:rPr>
              <a:t>公教</a:t>
            </a:r>
            <a:r>
              <a:rPr lang="zh-TW" altLang="en-US" b="1" dirty="0" smtClean="0">
                <a:latin typeface="標楷體" pitchFamily="65" charset="-120"/>
                <a:ea typeface="標楷體" pitchFamily="65" charset="-120"/>
              </a:rPr>
              <a:t>一次又一</a:t>
            </a:r>
            <a:r>
              <a:rPr lang="zh-TW" altLang="zh-TW" b="1" dirty="0" smtClean="0">
                <a:latin typeface="標楷體" pitchFamily="65" charset="-120"/>
                <a:ea typeface="標楷體" pitchFamily="65" charset="-120"/>
              </a:rPr>
              <a:t>次被缺乏專業水準和責任感的媒體給消費了，再次成為被全民鬥爭的對象。</a:t>
            </a:r>
            <a:r>
              <a:rPr lang="en-US" altLang="zh-TW" dirty="0" smtClean="0">
                <a:latin typeface="標楷體" pitchFamily="65" charset="-120"/>
                <a:ea typeface="標楷體" pitchFamily="65" charset="-120"/>
              </a:rPr>
              <a:t> </a:t>
            </a:r>
            <a:endParaRPr lang="zh-TW"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問題是，</a:t>
            </a:r>
            <a:r>
              <a:rPr lang="zh-TW" altLang="zh-TW" dirty="0" smtClean="0">
                <a:solidFill>
                  <a:srgbClr val="FF0000"/>
                </a:solidFill>
                <a:latin typeface="標楷體" pitchFamily="65" charset="-120"/>
                <a:ea typeface="標楷體" pitchFamily="65" charset="-120"/>
              </a:rPr>
              <a:t>當您接收到鄰居或親友傳來這類錯誤訊息時，有辦法盡快澄清嗎？</a:t>
            </a:r>
            <a:r>
              <a:rPr lang="zh-TW" altLang="zh-TW" dirty="0" smtClean="0">
                <a:latin typeface="標楷體" pitchFamily="65" charset="-120"/>
                <a:ea typeface="標楷體" pitchFamily="65" charset="-120"/>
              </a:rPr>
              <a:t>如果沒有，大概很難責怪別人鬥爭</a:t>
            </a:r>
            <a:r>
              <a:rPr lang="zh-TW" altLang="en-US" dirty="0" smtClean="0">
                <a:latin typeface="標楷體" pitchFamily="65" charset="-120"/>
                <a:ea typeface="標楷體" pitchFamily="65" charset="-120"/>
              </a:rPr>
              <a:t>軍</a:t>
            </a:r>
            <a:r>
              <a:rPr lang="zh-TW" altLang="zh-TW" dirty="0" smtClean="0">
                <a:latin typeface="標楷體" pitchFamily="65" charset="-120"/>
                <a:ea typeface="標楷體" pitchFamily="65" charset="-120"/>
              </a:rPr>
              <a:t>公教了。</a:t>
            </a:r>
            <a:endParaRPr lang="zh-TW" altLang="en-US"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副標題 2"/>
          <p:cNvSpPr>
            <a:spLocks noGrp="1"/>
          </p:cNvSpPr>
          <p:nvPr>
            <p:ph type="subTitle" idx="4294967295"/>
          </p:nvPr>
        </p:nvSpPr>
        <p:spPr>
          <a:xfrm>
            <a:off x="755650" y="2204864"/>
            <a:ext cx="7404100" cy="1689100"/>
          </a:xfrm>
        </p:spPr>
        <p:txBody>
          <a:bodyPr/>
          <a:lstStyle/>
          <a:p>
            <a:pPr marL="0" indent="0" algn="ctr" eaLnBrk="1" hangingPunct="1">
              <a:buFontTx/>
              <a:buNone/>
              <a:defRPr/>
            </a:pPr>
            <a:r>
              <a:rPr lang="en-US" altLang="zh-TW" sz="4800" b="1" dirty="0" smtClean="0">
                <a:solidFill>
                  <a:srgbClr val="7030A0"/>
                </a:solidFill>
                <a:latin typeface="標楷體" pitchFamily="65" charset="-120"/>
                <a:ea typeface="標楷體" pitchFamily="65" charset="-120"/>
              </a:rPr>
              <a:t>【</a:t>
            </a:r>
            <a:r>
              <a:rPr lang="zh-TW" altLang="en-US" sz="4800" b="1" dirty="0">
                <a:solidFill>
                  <a:srgbClr val="7030A0"/>
                </a:solidFill>
                <a:latin typeface="標楷體" pitchFamily="65" charset="-120"/>
                <a:ea typeface="標楷體" pitchFamily="65" charset="-120"/>
              </a:rPr>
              <a:t>不切割  拖幾年</a:t>
            </a:r>
            <a:r>
              <a:rPr lang="en-US" altLang="zh-TW" sz="4800" b="1" dirty="0">
                <a:solidFill>
                  <a:srgbClr val="7030A0"/>
                </a:solidFill>
                <a:latin typeface="標楷體" pitchFamily="65" charset="-120"/>
                <a:ea typeface="標楷體" pitchFamily="65" charset="-120"/>
              </a:rPr>
              <a:t>】</a:t>
            </a:r>
          </a:p>
          <a:p>
            <a:pPr marL="0" indent="0" algn="ctr" eaLnBrk="1" hangingPunct="1">
              <a:buFontTx/>
              <a:buNone/>
              <a:defRPr/>
            </a:pPr>
            <a:r>
              <a:rPr lang="zh-TW" altLang="en-US" sz="4800" b="1" dirty="0">
                <a:solidFill>
                  <a:srgbClr val="7030A0"/>
                </a:solidFill>
                <a:latin typeface="標楷體" pitchFamily="65" charset="-120"/>
                <a:ea typeface="標楷體" pitchFamily="65" charset="-120"/>
              </a:rPr>
              <a:t>到底是更公平或更不公平？</a:t>
            </a:r>
          </a:p>
          <a:p>
            <a:pPr marL="0" indent="0" algn="ctr" eaLnBrk="1" hangingPunct="1">
              <a:buFontTx/>
              <a:buNone/>
              <a:defRPr/>
            </a:pPr>
            <a:endParaRPr lang="zh-TW" altLang="en-US" sz="4800" b="1" dirty="0" smtClean="0">
              <a:solidFill>
                <a:srgbClr val="FF3300"/>
              </a:solidFill>
              <a:latin typeface="標楷體" pitchFamily="65" charset="-120"/>
              <a:ea typeface="標楷體" pitchFamily="65" charset="-120"/>
            </a:endParaRPr>
          </a:p>
        </p:txBody>
      </p:sp>
    </p:spTree>
    <p:extLst>
      <p:ext uri="{BB962C8B-B14F-4D97-AF65-F5344CB8AC3E}">
        <p14:creationId xmlns:p14="http://schemas.microsoft.com/office/powerpoint/2010/main" val="8083990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4294967295"/>
          </p:nvPr>
        </p:nvSpPr>
        <p:spPr>
          <a:xfrm>
            <a:off x="395288" y="2420938"/>
            <a:ext cx="8229600" cy="3627437"/>
          </a:xfrm>
        </p:spPr>
        <p:txBody>
          <a:bodyPr/>
          <a:lstStyle/>
          <a:p>
            <a:pPr algn="ctr" eaLnBrk="1" hangingPunct="1">
              <a:buFontTx/>
              <a:buNone/>
            </a:pPr>
            <a:r>
              <a:rPr lang="en-US" altLang="zh-TW" sz="6000" dirty="0" smtClean="0">
                <a:ea typeface="標楷體" pitchFamily="65" charset="-120"/>
              </a:rPr>
              <a:t>102</a:t>
            </a:r>
            <a:r>
              <a:rPr lang="zh-TW" altLang="en-US" sz="6000" dirty="0">
                <a:ea typeface="標楷體" pitchFamily="65" charset="-120"/>
              </a:rPr>
              <a:t>版</a:t>
            </a:r>
            <a:r>
              <a:rPr lang="zh-TW" altLang="en-US" sz="6000" dirty="0" smtClean="0">
                <a:ea typeface="標楷體" pitchFamily="65" charset="-120"/>
              </a:rPr>
              <a:t>情勢分析與因應</a:t>
            </a:r>
          </a:p>
          <a:p>
            <a:pPr algn="ctr" eaLnBrk="1" hangingPunct="1">
              <a:buFontTx/>
              <a:buNone/>
            </a:pPr>
            <a:r>
              <a:rPr lang="zh-TW" altLang="en-US" sz="3600" dirty="0">
                <a:ea typeface="標楷體" pitchFamily="65" charset="-120"/>
              </a:rPr>
              <a:t>感謝您信賴</a:t>
            </a:r>
            <a:r>
              <a:rPr lang="zh-TW" altLang="en-US" sz="3600" dirty="0" smtClean="0">
                <a:ea typeface="標楷體" pitchFamily="65" charset="-120"/>
              </a:rPr>
              <a:t>組織，團結以對！</a:t>
            </a:r>
          </a:p>
        </p:txBody>
      </p:sp>
    </p:spTree>
    <p:extLst>
      <p:ext uri="{BB962C8B-B14F-4D97-AF65-F5344CB8AC3E}">
        <p14:creationId xmlns:p14="http://schemas.microsoft.com/office/powerpoint/2010/main" val="249764497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395288" y="0"/>
            <a:ext cx="8243887" cy="1314450"/>
          </a:xfrm>
        </p:spPr>
        <p:txBody>
          <a:bodyPr anchor="ctr"/>
          <a:lstStyle/>
          <a:p>
            <a:pPr eaLnBrk="1" hangingPunct="1">
              <a:defRPr/>
            </a:pPr>
            <a:r>
              <a:rPr lang="zh-TW" altLang="en-US" sz="4500" dirty="0" smtClean="0">
                <a:solidFill>
                  <a:schemeClr val="tx1"/>
                </a:solidFill>
                <a:ea typeface="標楷體" pitchFamily="65" charset="-120"/>
              </a:rPr>
              <a:t>當時情勢發展</a:t>
            </a:r>
          </a:p>
        </p:txBody>
      </p:sp>
      <p:sp>
        <p:nvSpPr>
          <p:cNvPr id="77827" name="Rectangle 3"/>
          <p:cNvSpPr>
            <a:spLocks noGrp="1" noChangeArrowheads="1"/>
          </p:cNvSpPr>
          <p:nvPr>
            <p:ph type="body" idx="4294967295"/>
          </p:nvPr>
        </p:nvSpPr>
        <p:spPr>
          <a:xfrm>
            <a:off x="608013" y="1412875"/>
            <a:ext cx="7924800" cy="4606925"/>
          </a:xfrm>
        </p:spPr>
        <p:txBody>
          <a:bodyPr/>
          <a:lstStyle/>
          <a:p>
            <a:pPr eaLnBrk="1" hangingPunct="1"/>
            <a:r>
              <a:rPr lang="zh-TW" altLang="en-US" sz="2800" smtClean="0">
                <a:ea typeface="標楷體" pitchFamily="65" charset="-120"/>
              </a:rPr>
              <a:t>在</a:t>
            </a:r>
            <a:r>
              <a:rPr lang="en-US" altLang="zh-TW" sz="2800" smtClean="0">
                <a:latin typeface="標楷體" pitchFamily="65" charset="-120"/>
                <a:ea typeface="標楷體" pitchFamily="65" charset="-120"/>
              </a:rPr>
              <a:t>101</a:t>
            </a:r>
            <a:r>
              <a:rPr lang="zh-TW" altLang="en-US" sz="2800" smtClean="0">
                <a:ea typeface="標楷體" pitchFamily="65" charset="-120"/>
              </a:rPr>
              <a:t>年國慶日前夕，因勞保最新精算出爐，媒體「披露最新精算，五十歲領不到勞保年金」及「行政院不答應撥補、不負最後支付責任」，</a:t>
            </a:r>
            <a:r>
              <a:rPr lang="zh-TW" altLang="en-US" sz="2800" smtClean="0">
                <a:solidFill>
                  <a:srgbClr val="FF3300"/>
                </a:solidFill>
                <a:ea typeface="標楷體" pitchFamily="65" charset="-120"/>
              </a:rPr>
              <a:t>引爆社會關注</a:t>
            </a:r>
            <a:r>
              <a:rPr lang="zh-TW" altLang="en-US" sz="2800" smtClean="0">
                <a:ea typeface="標楷體" pitchFamily="65" charset="-120"/>
              </a:rPr>
              <a:t>。</a:t>
            </a:r>
          </a:p>
          <a:p>
            <a:pPr eaLnBrk="1" hangingPunct="1"/>
            <a:r>
              <a:rPr lang="zh-TW" altLang="en-US" sz="2800" smtClean="0">
                <a:ea typeface="標楷體" pitchFamily="65" charset="-120"/>
              </a:rPr>
              <a:t>全教總即時回應，</a:t>
            </a:r>
            <a:r>
              <a:rPr lang="zh-TW" altLang="en-US" sz="2800" b="1" u="sng" smtClean="0">
                <a:solidFill>
                  <a:srgbClr val="FF3300"/>
                </a:solidFill>
                <a:latin typeface="標楷體" pitchFamily="65" charset="-120"/>
                <a:ea typeface="標楷體" pitchFamily="65" charset="-120"/>
              </a:rPr>
              <a:t>先讓社會知道本會支持撥補勞保。</a:t>
            </a:r>
          </a:p>
          <a:p>
            <a:pPr eaLnBrk="1" hangingPunct="1"/>
            <a:r>
              <a:rPr lang="zh-TW" altLang="en-US" sz="2800" smtClean="0">
                <a:ea typeface="標楷體" pitchFamily="65" charset="-120"/>
              </a:rPr>
              <a:t>全教總</a:t>
            </a:r>
            <a:r>
              <a:rPr lang="zh-TW" altLang="en-US" sz="2800" b="1" u="sng" smtClean="0">
                <a:solidFill>
                  <a:srgbClr val="FF3300"/>
                </a:solidFill>
                <a:latin typeface="標楷體" pitchFamily="65" charset="-120"/>
                <a:ea typeface="標楷體" pitchFamily="65" charset="-120"/>
              </a:rPr>
              <a:t>加強對立委及黨政高層影響，</a:t>
            </a:r>
            <a:r>
              <a:rPr lang="zh-TW" altLang="en-US" sz="2800" smtClean="0">
                <a:solidFill>
                  <a:srgbClr val="FF3300"/>
                </a:solidFill>
                <a:ea typeface="標楷體" pitchFamily="65" charset="-120"/>
              </a:rPr>
              <a:t>致力高層協商。</a:t>
            </a:r>
          </a:p>
          <a:p>
            <a:pPr eaLnBrk="1" hangingPunct="1"/>
            <a:r>
              <a:rPr lang="zh-TW" altLang="en-US" sz="2800" smtClean="0">
                <a:ea typeface="標楷體" pitchFamily="65" charset="-120"/>
              </a:rPr>
              <a:t>全教總透過媒體與大眾對話，</a:t>
            </a:r>
            <a:r>
              <a:rPr lang="zh-TW" altLang="en-US" sz="2800" smtClean="0">
                <a:solidFill>
                  <a:srgbClr val="FF3300"/>
                </a:solidFill>
                <a:ea typeface="標楷體" pitchFamily="65" charset="-120"/>
              </a:rPr>
              <a:t>捍衛教師尊嚴</a:t>
            </a:r>
            <a:r>
              <a:rPr lang="zh-TW" altLang="en-US" sz="2800" smtClean="0">
                <a:ea typeface="標楷體" pitchFamily="65" charset="-120"/>
              </a:rPr>
              <a:t>。</a:t>
            </a:r>
          </a:p>
        </p:txBody>
      </p:sp>
    </p:spTree>
    <p:extLst>
      <p:ext uri="{BB962C8B-B14F-4D97-AF65-F5344CB8AC3E}">
        <p14:creationId xmlns:p14="http://schemas.microsoft.com/office/powerpoint/2010/main" val="66713497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573088" y="260350"/>
            <a:ext cx="7886700" cy="914400"/>
          </a:xfrm>
        </p:spPr>
        <p:txBody>
          <a:bodyPr/>
          <a:lstStyle/>
          <a:p>
            <a:pPr eaLnBrk="1" hangingPunct="1">
              <a:defRPr/>
            </a:pPr>
            <a:r>
              <a:rPr lang="zh-TW" altLang="en-US" sz="4600" smtClean="0">
                <a:ea typeface="標楷體" pitchFamily="65" charset="-120"/>
              </a:rPr>
              <a:t>透過媒體與大眾對話</a:t>
            </a:r>
          </a:p>
        </p:txBody>
      </p:sp>
      <p:sp>
        <p:nvSpPr>
          <p:cNvPr id="78851" name="Rectangle 3"/>
          <p:cNvSpPr>
            <a:spLocks noGrp="1" noChangeArrowheads="1"/>
          </p:cNvSpPr>
          <p:nvPr>
            <p:ph type="body" idx="4294967295"/>
          </p:nvPr>
        </p:nvSpPr>
        <p:spPr>
          <a:xfrm>
            <a:off x="539750" y="1341438"/>
            <a:ext cx="8424863" cy="5183187"/>
          </a:xfrm>
        </p:spPr>
        <p:txBody>
          <a:bodyPr/>
          <a:lstStyle/>
          <a:p>
            <a:pPr eaLnBrk="1" hangingPunct="1">
              <a:lnSpc>
                <a:spcPct val="80000"/>
              </a:lnSpc>
              <a:buFontTx/>
              <a:buNone/>
            </a:pPr>
            <a:r>
              <a:rPr lang="en-US" altLang="zh-TW" sz="2000" b="1" u="sng" smtClean="0">
                <a:solidFill>
                  <a:srgbClr val="FF0000"/>
                </a:solidFill>
                <a:latin typeface="標楷體" pitchFamily="65" charset="-120"/>
                <a:ea typeface="標楷體" pitchFamily="65" charset="-120"/>
              </a:rPr>
              <a:t>※</a:t>
            </a:r>
            <a:r>
              <a:rPr lang="zh-TW" altLang="en-US" sz="2000" b="1" u="sng" smtClean="0">
                <a:solidFill>
                  <a:srgbClr val="FF0000"/>
                </a:solidFill>
                <a:latin typeface="標楷體" pitchFamily="65" charset="-120"/>
                <a:ea typeface="標楷體" pitchFamily="65" charset="-120"/>
              </a:rPr>
              <a:t>藉媒體說明評析</a:t>
            </a:r>
            <a:endParaRPr lang="zh-TW" altLang="en-US" sz="2000" smtClean="0">
              <a:solidFill>
                <a:srgbClr val="FF0000"/>
              </a:solidFill>
              <a:latin typeface="標楷體" pitchFamily="65" charset="-120"/>
              <a:ea typeface="標楷體" pitchFamily="65" charset="-120"/>
            </a:endParaRPr>
          </a:p>
          <a:p>
            <a:pPr eaLnBrk="1" hangingPunct="1">
              <a:lnSpc>
                <a:spcPct val="80000"/>
              </a:lnSpc>
              <a:buFontTx/>
              <a:buNone/>
            </a:pPr>
            <a:r>
              <a:rPr lang="en-US" altLang="zh-TW" sz="1800" smtClean="0">
                <a:latin typeface="標楷體" pitchFamily="65" charset="-120"/>
                <a:ea typeface="標楷體" pitchFamily="65" charset="-120"/>
              </a:rPr>
              <a:t>09.28 - TVBS2100(</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               10.12 - TVBS2100(</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a:t>
            </a:r>
          </a:p>
          <a:p>
            <a:pPr eaLnBrk="1" hangingPunct="1">
              <a:lnSpc>
                <a:spcPct val="80000"/>
              </a:lnSpc>
              <a:buFontTx/>
              <a:buNone/>
            </a:pPr>
            <a:r>
              <a:rPr lang="en-US" altLang="zh-TW" sz="1800" smtClean="0">
                <a:latin typeface="標楷體" pitchFamily="65" charset="-120"/>
                <a:ea typeface="標楷體" pitchFamily="65" charset="-120"/>
              </a:rPr>
              <a:t>10.16 - </a:t>
            </a:r>
            <a:r>
              <a:rPr lang="zh-TW" altLang="en-US" sz="1800" smtClean="0">
                <a:latin typeface="標楷體" pitchFamily="65" charset="-120"/>
                <a:ea typeface="標楷體" pitchFamily="65" charset="-120"/>
              </a:rPr>
              <a:t>聯合報二版：雙薪問題         </a:t>
            </a:r>
            <a:r>
              <a:rPr lang="en-US" altLang="zh-TW" sz="1800" smtClean="0">
                <a:latin typeface="標楷體" pitchFamily="65" charset="-120"/>
                <a:ea typeface="標楷體" pitchFamily="65" charset="-120"/>
              </a:rPr>
              <a:t>10.18 - TVBS2100(</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a:t>
            </a:r>
          </a:p>
          <a:p>
            <a:pPr eaLnBrk="1" hangingPunct="1">
              <a:lnSpc>
                <a:spcPct val="80000"/>
              </a:lnSpc>
              <a:buFontTx/>
              <a:buNone/>
            </a:pPr>
            <a:r>
              <a:rPr lang="en-US" altLang="zh-TW" sz="1800" smtClean="0">
                <a:latin typeface="標楷體" pitchFamily="65" charset="-120"/>
                <a:ea typeface="標楷體" pitchFamily="65" charset="-120"/>
              </a:rPr>
              <a:t>10.19 - TVBS2100(</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               10.19.- </a:t>
            </a:r>
            <a:r>
              <a:rPr lang="zh-TW" altLang="en-US" sz="1800" smtClean="0">
                <a:latin typeface="標楷體" pitchFamily="65" charset="-120"/>
                <a:ea typeface="標楷體" pitchFamily="65" charset="-120"/>
              </a:rPr>
              <a:t>新聞夜總會（德水）</a:t>
            </a:r>
          </a:p>
          <a:p>
            <a:pPr eaLnBrk="1" hangingPunct="1">
              <a:lnSpc>
                <a:spcPct val="80000"/>
              </a:lnSpc>
              <a:buFontTx/>
              <a:buNone/>
            </a:pPr>
            <a:r>
              <a:rPr lang="en-US" altLang="zh-TW" sz="1800" smtClean="0">
                <a:latin typeface="標楷體" pitchFamily="65" charset="-120"/>
                <a:ea typeface="標楷體" pitchFamily="65" charset="-120"/>
              </a:rPr>
              <a:t>10.23 - TVBS2100(</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               10.22 - TVBS2100(</a:t>
            </a:r>
            <a:r>
              <a:rPr lang="zh-TW" altLang="en-US" sz="1800" smtClean="0">
                <a:latin typeface="標楷體" pitchFamily="65" charset="-120"/>
                <a:ea typeface="標楷體" pitchFamily="65" charset="-120"/>
              </a:rPr>
              <a:t>益風</a:t>
            </a:r>
            <a:r>
              <a:rPr lang="en-US" altLang="zh-TW" sz="1800" smtClean="0">
                <a:latin typeface="標楷體" pitchFamily="65" charset="-120"/>
                <a:ea typeface="標楷體" pitchFamily="65" charset="-120"/>
              </a:rPr>
              <a:t>)</a:t>
            </a:r>
          </a:p>
          <a:p>
            <a:pPr eaLnBrk="1" hangingPunct="1">
              <a:lnSpc>
                <a:spcPct val="80000"/>
              </a:lnSpc>
              <a:buFontTx/>
              <a:buNone/>
            </a:pPr>
            <a:r>
              <a:rPr lang="en-US" altLang="zh-TW" sz="1800" smtClean="0">
                <a:latin typeface="標楷體" pitchFamily="65" charset="-120"/>
                <a:ea typeface="標楷體" pitchFamily="65" charset="-120"/>
              </a:rPr>
              <a:t>10.22 - </a:t>
            </a:r>
            <a:r>
              <a:rPr lang="zh-TW" altLang="en-US" sz="1800" smtClean="0">
                <a:latin typeface="標楷體" pitchFamily="65" charset="-120"/>
                <a:ea typeface="標楷體" pitchFamily="65" charset="-120"/>
              </a:rPr>
              <a:t>新聞夜總會（忠泰）           </a:t>
            </a:r>
            <a:r>
              <a:rPr lang="en-US" altLang="zh-TW" sz="1800" smtClean="0">
                <a:latin typeface="標楷體" pitchFamily="65" charset="-120"/>
                <a:ea typeface="標楷體" pitchFamily="65" charset="-120"/>
              </a:rPr>
              <a:t>10.22 - </a:t>
            </a:r>
            <a:r>
              <a:rPr lang="zh-TW" altLang="en-US" sz="1800" smtClean="0">
                <a:latin typeface="標楷體" pitchFamily="65" charset="-120"/>
                <a:ea typeface="標楷體" pitchFamily="65" charset="-120"/>
              </a:rPr>
              <a:t>東森財經台</a:t>
            </a:r>
            <a:r>
              <a:rPr lang="en-US" altLang="zh-TW" sz="1800" smtClean="0">
                <a:latin typeface="標楷體" pitchFamily="65" charset="-120"/>
                <a:ea typeface="標楷體" pitchFamily="65" charset="-120"/>
              </a:rPr>
              <a:t>(</a:t>
            </a:r>
            <a:r>
              <a:rPr lang="zh-TW" altLang="en-US" sz="1800" smtClean="0">
                <a:latin typeface="標楷體" pitchFamily="65" charset="-120"/>
                <a:ea typeface="標楷體" pitchFamily="65" charset="-120"/>
              </a:rPr>
              <a:t>德水</a:t>
            </a:r>
            <a:r>
              <a:rPr lang="en-US" altLang="zh-TW" sz="1800" smtClean="0">
                <a:latin typeface="標楷體" pitchFamily="65" charset="-120"/>
                <a:ea typeface="標楷體" pitchFamily="65" charset="-120"/>
              </a:rPr>
              <a:t>)</a:t>
            </a:r>
          </a:p>
          <a:p>
            <a:pPr eaLnBrk="1" hangingPunct="1">
              <a:lnSpc>
                <a:spcPct val="80000"/>
              </a:lnSpc>
              <a:buFontTx/>
              <a:buNone/>
            </a:pPr>
            <a:r>
              <a:rPr lang="en-US" altLang="zh-TW" sz="1800" smtClean="0">
                <a:latin typeface="標楷體" pitchFamily="65" charset="-120"/>
                <a:ea typeface="標楷體" pitchFamily="65" charset="-120"/>
              </a:rPr>
              <a:t>10.23 - </a:t>
            </a:r>
            <a:r>
              <a:rPr lang="zh-TW" altLang="en-US" sz="1800" smtClean="0">
                <a:latin typeface="標楷體" pitchFamily="65" charset="-120"/>
                <a:ea typeface="標楷體" pitchFamily="65" charset="-120"/>
              </a:rPr>
              <a:t>東森財經台</a:t>
            </a:r>
            <a:r>
              <a:rPr lang="en-US" altLang="zh-TW" sz="1800" smtClean="0">
                <a:latin typeface="標楷體" pitchFamily="65" charset="-120"/>
                <a:ea typeface="標楷體" pitchFamily="65" charset="-120"/>
              </a:rPr>
              <a:t>(</a:t>
            </a:r>
            <a:r>
              <a:rPr lang="zh-TW" altLang="en-US" sz="1800" smtClean="0">
                <a:latin typeface="標楷體" pitchFamily="65" charset="-120"/>
                <a:ea typeface="標楷體" pitchFamily="65" charset="-120"/>
              </a:rPr>
              <a:t>德水</a:t>
            </a:r>
            <a:r>
              <a:rPr lang="en-US" altLang="zh-TW" sz="1800" smtClean="0">
                <a:latin typeface="標楷體" pitchFamily="65" charset="-120"/>
                <a:ea typeface="標楷體" pitchFamily="65" charset="-120"/>
              </a:rPr>
              <a:t>)             10.25 - </a:t>
            </a:r>
            <a:r>
              <a:rPr lang="zh-TW" altLang="en-US" sz="1800" smtClean="0">
                <a:latin typeface="標楷體" pitchFamily="65" charset="-120"/>
                <a:ea typeface="標楷體" pitchFamily="65" charset="-120"/>
              </a:rPr>
              <a:t>記者會各媒體報導</a:t>
            </a:r>
          </a:p>
          <a:p>
            <a:pPr eaLnBrk="1" hangingPunct="1">
              <a:lnSpc>
                <a:spcPct val="80000"/>
              </a:lnSpc>
              <a:buFontTx/>
              <a:buNone/>
            </a:pPr>
            <a:r>
              <a:rPr lang="en-US" altLang="zh-TW" sz="1800" smtClean="0">
                <a:latin typeface="標楷體" pitchFamily="65" charset="-120"/>
                <a:ea typeface="標楷體" pitchFamily="65" charset="-120"/>
              </a:rPr>
              <a:t>10.30 - </a:t>
            </a:r>
            <a:r>
              <a:rPr lang="zh-TW" altLang="en-US" sz="1800" smtClean="0">
                <a:latin typeface="標楷體" pitchFamily="65" charset="-120"/>
                <a:ea typeface="標楷體" pitchFamily="65" charset="-120"/>
              </a:rPr>
              <a:t>東森財經台</a:t>
            </a:r>
            <a:r>
              <a:rPr lang="en-US" altLang="zh-TW" sz="1800" smtClean="0">
                <a:latin typeface="標楷體" pitchFamily="65" charset="-120"/>
                <a:ea typeface="標楷體" pitchFamily="65" charset="-120"/>
              </a:rPr>
              <a:t>(</a:t>
            </a:r>
            <a:r>
              <a:rPr lang="zh-TW" altLang="en-US" sz="1800" smtClean="0">
                <a:latin typeface="標楷體" pitchFamily="65" charset="-120"/>
                <a:ea typeface="標楷體" pitchFamily="65" charset="-120"/>
              </a:rPr>
              <a:t>德水</a:t>
            </a:r>
            <a:r>
              <a:rPr lang="en-US" altLang="zh-TW" sz="1800" smtClean="0">
                <a:latin typeface="標楷體" pitchFamily="65" charset="-120"/>
                <a:ea typeface="標楷體" pitchFamily="65" charset="-120"/>
              </a:rPr>
              <a:t>)             10.30 - </a:t>
            </a:r>
            <a:r>
              <a:rPr lang="zh-TW" altLang="en-US" sz="1800" smtClean="0">
                <a:latin typeface="標楷體" pitchFamily="65" charset="-120"/>
                <a:ea typeface="標楷體" pitchFamily="65" charset="-120"/>
              </a:rPr>
              <a:t>東森財經台</a:t>
            </a:r>
            <a:r>
              <a:rPr lang="en-US" altLang="zh-TW" sz="1800" smtClean="0">
                <a:latin typeface="標楷體" pitchFamily="65" charset="-120"/>
                <a:ea typeface="標楷體" pitchFamily="65" charset="-120"/>
              </a:rPr>
              <a:t>(</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a:t>
            </a:r>
          </a:p>
          <a:p>
            <a:pPr eaLnBrk="1" hangingPunct="1">
              <a:lnSpc>
                <a:spcPct val="80000"/>
              </a:lnSpc>
              <a:buFontTx/>
              <a:buNone/>
            </a:pPr>
            <a:r>
              <a:rPr lang="en-US" altLang="zh-TW" sz="1800" smtClean="0">
                <a:latin typeface="標楷體" pitchFamily="65" charset="-120"/>
                <a:ea typeface="標楷體" pitchFamily="65" charset="-120"/>
              </a:rPr>
              <a:t>10.30 - TVBS2100(</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               10.31 - TVBS2100(</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a:t>
            </a:r>
          </a:p>
          <a:p>
            <a:pPr eaLnBrk="1" hangingPunct="1">
              <a:lnSpc>
                <a:spcPct val="80000"/>
              </a:lnSpc>
              <a:buFontTx/>
              <a:buNone/>
            </a:pPr>
            <a:r>
              <a:rPr lang="en-US" altLang="zh-TW" sz="1800" smtClean="0">
                <a:latin typeface="標楷體" pitchFamily="65" charset="-120"/>
                <a:ea typeface="標楷體" pitchFamily="65" charset="-120"/>
              </a:rPr>
              <a:t>11.02 - TVBS2100(</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               11.14 - TVBS2100(</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a:t>
            </a:r>
          </a:p>
          <a:p>
            <a:pPr eaLnBrk="1" hangingPunct="1">
              <a:lnSpc>
                <a:spcPct val="80000"/>
              </a:lnSpc>
              <a:buFontTx/>
              <a:buNone/>
            </a:pPr>
            <a:r>
              <a:rPr lang="en-US" altLang="zh-TW" sz="1800" smtClean="0">
                <a:latin typeface="標楷體" pitchFamily="65" charset="-120"/>
                <a:ea typeface="標楷體" pitchFamily="65" charset="-120"/>
              </a:rPr>
              <a:t>11.14 - </a:t>
            </a:r>
            <a:r>
              <a:rPr lang="zh-TW" altLang="en-US" sz="1800" smtClean="0">
                <a:latin typeface="標楷體" pitchFamily="65" charset="-120"/>
                <a:ea typeface="標楷體" pitchFamily="65" charset="-120"/>
              </a:rPr>
              <a:t>東森新聞</a:t>
            </a:r>
            <a:r>
              <a:rPr lang="en-US" altLang="zh-TW" sz="1800" smtClean="0">
                <a:latin typeface="標楷體" pitchFamily="65" charset="-120"/>
                <a:ea typeface="標楷體" pitchFamily="65" charset="-120"/>
              </a:rPr>
              <a:t>(</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               11.15 - </a:t>
            </a:r>
            <a:r>
              <a:rPr lang="zh-TW" altLang="en-US" sz="1800" smtClean="0">
                <a:latin typeface="標楷體" pitchFamily="65" charset="-120"/>
                <a:ea typeface="標楷體" pitchFamily="65" charset="-120"/>
              </a:rPr>
              <a:t>年代新聞</a:t>
            </a:r>
            <a:r>
              <a:rPr lang="en-US" altLang="zh-TW" sz="1800" smtClean="0">
                <a:latin typeface="標楷體" pitchFamily="65" charset="-120"/>
                <a:ea typeface="標楷體" pitchFamily="65" charset="-120"/>
              </a:rPr>
              <a:t>(</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a:t>
            </a:r>
          </a:p>
          <a:p>
            <a:pPr eaLnBrk="1" hangingPunct="1">
              <a:lnSpc>
                <a:spcPct val="80000"/>
              </a:lnSpc>
              <a:buFontTx/>
              <a:buNone/>
            </a:pPr>
            <a:r>
              <a:rPr lang="en-US" altLang="zh-TW" sz="1800" smtClean="0">
                <a:latin typeface="標楷體" pitchFamily="65" charset="-120"/>
                <a:ea typeface="標楷體" pitchFamily="65" charset="-120"/>
              </a:rPr>
              <a:t>11.15 - </a:t>
            </a:r>
            <a:r>
              <a:rPr lang="zh-TW" altLang="en-US" sz="1800" smtClean="0">
                <a:latin typeface="標楷體" pitchFamily="65" charset="-120"/>
                <a:ea typeface="標楷體" pitchFamily="65" charset="-120"/>
              </a:rPr>
              <a:t>聯合報六版：八五制是假改革</a:t>
            </a:r>
            <a:r>
              <a:rPr lang="en-US" altLang="zh-TW" sz="1800" smtClean="0">
                <a:latin typeface="標楷體" pitchFamily="65" charset="-120"/>
                <a:ea typeface="標楷體" pitchFamily="65" charset="-120"/>
              </a:rPr>
              <a:t>(</a:t>
            </a:r>
            <a:r>
              <a:rPr lang="zh-TW" altLang="en-US" sz="1800" smtClean="0">
                <a:latin typeface="標楷體" pitchFamily="65" charset="-120"/>
                <a:ea typeface="標楷體" pitchFamily="65" charset="-120"/>
              </a:rPr>
              <a:t>潘孟安兩次來電</a:t>
            </a:r>
            <a:r>
              <a:rPr lang="en-US" altLang="zh-TW" sz="1800" smtClean="0">
                <a:latin typeface="標楷體" pitchFamily="65" charset="-120"/>
                <a:ea typeface="標楷體" pitchFamily="65" charset="-120"/>
              </a:rPr>
              <a:t>)</a:t>
            </a:r>
          </a:p>
          <a:p>
            <a:pPr eaLnBrk="1" hangingPunct="1">
              <a:lnSpc>
                <a:spcPct val="80000"/>
              </a:lnSpc>
              <a:buFontTx/>
              <a:buNone/>
            </a:pPr>
            <a:r>
              <a:rPr lang="en-US" altLang="zh-TW" sz="1800" smtClean="0">
                <a:latin typeface="標楷體" pitchFamily="65" charset="-120"/>
                <a:ea typeface="標楷體" pitchFamily="65" charset="-120"/>
              </a:rPr>
              <a:t>11.15 - </a:t>
            </a:r>
            <a:r>
              <a:rPr lang="zh-TW" altLang="en-US" sz="1800" smtClean="0">
                <a:latin typeface="標楷體" pitchFamily="65" charset="-120"/>
                <a:ea typeface="標楷體" pitchFamily="65" charset="-120"/>
              </a:rPr>
              <a:t>國語日報頭版：評確定提撥制   </a:t>
            </a:r>
          </a:p>
          <a:p>
            <a:pPr eaLnBrk="1" hangingPunct="1">
              <a:lnSpc>
                <a:spcPct val="80000"/>
              </a:lnSpc>
              <a:buFontTx/>
              <a:buNone/>
            </a:pPr>
            <a:r>
              <a:rPr lang="en-US" altLang="zh-TW" sz="1800" smtClean="0">
                <a:latin typeface="標楷體" pitchFamily="65" charset="-120"/>
                <a:ea typeface="標楷體" pitchFamily="65" charset="-120"/>
              </a:rPr>
              <a:t>11.16 - </a:t>
            </a:r>
            <a:r>
              <a:rPr lang="zh-TW" altLang="en-US" sz="1800" smtClean="0">
                <a:latin typeface="標楷體" pitchFamily="65" charset="-120"/>
                <a:ea typeface="標楷體" pitchFamily="65" charset="-120"/>
              </a:rPr>
              <a:t>蘋果日報貳版：忠泰老師評六十五歲領月退</a:t>
            </a:r>
          </a:p>
          <a:p>
            <a:pPr eaLnBrk="1" hangingPunct="1">
              <a:lnSpc>
                <a:spcPct val="80000"/>
              </a:lnSpc>
              <a:buFontTx/>
              <a:buNone/>
            </a:pPr>
            <a:r>
              <a:rPr lang="en-US" altLang="zh-TW" sz="1800" smtClean="0">
                <a:latin typeface="標楷體" pitchFamily="65" charset="-120"/>
                <a:ea typeface="標楷體" pitchFamily="65" charset="-120"/>
              </a:rPr>
              <a:t>11.20 - </a:t>
            </a:r>
            <a:r>
              <a:rPr lang="zh-TW" altLang="en-US" sz="1800" smtClean="0">
                <a:latin typeface="標楷體" pitchFamily="65" charset="-120"/>
                <a:ea typeface="標楷體" pitchFamily="65" charset="-120"/>
              </a:rPr>
              <a:t>東森財經台</a:t>
            </a:r>
            <a:r>
              <a:rPr lang="en-US" altLang="zh-TW" sz="1800" smtClean="0">
                <a:latin typeface="標楷體" pitchFamily="65" charset="-120"/>
                <a:ea typeface="標楷體" pitchFamily="65" charset="-120"/>
              </a:rPr>
              <a:t>(</a:t>
            </a:r>
            <a:r>
              <a:rPr lang="zh-TW" altLang="en-US" sz="1800" smtClean="0">
                <a:latin typeface="標楷體" pitchFamily="65" charset="-120"/>
                <a:ea typeface="標楷體" pitchFamily="65" charset="-120"/>
              </a:rPr>
              <a:t>德水</a:t>
            </a:r>
            <a:r>
              <a:rPr lang="en-US" altLang="zh-TW" sz="1800" smtClean="0">
                <a:latin typeface="標楷體" pitchFamily="65" charset="-120"/>
                <a:ea typeface="標楷體" pitchFamily="65" charset="-120"/>
              </a:rPr>
              <a:t>)             11.20 - TVBS2100(</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a:t>
            </a:r>
          </a:p>
          <a:p>
            <a:pPr eaLnBrk="1" hangingPunct="1">
              <a:lnSpc>
                <a:spcPct val="80000"/>
              </a:lnSpc>
              <a:buFontTx/>
              <a:buNone/>
            </a:pPr>
            <a:r>
              <a:rPr lang="en-US" altLang="zh-TW" sz="1800" smtClean="0">
                <a:latin typeface="標楷體" pitchFamily="65" charset="-120"/>
                <a:ea typeface="標楷體" pitchFamily="65" charset="-120"/>
              </a:rPr>
              <a:t>11.20 - </a:t>
            </a:r>
            <a:r>
              <a:rPr lang="zh-TW" altLang="en-US" sz="1800" smtClean="0">
                <a:latin typeface="標楷體" pitchFamily="65" charset="-120"/>
                <a:ea typeface="標楷體" pitchFamily="65" charset="-120"/>
              </a:rPr>
              <a:t>公視</a:t>
            </a:r>
            <a:r>
              <a:rPr lang="en-US" altLang="zh-TW" sz="1800" smtClean="0">
                <a:latin typeface="標楷體" pitchFamily="65" charset="-120"/>
                <a:ea typeface="標楷體" pitchFamily="65" charset="-120"/>
              </a:rPr>
              <a:t>(</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                   11.21 - TVBS2100(</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a:t>
            </a:r>
          </a:p>
          <a:p>
            <a:pPr eaLnBrk="1" hangingPunct="1">
              <a:lnSpc>
                <a:spcPct val="80000"/>
              </a:lnSpc>
              <a:buFontTx/>
              <a:buNone/>
            </a:pPr>
            <a:r>
              <a:rPr lang="en-US" altLang="zh-TW" sz="1800" smtClean="0">
                <a:latin typeface="標楷體" pitchFamily="65" charset="-120"/>
                <a:ea typeface="標楷體" pitchFamily="65" charset="-120"/>
              </a:rPr>
              <a:t>11.22 - </a:t>
            </a:r>
            <a:r>
              <a:rPr lang="zh-TW" altLang="en-US" sz="1800" smtClean="0">
                <a:latin typeface="標楷體" pitchFamily="65" charset="-120"/>
                <a:ea typeface="標楷體" pitchFamily="65" charset="-120"/>
              </a:rPr>
              <a:t>自由時報二版登本會意見（評九零制）</a:t>
            </a:r>
          </a:p>
          <a:p>
            <a:pPr eaLnBrk="1" hangingPunct="1">
              <a:lnSpc>
                <a:spcPct val="80000"/>
              </a:lnSpc>
              <a:buFontTx/>
              <a:buNone/>
            </a:pPr>
            <a:r>
              <a:rPr lang="en-US" altLang="zh-TW" sz="1800" smtClean="0">
                <a:latin typeface="標楷體" pitchFamily="65" charset="-120"/>
                <a:ea typeface="標楷體" pitchFamily="65" charset="-120"/>
              </a:rPr>
              <a:t>11.22 - TVBS2100(</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               11.28 - TVBS2100(</a:t>
            </a:r>
            <a:r>
              <a:rPr lang="zh-TW" altLang="en-US" sz="1800" smtClean="0">
                <a:latin typeface="標楷體" pitchFamily="65" charset="-120"/>
                <a:ea typeface="標楷體" pitchFamily="65" charset="-120"/>
              </a:rPr>
              <a:t>忠泰</a:t>
            </a:r>
            <a:r>
              <a:rPr lang="en-US" altLang="zh-TW" sz="1800" smtClean="0">
                <a:latin typeface="標楷體" pitchFamily="65" charset="-120"/>
                <a:ea typeface="標楷體" pitchFamily="65" charset="-120"/>
              </a:rPr>
              <a:t>)</a:t>
            </a:r>
          </a:p>
          <a:p>
            <a:pPr eaLnBrk="1" hangingPunct="1">
              <a:lnSpc>
                <a:spcPct val="80000"/>
              </a:lnSpc>
              <a:buFontTx/>
              <a:buNone/>
            </a:pPr>
            <a:endParaRPr lang="en-US" altLang="zh-TW" sz="15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r>
            <a:br>
              <a:rPr lang="zh-TW" altLang="en-US" dirty="0"/>
            </a:br>
            <a:r>
              <a:rPr lang="zh-TW" altLang="en-US" b="1" dirty="0">
                <a:latin typeface="標楷體" panose="03000509000000000000" pitchFamily="65" charset="-120"/>
                <a:ea typeface="標楷體" panose="03000509000000000000" pitchFamily="65" charset="-120"/>
              </a:rPr>
              <a:t>過去十年改革，發生甚麼狀況</a:t>
            </a:r>
            <a:r>
              <a:rPr lang="zh-TW" altLang="en-US" dirty="0">
                <a:latin typeface="標楷體" panose="03000509000000000000" pitchFamily="65" charset="-120"/>
                <a:ea typeface="標楷體" panose="03000509000000000000" pitchFamily="65" charset="-120"/>
              </a:rPr>
              <a:t>？</a:t>
            </a:r>
            <a:r>
              <a:rPr lang="zh-TW" altLang="en-US" dirty="0"/>
              <a:t> </a:t>
            </a:r>
          </a:p>
        </p:txBody>
      </p:sp>
      <p:sp>
        <p:nvSpPr>
          <p:cNvPr id="3" name="內容版面配置區 2"/>
          <p:cNvSpPr>
            <a:spLocks noGrp="1"/>
          </p:cNvSpPr>
          <p:nvPr>
            <p:ph idx="1"/>
          </p:nvPr>
        </p:nvSpPr>
        <p:spPr>
          <a:xfrm>
            <a:off x="457200" y="1484784"/>
            <a:ext cx="8229600" cy="4571529"/>
          </a:xfrm>
        </p:spPr>
        <p:txBody>
          <a:bodyPr/>
          <a:lstStyle/>
          <a:p>
            <a:r>
              <a:rPr lang="en-US" altLang="zh-TW" dirty="0" smtClean="0">
                <a:latin typeface="標楷體" panose="03000509000000000000" pitchFamily="65" charset="-120"/>
                <a:ea typeface="標楷體" panose="03000509000000000000" pitchFamily="65" charset="-120"/>
              </a:rPr>
              <a:t>95</a:t>
            </a:r>
            <a:r>
              <a:rPr lang="zh-TW" altLang="en-US" dirty="0" smtClean="0">
                <a:latin typeface="標楷體" panose="03000509000000000000" pitchFamily="65" charset="-120"/>
                <a:ea typeface="標楷體" panose="03000509000000000000" pitchFamily="65" charset="-120"/>
              </a:rPr>
              <a:t>年扁版公保優存改革，</a:t>
            </a:r>
            <a:r>
              <a:rPr lang="zh-TW" altLang="en-US" dirty="0" smtClean="0">
                <a:solidFill>
                  <a:srgbClr val="FF0000"/>
                </a:solidFill>
                <a:latin typeface="標楷體" panose="03000509000000000000" pitchFamily="65" charset="-120"/>
                <a:ea typeface="標楷體" panose="03000509000000000000" pitchFamily="65" charset="-120"/>
              </a:rPr>
              <a:t>改基層不改高層</a:t>
            </a:r>
          </a:p>
          <a:p>
            <a:r>
              <a:rPr lang="en-US" altLang="zh-TW" dirty="0" smtClean="0">
                <a:latin typeface="標楷體" panose="03000509000000000000" pitchFamily="65" charset="-120"/>
                <a:ea typeface="標楷體" panose="03000509000000000000" pitchFamily="65" charset="-120"/>
              </a:rPr>
              <a:t>97</a:t>
            </a:r>
            <a:r>
              <a:rPr lang="zh-TW" altLang="en-US" dirty="0" smtClean="0">
                <a:latin typeface="標楷體" panose="03000509000000000000" pitchFamily="65" charset="-120"/>
                <a:ea typeface="標楷體" panose="03000509000000000000" pitchFamily="65" charset="-120"/>
              </a:rPr>
              <a:t>年馬版</a:t>
            </a:r>
            <a:r>
              <a:rPr lang="zh-TW" altLang="en-US" dirty="0" smtClean="0">
                <a:solidFill>
                  <a:srgbClr val="FF0000"/>
                </a:solidFill>
                <a:latin typeface="標楷體" panose="03000509000000000000" pitchFamily="65" charset="-120"/>
                <a:ea typeface="標楷體" panose="03000509000000000000" pitchFamily="65" charset="-120"/>
              </a:rPr>
              <a:t>勞保仿公教好康，給高額年金</a:t>
            </a:r>
          </a:p>
          <a:p>
            <a:r>
              <a:rPr lang="en-US" altLang="zh-TW" dirty="0" smtClean="0">
                <a:latin typeface="標楷體" panose="03000509000000000000" pitchFamily="65" charset="-120"/>
                <a:ea typeface="標楷體" panose="03000509000000000000" pitchFamily="65" charset="-120"/>
              </a:rPr>
              <a:t>102</a:t>
            </a:r>
            <a:r>
              <a:rPr lang="zh-TW" altLang="en-US" dirty="0" smtClean="0">
                <a:latin typeface="標楷體" panose="03000509000000000000" pitchFamily="65" charset="-120"/>
                <a:ea typeface="標楷體" panose="03000509000000000000" pitchFamily="65" charset="-120"/>
              </a:rPr>
              <a:t>年官版年金案，</a:t>
            </a:r>
            <a:r>
              <a:rPr lang="zh-TW" altLang="en-US" dirty="0" smtClean="0">
                <a:solidFill>
                  <a:srgbClr val="FF0000"/>
                </a:solidFill>
                <a:latin typeface="標楷體" panose="03000509000000000000" pitchFamily="65" charset="-120"/>
                <a:ea typeface="標楷體" panose="03000509000000000000" pitchFamily="65" charset="-120"/>
              </a:rPr>
              <a:t>教授、法官、軍官不改</a:t>
            </a:r>
          </a:p>
          <a:p>
            <a:r>
              <a:rPr lang="en-US" altLang="zh-TW" dirty="0" smtClean="0">
                <a:latin typeface="標楷體" panose="03000509000000000000" pitchFamily="65" charset="-120"/>
                <a:ea typeface="標楷體" panose="03000509000000000000" pitchFamily="65" charset="-120"/>
              </a:rPr>
              <a:t>102</a:t>
            </a:r>
            <a:r>
              <a:rPr lang="zh-TW" altLang="en-US" dirty="0" smtClean="0">
                <a:latin typeface="標楷體" panose="03000509000000000000" pitchFamily="65" charset="-120"/>
                <a:ea typeface="標楷體" panose="03000509000000000000" pitchFamily="65" charset="-120"/>
              </a:rPr>
              <a:t>年民進黨立院黨團主張先改軍公教再說</a:t>
            </a:r>
          </a:p>
          <a:p>
            <a:r>
              <a:rPr lang="zh-TW" altLang="en-US" dirty="0" smtClean="0">
                <a:solidFill>
                  <a:srgbClr val="FF0000"/>
                </a:solidFill>
                <a:latin typeface="標楷體" panose="03000509000000000000" pitchFamily="65" charset="-120"/>
                <a:ea typeface="標楷體" panose="03000509000000000000" pitchFamily="65" charset="-120"/>
              </a:rPr>
              <a:t>這些人都在算計</a:t>
            </a:r>
            <a:r>
              <a:rPr lang="en-US" altLang="zh-TW" dirty="0" smtClean="0">
                <a:solidFill>
                  <a:srgbClr val="FF0000"/>
                </a:solidFill>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勞退新制、勞保年金是藍綠兩大黨在</a:t>
            </a:r>
            <a:r>
              <a:rPr lang="en-US" altLang="zh-TW" dirty="0" smtClean="0">
                <a:latin typeface="標楷體" panose="03000509000000000000" pitchFamily="65" charset="-120"/>
                <a:ea typeface="標楷體" panose="03000509000000000000" pitchFamily="65" charset="-120"/>
              </a:rPr>
              <a:t>2005</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2009</a:t>
            </a:r>
            <a:r>
              <a:rPr lang="zh-TW" altLang="en-US" dirty="0" smtClean="0">
                <a:latin typeface="標楷體" panose="03000509000000000000" pitchFamily="65" charset="-120"/>
                <a:ea typeface="標楷體" panose="03000509000000000000" pitchFamily="65" charset="-120"/>
              </a:rPr>
              <a:t>開始實施的「大德政」，現在不是喊</a:t>
            </a:r>
            <a:r>
              <a:rPr lang="zh-TW" altLang="en-US" dirty="0" smtClean="0">
                <a:solidFill>
                  <a:srgbClr val="FF0000"/>
                </a:solidFill>
                <a:latin typeface="標楷體" panose="03000509000000000000" pitchFamily="65" charset="-120"/>
                <a:ea typeface="標楷體" panose="03000509000000000000" pitchFamily="65" charset="-120"/>
              </a:rPr>
              <a:t>領太少</a:t>
            </a:r>
            <a:r>
              <a:rPr lang="zh-TW" altLang="en-US" dirty="0" smtClean="0">
                <a:latin typeface="標楷體" panose="03000509000000000000" pitchFamily="65" charset="-120"/>
                <a:ea typeface="標楷體" panose="03000509000000000000" pitchFamily="65" charset="-120"/>
              </a:rPr>
              <a:t>就是</a:t>
            </a:r>
            <a:r>
              <a:rPr lang="zh-TW" altLang="en-US" dirty="0" smtClean="0">
                <a:solidFill>
                  <a:srgbClr val="FF0000"/>
                </a:solidFill>
                <a:latin typeface="標楷體" panose="03000509000000000000" pitchFamily="65" charset="-120"/>
                <a:ea typeface="標楷體" panose="03000509000000000000" pitchFamily="65" charset="-120"/>
              </a:rPr>
              <a:t>撐不下去</a:t>
            </a:r>
            <a:r>
              <a:rPr lang="zh-TW" altLang="en-US" dirty="0" smtClean="0">
                <a:latin typeface="標楷體" panose="03000509000000000000" pitchFamily="65" charset="-120"/>
                <a:ea typeface="標楷體" panose="03000509000000000000" pitchFamily="65" charset="-120"/>
              </a:rPr>
              <a:t>，你認為誰該先道歉？</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820809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962422"/>
            <a:ext cx="8243887" cy="1314450"/>
          </a:xfrm>
        </p:spPr>
        <p:txBody>
          <a:bodyPr/>
          <a:lstStyle/>
          <a:p>
            <a:pPr>
              <a:defRPr/>
            </a:pPr>
            <a:r>
              <a:rPr lang="en-US" altLang="zh-TW" dirty="0" smtClean="0">
                <a:solidFill>
                  <a:srgbClr val="FF0000"/>
                </a:solidFill>
                <a:latin typeface="標楷體" pitchFamily="65" charset="-120"/>
                <a:ea typeface="標楷體" pitchFamily="65" charset="-120"/>
              </a:rPr>
              <a:t/>
            </a:r>
            <a:br>
              <a:rPr lang="en-US" altLang="zh-TW" dirty="0" smtClean="0">
                <a:solidFill>
                  <a:srgbClr val="FF0000"/>
                </a:solidFill>
                <a:latin typeface="標楷體" pitchFamily="65" charset="-120"/>
                <a:ea typeface="標楷體" pitchFamily="65" charset="-120"/>
              </a:rPr>
            </a:br>
            <a:r>
              <a:rPr lang="zh-TW" altLang="en-US" dirty="0" smtClean="0">
                <a:solidFill>
                  <a:schemeClr val="tx1"/>
                </a:solidFill>
                <a:latin typeface="標楷體" pitchFamily="65" charset="-120"/>
                <a:ea typeface="標楷體" pitchFamily="65" charset="-120"/>
              </a:rPr>
              <a:t>官版方案「多</a:t>
            </a:r>
            <a:r>
              <a:rPr lang="zh-TW" altLang="en-US" dirty="0">
                <a:solidFill>
                  <a:schemeClr val="tx1"/>
                </a:solidFill>
                <a:latin typeface="標楷體" pitchFamily="65" charset="-120"/>
                <a:ea typeface="標楷體" pitchFamily="65" charset="-120"/>
              </a:rPr>
              <a:t>繳、晚退、少</a:t>
            </a:r>
            <a:r>
              <a:rPr lang="zh-TW" altLang="en-US" dirty="0" smtClean="0">
                <a:solidFill>
                  <a:schemeClr val="tx1"/>
                </a:solidFill>
                <a:latin typeface="標楷體" pitchFamily="65" charset="-120"/>
                <a:ea typeface="標楷體" pitchFamily="65" charset="-120"/>
              </a:rPr>
              <a:t>領」</a:t>
            </a:r>
            <a:r>
              <a:rPr lang="zh-TW" altLang="en-US" dirty="0">
                <a:solidFill>
                  <a:schemeClr val="tx1"/>
                </a:solidFill>
                <a:latin typeface="標楷體" pitchFamily="65" charset="-120"/>
                <a:ea typeface="標楷體" pitchFamily="65" charset="-120"/>
              </a:rPr>
              <a:t/>
            </a:r>
            <a:br>
              <a:rPr lang="zh-TW" altLang="en-US" dirty="0">
                <a:solidFill>
                  <a:schemeClr val="tx1"/>
                </a:solidFill>
                <a:latin typeface="標楷體" pitchFamily="65" charset="-120"/>
                <a:ea typeface="標楷體" pitchFamily="65" charset="-120"/>
              </a:rPr>
            </a:br>
            <a:r>
              <a:rPr lang="zh-TW" altLang="en-US" dirty="0" smtClean="0">
                <a:solidFill>
                  <a:schemeClr val="tx1"/>
                </a:solidFill>
                <a:latin typeface="標楷體" pitchFamily="65" charset="-120"/>
                <a:ea typeface="標楷體" pitchFamily="65" charset="-120"/>
              </a:rPr>
              <a:t>問題就解決了？</a:t>
            </a:r>
            <a:endParaRPr lang="zh-TW" altLang="en-US" dirty="0">
              <a:solidFill>
                <a:schemeClr val="tx1"/>
              </a:solidFill>
            </a:endParaRPr>
          </a:p>
        </p:txBody>
      </p:sp>
      <p:sp>
        <p:nvSpPr>
          <p:cNvPr id="79875" name="內容版面配置區 2"/>
          <p:cNvSpPr>
            <a:spLocks noGrp="1"/>
          </p:cNvSpPr>
          <p:nvPr>
            <p:ph idx="1"/>
          </p:nvPr>
        </p:nvSpPr>
        <p:spPr>
          <a:xfrm>
            <a:off x="323850" y="2530375"/>
            <a:ext cx="8362950" cy="3490913"/>
          </a:xfrm>
        </p:spPr>
        <p:txBody>
          <a:bodyPr/>
          <a:lstStyle/>
          <a:p>
            <a:r>
              <a:rPr lang="zh-TW" altLang="en-US" dirty="0" smtClean="0">
                <a:latin typeface="標楷體" pitchFamily="65" charset="-120"/>
                <a:ea typeface="標楷體" pitchFamily="65" charset="-120"/>
              </a:rPr>
              <a:t>根據精算，</a:t>
            </a:r>
            <a:r>
              <a:rPr lang="en-US" altLang="zh-TW" dirty="0" smtClean="0">
                <a:solidFill>
                  <a:srgbClr val="FF0000"/>
                </a:solidFill>
                <a:latin typeface="標楷體" pitchFamily="65" charset="-120"/>
                <a:ea typeface="標楷體" pitchFamily="65" charset="-120"/>
              </a:rPr>
              <a:t>102</a:t>
            </a:r>
            <a:r>
              <a:rPr lang="zh-TW" altLang="en-US" dirty="0" smtClean="0">
                <a:solidFill>
                  <a:srgbClr val="FF0000"/>
                </a:solidFill>
                <a:latin typeface="標楷體" pitchFamily="65" charset="-120"/>
                <a:ea typeface="標楷體" pitchFamily="65" charset="-120"/>
              </a:rPr>
              <a:t>年官版方案只是延後破產！</a:t>
            </a:r>
            <a:endParaRPr lang="en-US" altLang="zh-TW" dirty="0" smtClean="0">
              <a:solidFill>
                <a:srgbClr val="FF0000"/>
              </a:solidFill>
              <a:latin typeface="標楷體" pitchFamily="65" charset="-120"/>
              <a:ea typeface="標楷體" pitchFamily="65" charset="-120"/>
            </a:endParaRPr>
          </a:p>
          <a:p>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制→</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制→</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本俸</a:t>
            </a:r>
            <a:r>
              <a:rPr lang="en-US" altLang="zh-TW" dirty="0" smtClean="0">
                <a:latin typeface="Arial Unicode MS" pitchFamily="34" charset="-120"/>
                <a:ea typeface="Arial Unicode MS" pitchFamily="34" charset="-120"/>
                <a:cs typeface="Arial Unicode MS" pitchFamily="34" charset="-120"/>
              </a:rPr>
              <a:t>×1.7</a:t>
            </a:r>
            <a:r>
              <a:rPr lang="zh-TW" altLang="en-US" dirty="0" smtClean="0">
                <a:latin typeface="Arial Unicode MS" pitchFamily="34" charset="-120"/>
                <a:ea typeface="Arial Unicode MS" pitchFamily="34" charset="-120"/>
                <a:cs typeface="Arial Unicode MS" pitchFamily="34" charset="-120"/>
              </a:rPr>
              <a:t>   </a:t>
            </a:r>
            <a:r>
              <a:rPr lang="zh-TW" altLang="en-US" dirty="0" smtClean="0">
                <a:latin typeface="標楷體" pitchFamily="65" charset="-120"/>
                <a:ea typeface="標楷體" pitchFamily="65" charset="-120"/>
              </a:rPr>
              <a:t>→ 本俸</a:t>
            </a:r>
            <a:r>
              <a:rPr lang="en-US" altLang="zh-TW" dirty="0" smtClean="0">
                <a:latin typeface="Arial Unicode MS" pitchFamily="34" charset="-120"/>
                <a:ea typeface="Arial Unicode MS" pitchFamily="34" charset="-120"/>
                <a:cs typeface="Arial Unicode MS" pitchFamily="34" charset="-120"/>
              </a:rPr>
              <a:t>×1.6</a:t>
            </a:r>
            <a:r>
              <a:rPr lang="zh-TW" altLang="en-US" dirty="0" smtClean="0">
                <a:latin typeface="Arial Unicode MS" pitchFamily="34" charset="-120"/>
                <a:ea typeface="Arial Unicode MS" pitchFamily="34" charset="-120"/>
                <a:cs typeface="Arial Unicode MS" pitchFamily="34" charset="-120"/>
              </a:rPr>
              <a:t>  </a:t>
            </a:r>
            <a:r>
              <a:rPr lang="zh-TW" altLang="en-US" dirty="0" smtClean="0">
                <a:latin typeface="標楷體" pitchFamily="65" charset="-120"/>
                <a:ea typeface="標楷體" pitchFamily="65" charset="-120"/>
              </a:rPr>
              <a:t>→ 本俸</a:t>
            </a:r>
            <a:r>
              <a:rPr lang="en-US" altLang="zh-TW" dirty="0" smtClean="0">
                <a:latin typeface="Arial Unicode MS" pitchFamily="34" charset="-120"/>
                <a:ea typeface="Arial Unicode MS" pitchFamily="34" charset="-120"/>
                <a:cs typeface="Arial Unicode MS" pitchFamily="34" charset="-120"/>
              </a:rPr>
              <a:t>×1.5</a:t>
            </a:r>
            <a:r>
              <a:rPr lang="zh-TW" altLang="en-US" dirty="0" smtClean="0">
                <a:latin typeface="Arial Unicode MS" pitchFamily="34" charset="-120"/>
                <a:ea typeface="Arial Unicode MS" pitchFamily="34" charset="-120"/>
                <a:cs typeface="Arial Unicode MS" pitchFamily="34" charset="-120"/>
              </a:rPr>
              <a:t>      </a:t>
            </a:r>
            <a:r>
              <a:rPr lang="zh-TW" altLang="en-US" dirty="0" smtClean="0">
                <a:latin typeface="標楷體" pitchFamily="65" charset="-120"/>
                <a:ea typeface="標楷體" pitchFamily="65" charset="-120"/>
              </a:rPr>
              <a:t>→本俸</a:t>
            </a:r>
            <a:r>
              <a:rPr lang="en-US" altLang="zh-TW" dirty="0" smtClean="0">
                <a:latin typeface="Arial Unicode MS" pitchFamily="34" charset="-120"/>
                <a:ea typeface="Arial Unicode MS" pitchFamily="34" charset="-120"/>
                <a:cs typeface="Arial Unicode MS" pitchFamily="34" charset="-120"/>
              </a:rPr>
              <a:t>×1.4</a:t>
            </a:r>
            <a:r>
              <a:rPr lang="zh-TW" altLang="en-US" dirty="0" smtClean="0">
                <a:latin typeface="Arial Unicode MS" pitchFamily="34" charset="-120"/>
                <a:ea typeface="Arial Unicode MS" pitchFamily="34" charset="-120"/>
                <a:cs typeface="Arial Unicode MS" pitchFamily="34" charset="-120"/>
              </a:rPr>
              <a:t> ？？？</a:t>
            </a:r>
            <a:endParaRPr lang="en-US" altLang="zh-TW" dirty="0" smtClean="0">
              <a:latin typeface="Arial Unicode MS" pitchFamily="34" charset="-120"/>
              <a:ea typeface="Arial Unicode MS" pitchFamily="34" charset="-120"/>
              <a:cs typeface="Arial Unicode MS" pitchFamily="34" charset="-120"/>
            </a:endParaRPr>
          </a:p>
          <a:p>
            <a:r>
              <a:rPr lang="zh-TW" altLang="en-US" dirty="0" smtClean="0">
                <a:solidFill>
                  <a:srgbClr val="FF0000"/>
                </a:solidFill>
                <a:latin typeface="標楷體" pitchFamily="65" charset="-120"/>
                <a:ea typeface="標楷體" pitchFamily="65" charset="-120"/>
                <a:cs typeface="Arial Unicode MS" pitchFamily="34" charset="-120"/>
              </a:rPr>
              <a:t>提撥率：</a:t>
            </a:r>
            <a:r>
              <a:rPr lang="en-US" altLang="zh-TW" dirty="0" smtClean="0">
                <a:solidFill>
                  <a:srgbClr val="FF0000"/>
                </a:solidFill>
                <a:latin typeface="標楷體" pitchFamily="65" charset="-120"/>
                <a:ea typeface="標楷體" pitchFamily="65" charset="-120"/>
                <a:cs typeface="Arial Unicode MS" pitchFamily="34" charset="-120"/>
              </a:rPr>
              <a:t>12%</a:t>
            </a:r>
            <a:r>
              <a:rPr lang="zh-TW" altLang="en-US" dirty="0" smtClean="0">
                <a:solidFill>
                  <a:srgbClr val="FF0000"/>
                </a:solidFill>
                <a:latin typeface="標楷體" pitchFamily="65" charset="-120"/>
                <a:ea typeface="標楷體" pitchFamily="65" charset="-120"/>
              </a:rPr>
              <a:t>→</a:t>
            </a:r>
            <a:r>
              <a:rPr lang="en-US" altLang="zh-TW" dirty="0" smtClean="0">
                <a:solidFill>
                  <a:srgbClr val="FF0000"/>
                </a:solidFill>
                <a:latin typeface="標楷體" pitchFamily="65" charset="-120"/>
                <a:ea typeface="標楷體" pitchFamily="65" charset="-120"/>
              </a:rPr>
              <a:t>15%</a:t>
            </a:r>
            <a:r>
              <a:rPr lang="zh-TW" altLang="en-US" dirty="0" smtClean="0">
                <a:solidFill>
                  <a:srgbClr val="FF0000"/>
                </a:solidFill>
                <a:latin typeface="標楷體" pitchFamily="65" charset="-120"/>
                <a:ea typeface="標楷體" pitchFamily="65" charset="-120"/>
              </a:rPr>
              <a:t>→</a:t>
            </a:r>
            <a:r>
              <a:rPr lang="en-US" altLang="zh-TW" dirty="0" smtClean="0">
                <a:solidFill>
                  <a:srgbClr val="FF0000"/>
                </a:solidFill>
                <a:latin typeface="標楷體" pitchFamily="65" charset="-120"/>
                <a:ea typeface="標楷體" pitchFamily="65" charset="-120"/>
              </a:rPr>
              <a:t>18%</a:t>
            </a:r>
            <a:r>
              <a:rPr lang="zh-TW" altLang="en-US" dirty="0" smtClean="0">
                <a:solidFill>
                  <a:srgbClr val="FF0000"/>
                </a:solidFill>
                <a:latin typeface="標楷體" pitchFamily="65" charset="-120"/>
                <a:ea typeface="標楷體" pitchFamily="65" charset="-120"/>
              </a:rPr>
              <a:t>→</a:t>
            </a:r>
            <a:r>
              <a:rPr lang="en-US" altLang="zh-TW" dirty="0" smtClean="0">
                <a:solidFill>
                  <a:srgbClr val="FF0000"/>
                </a:solidFill>
                <a:latin typeface="標楷體" pitchFamily="65" charset="-120"/>
                <a:ea typeface="標楷體" pitchFamily="65" charset="-120"/>
              </a:rPr>
              <a:t>21%</a:t>
            </a:r>
            <a:r>
              <a:rPr lang="zh-TW" altLang="en-US" dirty="0" smtClean="0">
                <a:solidFill>
                  <a:srgbClr val="FF0000"/>
                </a:solidFill>
                <a:latin typeface="標楷體" pitchFamily="65" charset="-120"/>
                <a:ea typeface="標楷體" pitchFamily="65" charset="-120"/>
              </a:rPr>
              <a:t>→</a:t>
            </a:r>
            <a:r>
              <a:rPr lang="en-US" altLang="zh-TW" dirty="0" smtClean="0">
                <a:solidFill>
                  <a:srgbClr val="FF0000"/>
                </a:solidFill>
                <a:latin typeface="標楷體" pitchFamily="65" charset="-120"/>
                <a:ea typeface="標楷體" pitchFamily="65" charset="-120"/>
              </a:rPr>
              <a:t>24%</a:t>
            </a:r>
            <a:r>
              <a:rPr lang="zh-TW" altLang="en-US" dirty="0" smtClean="0">
                <a:solidFill>
                  <a:srgbClr val="FF0000"/>
                </a:solidFill>
                <a:latin typeface="標楷體" pitchFamily="65" charset="-120"/>
                <a:ea typeface="標楷體" pitchFamily="65" charset="-120"/>
              </a:rPr>
              <a:t>？？？</a:t>
            </a:r>
          </a:p>
        </p:txBody>
      </p:sp>
      <p:sp>
        <p:nvSpPr>
          <p:cNvPr id="3" name="爆炸 1 2"/>
          <p:cNvSpPr/>
          <p:nvPr/>
        </p:nvSpPr>
        <p:spPr>
          <a:xfrm>
            <a:off x="5868144" y="659485"/>
            <a:ext cx="3096344" cy="194421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rgbClr val="FF0000"/>
                </a:solidFill>
                <a:latin typeface="標楷體" pitchFamily="65" charset="-120"/>
                <a:ea typeface="標楷體" pitchFamily="65" charset="-120"/>
              </a:rPr>
              <a:t>質疑</a:t>
            </a:r>
            <a:endParaRPr lang="zh-TW" altLang="en-US" sz="4000" dirty="0"/>
          </a:p>
        </p:txBody>
      </p:sp>
    </p:spTree>
    <p:extLst>
      <p:ext uri="{BB962C8B-B14F-4D97-AF65-F5344CB8AC3E}">
        <p14:creationId xmlns:p14="http://schemas.microsoft.com/office/powerpoint/2010/main" val="356625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r>
            <a:br>
              <a:rPr lang="zh-TW" altLang="en-US" dirty="0"/>
            </a:br>
            <a:r>
              <a:rPr lang="zh-TW" altLang="en-US" b="1" dirty="0">
                <a:latin typeface="標楷體" panose="03000509000000000000" pitchFamily="65" charset="-120"/>
                <a:ea typeface="標楷體" panose="03000509000000000000" pitchFamily="65" charset="-120"/>
              </a:rPr>
              <a:t>光是提高費率，能解決問題嗎？ </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所有數據證明，過去</a:t>
            </a:r>
            <a:r>
              <a:rPr lang="en-US" altLang="zh-TW" dirty="0" smtClean="0">
                <a:latin typeface="標楷體" panose="03000509000000000000" pitchFamily="65" charset="-120"/>
                <a:ea typeface="標楷體" panose="03000509000000000000" pitchFamily="65" charset="-120"/>
              </a:rPr>
              <a:t>20</a:t>
            </a:r>
            <a:r>
              <a:rPr lang="zh-TW" altLang="en-US" dirty="0" smtClean="0">
                <a:latin typeface="標楷體" panose="03000509000000000000" pitchFamily="65" charset="-120"/>
                <a:ea typeface="標楷體" panose="03000509000000000000" pitchFamily="65" charset="-120"/>
              </a:rPr>
              <a:t>年</a:t>
            </a:r>
            <a:r>
              <a:rPr lang="zh-TW" altLang="en-US" dirty="0" smtClean="0">
                <a:solidFill>
                  <a:srgbClr val="FF0000"/>
                </a:solidFill>
                <a:latin typeface="標楷體" panose="03000509000000000000" pitchFamily="65" charset="-120"/>
                <a:ea typeface="標楷體" panose="03000509000000000000" pitchFamily="65" charset="-120"/>
              </a:rPr>
              <a:t>提撥不足額太高</a:t>
            </a:r>
          </a:p>
          <a:p>
            <a:r>
              <a:rPr lang="zh-TW" altLang="en-US" dirty="0" smtClean="0">
                <a:latin typeface="標楷體" panose="03000509000000000000" pitchFamily="65" charset="-120"/>
                <a:ea typeface="標楷體" panose="03000509000000000000" pitchFamily="65" charset="-120"/>
              </a:rPr>
              <a:t>提高費率只能拖延幾年，</a:t>
            </a:r>
            <a:r>
              <a:rPr lang="zh-TW" altLang="en-US" dirty="0" smtClean="0">
                <a:solidFill>
                  <a:srgbClr val="FF0000"/>
                </a:solidFill>
                <a:latin typeface="標楷體" panose="03000509000000000000" pitchFamily="65" charset="-120"/>
                <a:ea typeface="標楷體" panose="03000509000000000000" pitchFamily="65" charset="-120"/>
              </a:rPr>
              <a:t>對中青代更不公</a:t>
            </a:r>
          </a:p>
          <a:p>
            <a:r>
              <a:rPr lang="zh-TW" altLang="en-US" dirty="0" smtClean="0">
                <a:latin typeface="標楷體" panose="03000509000000000000" pitchFamily="65" charset="-120"/>
                <a:ea typeface="標楷體" panose="03000509000000000000" pitchFamily="65" charset="-120"/>
              </a:rPr>
              <a:t>除非</a:t>
            </a:r>
            <a:r>
              <a:rPr lang="zh-TW" altLang="en-US" dirty="0" smtClean="0">
                <a:solidFill>
                  <a:srgbClr val="FF0000"/>
                </a:solidFill>
                <a:latin typeface="標楷體" panose="03000509000000000000" pitchFamily="65" charset="-120"/>
                <a:ea typeface="標楷體" panose="03000509000000000000" pitchFamily="65" charset="-120"/>
              </a:rPr>
              <a:t>切割分段，分段救分段改</a:t>
            </a:r>
            <a:r>
              <a:rPr lang="zh-TW" altLang="en-US" dirty="0" smtClean="0">
                <a:latin typeface="標楷體" panose="03000509000000000000" pitchFamily="65" charset="-120"/>
                <a:ea typeface="標楷體" panose="03000509000000000000" pitchFamily="65" charset="-120"/>
              </a:rPr>
              <a:t>，否則無解</a:t>
            </a:r>
          </a:p>
          <a:p>
            <a:r>
              <a:rPr lang="zh-TW" altLang="en-US" dirty="0" smtClean="0">
                <a:latin typeface="標楷體" panose="03000509000000000000" pitchFamily="65" charset="-120"/>
                <a:ea typeface="標楷體" panose="03000509000000000000" pitchFamily="65" charset="-120"/>
              </a:rPr>
              <a:t>讓所有</a:t>
            </a:r>
            <a:r>
              <a:rPr lang="zh-TW" altLang="en-US" dirty="0" smtClean="0">
                <a:solidFill>
                  <a:srgbClr val="FF0000"/>
                </a:solidFill>
                <a:latin typeface="標楷體" panose="03000509000000000000" pitchFamily="65" charset="-120"/>
                <a:ea typeface="標楷體" panose="03000509000000000000" pitchFamily="65" charset="-120"/>
              </a:rPr>
              <a:t>雇主、當事人</a:t>
            </a:r>
            <a:r>
              <a:rPr lang="zh-TW" altLang="en-US" dirty="0" smtClean="0">
                <a:latin typeface="標楷體" panose="03000509000000000000" pitchFamily="65" charset="-120"/>
                <a:ea typeface="標楷體" panose="03000509000000000000" pitchFamily="65" charset="-120"/>
              </a:rPr>
              <a:t>履行共存共榮責任</a:t>
            </a:r>
          </a:p>
          <a:p>
            <a:r>
              <a:rPr lang="zh-TW" altLang="en-US" dirty="0" smtClean="0">
                <a:latin typeface="標楷體" panose="03000509000000000000" pitchFamily="65" charset="-120"/>
                <a:ea typeface="標楷體" panose="03000509000000000000" pitchFamily="65" charset="-120"/>
              </a:rPr>
              <a:t>在所有基金都出狀況下，</a:t>
            </a:r>
            <a:r>
              <a:rPr lang="zh-TW" altLang="en-US" dirty="0" smtClean="0">
                <a:solidFill>
                  <a:srgbClr val="FF0000"/>
                </a:solidFill>
                <a:latin typeface="標楷體" panose="03000509000000000000" pitchFamily="65" charset="-120"/>
                <a:ea typeface="標楷體" panose="03000509000000000000" pitchFamily="65" charset="-120"/>
              </a:rPr>
              <a:t>寄望脆弱的財政只搶救公教退休金</a:t>
            </a:r>
            <a:r>
              <a:rPr lang="zh-TW" altLang="en-US"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可不可能？</a:t>
            </a:r>
            <a:endParaRPr lang="zh-TW" altLang="en-US" sz="4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6296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07633"/>
          </a:xfrm>
        </p:spPr>
        <p:txBody>
          <a:bodyPr/>
          <a:lstStyle/>
          <a:p>
            <a:r>
              <a:rPr lang="en-US" altLang="zh-TW" dirty="0" smtClean="0">
                <a:latin typeface="標楷體" panose="03000509000000000000" pitchFamily="65" charset="-120"/>
                <a:ea typeface="標楷體" panose="03000509000000000000" pitchFamily="65" charset="-120"/>
              </a:rPr>
              <a:t>92</a:t>
            </a:r>
            <a:r>
              <a:rPr lang="zh-TW" altLang="en-US" dirty="0" smtClean="0">
                <a:latin typeface="標楷體" panose="03000509000000000000" pitchFamily="65" charset="-120"/>
                <a:ea typeface="標楷體" panose="03000509000000000000" pitchFamily="65" charset="-120"/>
              </a:rPr>
              <a:t>年官方第一次提多繳晚退，無涉公保優存改革。</a:t>
            </a:r>
            <a:r>
              <a:rPr lang="zh-TW" altLang="en-US" dirty="0" smtClean="0">
                <a:solidFill>
                  <a:srgbClr val="FF0000"/>
                </a:solidFill>
                <a:latin typeface="標楷體" panose="03000509000000000000" pitchFamily="65" charset="-120"/>
                <a:ea typeface="標楷體" panose="03000509000000000000" pitchFamily="65" charset="-120"/>
              </a:rPr>
              <a:t>全教會會訊開始大篇幅報導退撫基金及精算報告</a:t>
            </a:r>
          </a:p>
          <a:p>
            <a:r>
              <a:rPr lang="en-US" altLang="zh-TW" dirty="0" smtClean="0">
                <a:latin typeface="標楷體" panose="03000509000000000000" pitchFamily="65" charset="-120"/>
                <a:ea typeface="標楷體" panose="03000509000000000000" pitchFamily="65" charset="-120"/>
              </a:rPr>
              <a:t>94</a:t>
            </a:r>
            <a:r>
              <a:rPr lang="zh-TW" altLang="en-US" dirty="0" smtClean="0">
                <a:latin typeface="標楷體" panose="03000509000000000000" pitchFamily="65" charset="-120"/>
                <a:ea typeface="標楷體" panose="03000509000000000000" pitchFamily="65" charset="-120"/>
              </a:rPr>
              <a:t>年扁主導狂暴式優存改革，</a:t>
            </a:r>
            <a:r>
              <a:rPr lang="zh-TW" altLang="en-US" dirty="0" smtClean="0">
                <a:solidFill>
                  <a:srgbClr val="FF0000"/>
                </a:solidFill>
                <a:latin typeface="標楷體" panose="03000509000000000000" pitchFamily="65" charset="-120"/>
                <a:ea typeface="標楷體" panose="03000509000000000000" pitchFamily="65" charset="-120"/>
              </a:rPr>
              <a:t>全教會第一次成立退休小組</a:t>
            </a:r>
            <a:r>
              <a:rPr lang="zh-TW" altLang="en-US" dirty="0" smtClean="0">
                <a:latin typeface="標楷體" panose="03000509000000000000" pitchFamily="65" charset="-120"/>
                <a:ea typeface="標楷體" panose="03000509000000000000" pitchFamily="65" charset="-120"/>
              </a:rPr>
              <a:t>，勞退新制七月上路。</a:t>
            </a:r>
          </a:p>
          <a:p>
            <a:r>
              <a:rPr lang="en-US" altLang="zh-TW" dirty="0" smtClean="0">
                <a:latin typeface="標楷體" panose="03000509000000000000" pitchFamily="65" charset="-120"/>
                <a:ea typeface="標楷體" panose="03000509000000000000" pitchFamily="65" charset="-120"/>
              </a:rPr>
              <a:t>95</a:t>
            </a:r>
            <a:r>
              <a:rPr lang="zh-TW" altLang="en-US" dirty="0" smtClean="0">
                <a:latin typeface="標楷體" panose="03000509000000000000" pitchFamily="65" charset="-120"/>
                <a:ea typeface="標楷體" panose="03000509000000000000" pitchFamily="65" charset="-120"/>
              </a:rPr>
              <a:t>年官方第二次提多繳晚退，未進立院。</a:t>
            </a:r>
          </a:p>
          <a:p>
            <a:r>
              <a:rPr lang="en-US" altLang="zh-TW" dirty="0" smtClean="0">
                <a:latin typeface="標楷體" panose="03000509000000000000" pitchFamily="65" charset="-120"/>
                <a:ea typeface="標楷體" panose="03000509000000000000" pitchFamily="65" charset="-120"/>
              </a:rPr>
              <a:t>96</a:t>
            </a:r>
            <a:r>
              <a:rPr lang="zh-TW" altLang="en-US" dirty="0" smtClean="0">
                <a:latin typeface="標楷體" panose="03000509000000000000" pitchFamily="65" charset="-120"/>
                <a:ea typeface="標楷體" panose="03000509000000000000" pitchFamily="65" charset="-120"/>
              </a:rPr>
              <a:t>年國民年金保險法三讀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近四百萬人</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，次年十月實施</a:t>
            </a:r>
          </a:p>
          <a:p>
            <a:r>
              <a:rPr lang="en-US" altLang="zh-TW" dirty="0" smtClean="0">
                <a:latin typeface="標楷體" panose="03000509000000000000" pitchFamily="65" charset="-120"/>
                <a:ea typeface="標楷體" panose="03000509000000000000" pitchFamily="65" charset="-120"/>
              </a:rPr>
              <a:t>97</a:t>
            </a:r>
            <a:r>
              <a:rPr lang="zh-TW" altLang="en-US" dirty="0" smtClean="0">
                <a:latin typeface="標楷體" panose="03000509000000000000" pitchFamily="65" charset="-120"/>
                <a:ea typeface="標楷體" panose="03000509000000000000" pitchFamily="65" charset="-120"/>
              </a:rPr>
              <a:t>年勞保修正</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年金</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三讀，次年元旦實施，</a:t>
            </a:r>
            <a:r>
              <a:rPr lang="zh-TW" altLang="en-US" dirty="0" smtClean="0">
                <a:solidFill>
                  <a:srgbClr val="FF0000"/>
                </a:solidFill>
                <a:latin typeface="標楷體" panose="03000509000000000000" pitchFamily="65" charset="-120"/>
                <a:ea typeface="標楷體" panose="03000509000000000000" pitchFamily="65" charset="-120"/>
              </a:rPr>
              <a:t>我們推公保優存導正及私校年金</a:t>
            </a:r>
            <a:r>
              <a:rPr lang="zh-TW" altLang="en-US" dirty="0" smtClean="0">
                <a:latin typeface="標楷體" panose="03000509000000000000" pitchFamily="65" charset="-120"/>
                <a:ea typeface="標楷體" panose="03000509000000000000" pitchFamily="65" charset="-120"/>
              </a:rPr>
              <a:t>。本年金融海嘯。</a:t>
            </a:r>
          </a:p>
        </p:txBody>
      </p:sp>
    </p:spTree>
    <p:extLst>
      <p:ext uri="{BB962C8B-B14F-4D97-AF65-F5344CB8AC3E}">
        <p14:creationId xmlns:p14="http://schemas.microsoft.com/office/powerpoint/2010/main" val="2470003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07633"/>
          </a:xfrm>
        </p:spPr>
        <p:txBody>
          <a:bodyPr/>
          <a:lstStyle/>
          <a:p>
            <a:r>
              <a:rPr lang="en-US" altLang="zh-TW" dirty="0" smtClean="0">
                <a:solidFill>
                  <a:srgbClr val="FF0000"/>
                </a:solidFill>
                <a:latin typeface="標楷體" panose="03000509000000000000" pitchFamily="65" charset="-120"/>
                <a:ea typeface="標楷體" panose="03000509000000000000" pitchFamily="65" charset="-120"/>
              </a:rPr>
              <a:t>98</a:t>
            </a:r>
            <a:r>
              <a:rPr lang="zh-TW" altLang="en-US" dirty="0" smtClean="0">
                <a:solidFill>
                  <a:srgbClr val="FF0000"/>
                </a:solidFill>
                <a:latin typeface="標楷體" panose="03000509000000000000" pitchFamily="65" charset="-120"/>
                <a:ea typeface="標楷體" panose="03000509000000000000" pitchFamily="65" charset="-120"/>
              </a:rPr>
              <a:t>年私校退撫三讀，次年元旦實施，公保監理會取得兩席</a:t>
            </a:r>
            <a:r>
              <a:rPr lang="zh-TW" altLang="en-US" dirty="0" smtClean="0">
                <a:latin typeface="標楷體" panose="03000509000000000000" pitchFamily="65" charset="-120"/>
                <a:ea typeface="標楷體" panose="03000509000000000000" pitchFamily="65" charset="-120"/>
              </a:rPr>
              <a:t>。</a:t>
            </a:r>
          </a:p>
          <a:p>
            <a:r>
              <a:rPr lang="en-US" altLang="zh-TW" dirty="0" smtClean="0">
                <a:solidFill>
                  <a:srgbClr val="FF0000"/>
                </a:solidFill>
                <a:latin typeface="標楷體" panose="03000509000000000000" pitchFamily="65" charset="-120"/>
                <a:ea typeface="標楷體" panose="03000509000000000000" pitchFamily="65" charset="-120"/>
              </a:rPr>
              <a:t>99</a:t>
            </a:r>
            <a:r>
              <a:rPr lang="zh-TW" altLang="en-US" dirty="0" smtClean="0">
                <a:solidFill>
                  <a:srgbClr val="FF0000"/>
                </a:solidFill>
                <a:latin typeface="標楷體" panose="03000509000000000000" pitchFamily="65" charset="-120"/>
                <a:ea typeface="標楷體" panose="03000509000000000000" pitchFamily="65" charset="-120"/>
              </a:rPr>
              <a:t>年提案</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退撫二案</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，公務人員多繳晚退三讀</a:t>
            </a:r>
            <a:r>
              <a:rPr lang="zh-TW" altLang="en-US"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100</a:t>
            </a:r>
            <a:r>
              <a:rPr lang="zh-TW" altLang="en-US" dirty="0" smtClean="0">
                <a:latin typeface="標楷體" panose="03000509000000000000" pitchFamily="65" charset="-120"/>
                <a:ea typeface="標楷體" panose="03000509000000000000" pitchFamily="65" charset="-120"/>
              </a:rPr>
              <a:t>年公保優存改正，一個月後又逆轉，公保年金闖關未成。</a:t>
            </a:r>
          </a:p>
          <a:p>
            <a:r>
              <a:rPr lang="en-US" altLang="zh-TW" dirty="0" smtClean="0">
                <a:solidFill>
                  <a:srgbClr val="FF0000"/>
                </a:solidFill>
                <a:latin typeface="標楷體" panose="03000509000000000000" pitchFamily="65" charset="-120"/>
                <a:ea typeface="標楷體" panose="03000509000000000000" pitchFamily="65" charset="-120"/>
              </a:rPr>
              <a:t>101</a:t>
            </a:r>
            <a:r>
              <a:rPr lang="zh-TW" altLang="en-US" dirty="0" smtClean="0">
                <a:solidFill>
                  <a:srgbClr val="FF0000"/>
                </a:solidFill>
                <a:latin typeface="標楷體" panose="03000509000000000000" pitchFamily="65" charset="-120"/>
                <a:ea typeface="標楷體" panose="03000509000000000000" pitchFamily="65" charset="-120"/>
              </a:rPr>
              <a:t>年，本會經兩次大會、兩次小組會、兩次研討會，以分段救分段改定案。</a:t>
            </a:r>
            <a:r>
              <a:rPr lang="zh-TW" altLang="en-US" dirty="0" smtClean="0">
                <a:latin typeface="標楷體" panose="03000509000000000000" pitchFamily="65" charset="-120"/>
                <a:ea typeface="標楷體" panose="03000509000000000000" pitchFamily="65" charset="-120"/>
              </a:rPr>
              <a:t>次月開始，各種年金財務危機四起，刪除年終慰問金。</a:t>
            </a:r>
          </a:p>
        </p:txBody>
      </p:sp>
    </p:spTree>
    <p:extLst>
      <p:ext uri="{BB962C8B-B14F-4D97-AF65-F5344CB8AC3E}">
        <p14:creationId xmlns:p14="http://schemas.microsoft.com/office/powerpoint/2010/main" val="131661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07633"/>
          </a:xfrm>
        </p:spPr>
        <p:txBody>
          <a:bodyPr/>
          <a:lstStyle/>
          <a:p>
            <a:r>
              <a:rPr lang="en-US" altLang="zh-TW" dirty="0" smtClean="0">
                <a:solidFill>
                  <a:srgbClr val="FF0000"/>
                </a:solidFill>
                <a:latin typeface="標楷體" panose="03000509000000000000" pitchFamily="65" charset="-120"/>
                <a:ea typeface="標楷體" panose="03000509000000000000" pitchFamily="65" charset="-120"/>
              </a:rPr>
              <a:t>102</a:t>
            </a:r>
            <a:r>
              <a:rPr lang="zh-TW" altLang="en-US" dirty="0" smtClean="0">
                <a:solidFill>
                  <a:srgbClr val="FF0000"/>
                </a:solidFill>
                <a:latin typeface="標楷體" panose="03000509000000000000" pitchFamily="65" charset="-120"/>
                <a:ea typeface="標楷體" panose="03000509000000000000" pitchFamily="65" charset="-120"/>
              </a:rPr>
              <a:t>年力抗官版改革方案。</a:t>
            </a:r>
          </a:p>
          <a:p>
            <a:r>
              <a:rPr lang="en-US" altLang="zh-TW" dirty="0" smtClean="0">
                <a:solidFill>
                  <a:srgbClr val="FF0000"/>
                </a:solidFill>
                <a:latin typeface="標楷體" panose="03000509000000000000" pitchFamily="65" charset="-120"/>
                <a:ea typeface="標楷體" panose="03000509000000000000" pitchFamily="65" charset="-120"/>
              </a:rPr>
              <a:t>103</a:t>
            </a:r>
            <a:r>
              <a:rPr lang="zh-TW" altLang="en-US" dirty="0" smtClean="0">
                <a:solidFill>
                  <a:srgbClr val="FF0000"/>
                </a:solidFill>
                <a:latin typeface="標楷體" panose="03000509000000000000" pitchFamily="65" charset="-120"/>
                <a:ea typeface="標楷體" panose="03000509000000000000" pitchFamily="65" charset="-120"/>
              </a:rPr>
              <a:t>年公保法修正三讀，私校問題大抵解決</a:t>
            </a:r>
            <a:r>
              <a:rPr lang="zh-TW" altLang="en-US" dirty="0" smtClean="0">
                <a:latin typeface="標楷體" panose="03000509000000000000" pitchFamily="65" charset="-120"/>
                <a:ea typeface="標楷體" panose="03000509000000000000" pitchFamily="65" charset="-120"/>
              </a:rPr>
              <a:t>。農保條例修正，開始限制發津貼資格。</a:t>
            </a:r>
          </a:p>
          <a:p>
            <a:r>
              <a:rPr lang="en-US" altLang="zh-TW" sz="5400" dirty="0" smtClean="0">
                <a:latin typeface="標楷體" panose="03000509000000000000" pitchFamily="65" charset="-120"/>
                <a:ea typeface="標楷體" panose="03000509000000000000" pitchFamily="65" charset="-120"/>
              </a:rPr>
              <a:t>104</a:t>
            </a:r>
            <a:r>
              <a:rPr lang="zh-TW" altLang="en-US" sz="5400" dirty="0" smtClean="0">
                <a:latin typeface="標楷體" panose="03000509000000000000" pitchFamily="65" charset="-120"/>
                <a:ea typeface="標楷體" panose="03000509000000000000" pitchFamily="65" charset="-120"/>
              </a:rPr>
              <a:t>年，接下來，</a:t>
            </a:r>
            <a:r>
              <a:rPr lang="zh-TW" altLang="en-US" sz="5400" dirty="0" smtClean="0">
                <a:solidFill>
                  <a:srgbClr val="FF0000"/>
                </a:solidFill>
                <a:latin typeface="標楷體" panose="03000509000000000000" pitchFamily="65" charset="-120"/>
                <a:ea typeface="標楷體" panose="03000509000000000000" pitchFamily="65" charset="-120"/>
              </a:rPr>
              <a:t>該是我們主導的時候了！</a:t>
            </a:r>
            <a:endParaRPr lang="zh-TW" altLang="en-US" sz="5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41347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sz="4800" b="1" dirty="0">
                <a:effectLst/>
                <a:latin typeface="標楷體" pitchFamily="65" charset="-120"/>
                <a:ea typeface="標楷體" pitchFamily="65" charset="-120"/>
              </a:rPr>
              <a:t>自己的尊嚴自己救</a:t>
            </a:r>
            <a:r>
              <a:rPr lang="zh-TW" altLang="en-US" sz="4800" b="1" dirty="0" smtClean="0">
                <a:effectLst/>
                <a:latin typeface="標楷體" pitchFamily="65" charset="-120"/>
                <a:ea typeface="標楷體" pitchFamily="65" charset="-120"/>
              </a:rPr>
              <a:t>！</a:t>
            </a:r>
            <a:endParaRPr lang="zh-TW" altLang="en-US" sz="4800" dirty="0">
              <a:effectLst/>
            </a:endParaRPr>
          </a:p>
        </p:txBody>
      </p:sp>
      <p:sp>
        <p:nvSpPr>
          <p:cNvPr id="22531" name="內容版面配置區 2"/>
          <p:cNvSpPr>
            <a:spLocks noGrp="1"/>
          </p:cNvSpPr>
          <p:nvPr>
            <p:ph idx="1"/>
          </p:nvPr>
        </p:nvSpPr>
        <p:spPr>
          <a:xfrm>
            <a:off x="457200" y="1772816"/>
            <a:ext cx="8229600" cy="4283497"/>
          </a:xfrm>
        </p:spPr>
        <p:txBody>
          <a:bodyPr/>
          <a:lstStyle/>
          <a:p>
            <a:pPr marL="0" indent="0" algn="ctr">
              <a:buFontTx/>
              <a:buNone/>
            </a:pPr>
            <a:r>
              <a:rPr lang="en-US" altLang="zh-TW" sz="3600" b="1" dirty="0" smtClean="0">
                <a:solidFill>
                  <a:srgbClr val="FF0000"/>
                </a:solidFill>
                <a:latin typeface="標楷體" pitchFamily="65" charset="-120"/>
                <a:ea typeface="標楷體" pitchFamily="65" charset="-120"/>
              </a:rPr>
              <a:t>—</a:t>
            </a:r>
            <a:r>
              <a:rPr lang="zh-TW" altLang="zh-TW" sz="3600" b="1" dirty="0" smtClean="0">
                <a:solidFill>
                  <a:srgbClr val="FF0000"/>
                </a:solidFill>
                <a:latin typeface="標楷體" pitchFamily="65" charset="-120"/>
                <a:ea typeface="標楷體" pitchFamily="65" charset="-120"/>
              </a:rPr>
              <a:t>搞懂退休金制度，告訴鄰居親友吧！</a:t>
            </a:r>
            <a:endParaRPr lang="en-US" altLang="zh-TW" sz="3600" b="1" dirty="0" smtClean="0">
              <a:solidFill>
                <a:srgbClr val="FF0000"/>
              </a:solidFill>
              <a:latin typeface="標楷體" pitchFamily="65" charset="-120"/>
              <a:ea typeface="標楷體" pitchFamily="65" charset="-120"/>
            </a:endParaRPr>
          </a:p>
          <a:p>
            <a:pPr marL="0" indent="0" algn="ctr">
              <a:buNone/>
            </a:pPr>
            <a:r>
              <a:rPr lang="en-US" altLang="zh-TW" sz="3600" b="1" dirty="0">
                <a:solidFill>
                  <a:srgbClr val="FF0000"/>
                </a:solidFill>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如果改革不可免，為甚麼不自己來？</a:t>
            </a:r>
            <a:endParaRPr lang="zh-TW" altLang="en-US" sz="3600" dirty="0">
              <a:solidFill>
                <a:srgbClr val="FF0000"/>
              </a:solidFill>
              <a:latin typeface="標楷體" pitchFamily="65" charset="-120"/>
              <a:ea typeface="標楷體" pitchFamily="65" charset="-120"/>
            </a:endParaRPr>
          </a:p>
          <a:p>
            <a:pPr marL="0" indent="0" algn="ctr">
              <a:buFontTx/>
              <a:buNone/>
            </a:pPr>
            <a:endParaRPr lang="zh-TW" altLang="en-US" sz="3600" dirty="0" smtClean="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21314069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標題 1"/>
          <p:cNvSpPr txBox="1">
            <a:spLocks/>
          </p:cNvSpPr>
          <p:nvPr/>
        </p:nvSpPr>
        <p:spPr bwMode="auto">
          <a:xfrm>
            <a:off x="250825" y="404813"/>
            <a:ext cx="8534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zh-TW" altLang="en-US" sz="3600" dirty="0">
                <a:latin typeface="標楷體" pitchFamily="65" charset="-120"/>
                <a:ea typeface="標楷體" pitchFamily="65" charset="-120"/>
              </a:rPr>
              <a:t>比一比</a:t>
            </a:r>
            <a:r>
              <a:rPr kumimoji="0" lang="en-US" altLang="zh-TW" sz="3600" dirty="0" smtClean="0">
                <a:latin typeface="標楷體" pitchFamily="65" charset="-120"/>
                <a:ea typeface="標楷體" pitchFamily="65" charset="-120"/>
              </a:rPr>
              <a:t>~</a:t>
            </a:r>
          </a:p>
          <a:p>
            <a:pPr eaLnBrk="1" hangingPunct="1"/>
            <a:r>
              <a:rPr kumimoji="0" lang="zh-TW" altLang="en-US" sz="4000" b="1" dirty="0" smtClean="0">
                <a:solidFill>
                  <a:srgbClr val="7030A0"/>
                </a:solidFill>
                <a:latin typeface="標楷體" pitchFamily="65" charset="-120"/>
                <a:ea typeface="標楷體" pitchFamily="65" charset="-120"/>
              </a:rPr>
              <a:t>全</a:t>
            </a:r>
            <a:r>
              <a:rPr kumimoji="0" lang="zh-TW" altLang="en-US" sz="4000" b="1" dirty="0">
                <a:solidFill>
                  <a:srgbClr val="7030A0"/>
                </a:solidFill>
                <a:latin typeface="標楷體" pitchFamily="65" charset="-120"/>
                <a:ea typeface="標楷體" pitchFamily="65" charset="-120"/>
              </a:rPr>
              <a:t>教總會員代表大會早就決議</a:t>
            </a:r>
            <a:r>
              <a:rPr kumimoji="0" lang="en-US" altLang="zh-TW" sz="2400" b="1" dirty="0">
                <a:solidFill>
                  <a:srgbClr val="7030A0"/>
                </a:solidFill>
                <a:latin typeface="標楷體" pitchFamily="65" charset="-120"/>
                <a:ea typeface="標楷體" pitchFamily="65" charset="-120"/>
              </a:rPr>
              <a:t>(101.09.22)</a:t>
            </a:r>
            <a:endParaRPr kumimoji="0" lang="zh-TW" altLang="en-US" sz="2400" b="1" dirty="0">
              <a:solidFill>
                <a:srgbClr val="7030A0"/>
              </a:solidFill>
            </a:endParaRPr>
          </a:p>
        </p:txBody>
      </p:sp>
      <p:sp>
        <p:nvSpPr>
          <p:cNvPr id="83971" name="內容版面配置區 2"/>
          <p:cNvSpPr txBox="1">
            <a:spLocks/>
          </p:cNvSpPr>
          <p:nvPr/>
        </p:nvSpPr>
        <p:spPr bwMode="auto">
          <a:xfrm>
            <a:off x="468313" y="1988145"/>
            <a:ext cx="835183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ts val="4000"/>
              </a:lnSpc>
              <a:spcBef>
                <a:spcPct val="20000"/>
              </a:spcBef>
              <a:buFontTx/>
              <a:buChar char="•"/>
            </a:pPr>
            <a:r>
              <a:rPr kumimoji="0" lang="zh-TW" altLang="en-US" sz="2800" dirty="0">
                <a:latin typeface="標楷體" pitchFamily="65" charset="-120"/>
                <a:ea typeface="標楷體" pitchFamily="65" charset="-120"/>
              </a:rPr>
              <a:t>以</a:t>
            </a:r>
            <a:r>
              <a:rPr kumimoji="0" lang="en-US" altLang="zh-TW" sz="2800" dirty="0">
                <a:latin typeface="標楷體" pitchFamily="65" charset="-120"/>
                <a:ea typeface="標楷體" pitchFamily="65" charset="-120"/>
              </a:rPr>
              <a:t>105</a:t>
            </a:r>
            <a:r>
              <a:rPr kumimoji="0" lang="zh-TW" altLang="en-US" sz="2800" dirty="0">
                <a:latin typeface="標楷體" pitchFamily="65" charset="-120"/>
                <a:ea typeface="標楷體" pitchFamily="65" charset="-120"/>
              </a:rPr>
              <a:t>年為界，</a:t>
            </a:r>
            <a:r>
              <a:rPr kumimoji="0" lang="zh-TW" altLang="en-US" sz="2800" dirty="0">
                <a:solidFill>
                  <a:srgbClr val="FF0000"/>
                </a:solidFill>
                <a:latin typeface="標楷體" pitchFamily="65" charset="-120"/>
                <a:ea typeface="標楷體" pitchFamily="65" charset="-120"/>
              </a:rPr>
              <a:t>另立基金，不相流用</a:t>
            </a:r>
            <a:r>
              <a:rPr kumimoji="0" lang="zh-TW" altLang="en-US" sz="2800" dirty="0">
                <a:latin typeface="標楷體" pitchFamily="65" charset="-120"/>
                <a:ea typeface="標楷體" pitchFamily="65" charset="-120"/>
              </a:rPr>
              <a:t>，仍維持確定給付制，但收支須平衡，費率一步到位，未來分段給付。</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預期是中費率、中給付，如單張圖</a:t>
            </a:r>
            <a:r>
              <a:rPr kumimoji="0" lang="en-US" altLang="zh-TW" sz="2800" dirty="0">
                <a:latin typeface="標楷體" pitchFamily="65" charset="-120"/>
                <a:ea typeface="標楷體" pitchFamily="65" charset="-120"/>
              </a:rPr>
              <a:t>)</a:t>
            </a:r>
          </a:p>
          <a:p>
            <a:pPr eaLnBrk="1" hangingPunct="1">
              <a:lnSpc>
                <a:spcPts val="4000"/>
              </a:lnSpc>
              <a:spcBef>
                <a:spcPct val="20000"/>
              </a:spcBef>
              <a:buFontTx/>
              <a:buChar char="•"/>
            </a:pPr>
            <a:r>
              <a:rPr kumimoji="0" lang="zh-TW" altLang="en-US" sz="2800" dirty="0">
                <a:latin typeface="標楷體" pitchFamily="65" charset="-120"/>
                <a:ea typeface="標楷體" pitchFamily="65" charset="-120"/>
              </a:rPr>
              <a:t>過去</a:t>
            </a:r>
            <a:r>
              <a:rPr kumimoji="0" lang="en-US" altLang="zh-TW" sz="2800" dirty="0">
                <a:latin typeface="標楷體" pitchFamily="65" charset="-120"/>
                <a:ea typeface="標楷體" pitchFamily="65" charset="-120"/>
              </a:rPr>
              <a:t>20</a:t>
            </a:r>
            <a:r>
              <a:rPr kumimoji="0" lang="zh-TW" altLang="en-US" sz="2800" dirty="0">
                <a:latin typeface="標楷體" pitchFamily="65" charset="-120"/>
                <a:ea typeface="標楷體" pitchFamily="65" charset="-120"/>
              </a:rPr>
              <a:t>年的</a:t>
            </a:r>
            <a:r>
              <a:rPr kumimoji="0" lang="zh-TW" altLang="en-US" sz="2800" dirty="0">
                <a:solidFill>
                  <a:srgbClr val="FF0000"/>
                </a:solidFill>
                <a:latin typeface="標楷體" pitchFamily="65" charset="-120"/>
                <a:ea typeface="標楷體" pitchFamily="65" charset="-120"/>
              </a:rPr>
              <a:t>給付責任不應打折</a:t>
            </a:r>
            <a:r>
              <a:rPr kumimoji="0" lang="zh-TW" altLang="en-US" sz="2800" dirty="0">
                <a:latin typeface="標楷體" pitchFamily="65" charset="-120"/>
                <a:ea typeface="標楷體" pitchFamily="65" charset="-120"/>
              </a:rPr>
              <a:t>，</a:t>
            </a:r>
            <a:r>
              <a:rPr kumimoji="0" lang="zh-TW" altLang="en-US" sz="2800" dirty="0">
                <a:solidFill>
                  <a:srgbClr val="0070C0"/>
                </a:solidFill>
                <a:latin typeface="標楷體" pitchFamily="65" charset="-120"/>
                <a:ea typeface="標楷體" pitchFamily="65" charset="-120"/>
              </a:rPr>
              <a:t>但</a:t>
            </a:r>
            <a:r>
              <a:rPr kumimoji="0" lang="zh-TW" altLang="en-US" sz="2800" dirty="0">
                <a:solidFill>
                  <a:srgbClr val="FF0000"/>
                </a:solidFill>
                <a:latin typeface="標楷體" pitchFamily="65" charset="-120"/>
                <a:ea typeface="標楷體" pitchFamily="65" charset="-120"/>
              </a:rPr>
              <a:t>潛藏不足應由已退人員和未來退休人員及其雇主共同補繳</a:t>
            </a:r>
            <a:r>
              <a:rPr kumimoji="0" lang="zh-TW" altLang="en-US" sz="2800" dirty="0">
                <a:latin typeface="標楷體" pitchFamily="65" charset="-120"/>
                <a:ea typeface="標楷體" pitchFamily="65" charset="-120"/>
              </a:rPr>
              <a:t>，費率、費用以</a:t>
            </a:r>
            <a:r>
              <a:rPr kumimoji="0" lang="en-US" altLang="zh-TW" sz="2800" dirty="0">
                <a:latin typeface="標楷體" pitchFamily="65" charset="-120"/>
                <a:ea typeface="標楷體" pitchFamily="65" charset="-120"/>
              </a:rPr>
              <a:t>104</a:t>
            </a:r>
            <a:r>
              <a:rPr kumimoji="0" lang="zh-TW" altLang="en-US" sz="2800" dirty="0">
                <a:latin typeface="標楷體" pitchFamily="65" charset="-120"/>
                <a:ea typeface="標楷體" pitchFamily="65" charset="-120"/>
              </a:rPr>
              <a:t>年費率及在職同薪級為準，有一年新年資者，補繳一年。</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若補繳後仍不足支付，</a:t>
            </a:r>
            <a:r>
              <a:rPr kumimoji="0" lang="zh-TW" altLang="en-US" sz="2800" dirty="0">
                <a:solidFill>
                  <a:srgbClr val="FF0000"/>
                </a:solidFill>
                <a:latin typeface="標楷體" pitchFamily="65" charset="-120"/>
                <a:ea typeface="標楷體" pitchFamily="65" charset="-120"/>
              </a:rPr>
              <a:t>依法由國家付最後支付責任</a:t>
            </a:r>
            <a:r>
              <a:rPr kumimoji="0" lang="en-US" altLang="zh-TW" sz="2800" dirty="0">
                <a:latin typeface="標楷體" pitchFamily="65" charset="-120"/>
                <a:ea typeface="標楷體" pitchFamily="65" charset="-120"/>
              </a:rPr>
              <a:t>)</a:t>
            </a:r>
            <a:endParaRPr kumimoji="0" lang="zh-TW" altLang="en-US" sz="2800" dirty="0">
              <a:solidFill>
                <a:srgbClr val="FF3300"/>
              </a:solidFill>
              <a:latin typeface="Verdana" pitchFamily="34" charset="0"/>
            </a:endParaRPr>
          </a:p>
        </p:txBody>
      </p:sp>
    </p:spTree>
    <p:extLst>
      <p:ext uri="{BB962C8B-B14F-4D97-AF65-F5344CB8AC3E}">
        <p14:creationId xmlns:p14="http://schemas.microsoft.com/office/powerpoint/2010/main" val="7592079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a:t/>
            </a:r>
            <a:br>
              <a:rPr lang="zh-TW" altLang="en-US" dirty="0"/>
            </a:br>
            <a:r>
              <a:rPr lang="zh-TW" altLang="en-US" dirty="0">
                <a:effectLst/>
                <a:latin typeface="標楷體" panose="03000509000000000000" pitchFamily="65" charset="-120"/>
                <a:ea typeface="標楷體" panose="03000509000000000000" pitchFamily="65" charset="-120"/>
              </a:rPr>
              <a:t>上述決議的基本思考 </a:t>
            </a:r>
          </a:p>
        </p:txBody>
      </p:sp>
      <p:sp>
        <p:nvSpPr>
          <p:cNvPr id="84995" name="內容版面配置區 2"/>
          <p:cNvSpPr>
            <a:spLocks noGrp="1"/>
          </p:cNvSpPr>
          <p:nvPr>
            <p:ph idx="1"/>
          </p:nvPr>
        </p:nvSpPr>
        <p:spPr/>
        <p:txBody>
          <a:bodyPr/>
          <a:lstStyle/>
          <a:p>
            <a:pPr marL="514350" indent="-514350">
              <a:buFont typeface="Verdana" pitchFamily="34" charset="0"/>
              <a:buAutoNum type="arabicPeriod"/>
            </a:pPr>
            <a:r>
              <a:rPr lang="zh-TW" altLang="en-US" b="1" dirty="0" smtClean="0">
                <a:solidFill>
                  <a:srgbClr val="FF0000"/>
                </a:solidFill>
                <a:latin typeface="標楷體" pitchFamily="65" charset="-120"/>
                <a:ea typeface="標楷體" pitchFamily="65" charset="-120"/>
              </a:rPr>
              <a:t>避免世代之間過多債務移轉</a:t>
            </a:r>
            <a:r>
              <a:rPr lang="zh-TW" altLang="en-US" dirty="0" smtClean="0">
                <a:solidFill>
                  <a:srgbClr val="FF0000"/>
                </a:solidFill>
                <a:latin typeface="標楷體" pitchFamily="65" charset="-120"/>
                <a:ea typeface="標楷體" pitchFamily="65" charset="-120"/>
              </a:rPr>
              <a:t>。</a:t>
            </a:r>
          </a:p>
          <a:p>
            <a:pPr marL="514350" indent="-514350">
              <a:buFont typeface="Verdana" pitchFamily="34" charset="0"/>
              <a:buAutoNum type="arabicPeriod"/>
            </a:pPr>
            <a:r>
              <a:rPr lang="zh-TW" altLang="en-US" dirty="0" smtClean="0">
                <a:latin typeface="標楷體" pitchFamily="65" charset="-120"/>
                <a:ea typeface="標楷體" pitchFamily="65" charset="-120"/>
              </a:rPr>
              <a:t>落實國家負最後支付責任。</a:t>
            </a:r>
          </a:p>
          <a:p>
            <a:pPr marL="514350" indent="-514350">
              <a:buFont typeface="Verdana" pitchFamily="34" charset="0"/>
              <a:buAutoNum type="arabicPeriod"/>
            </a:pPr>
            <a:r>
              <a:rPr lang="zh-TW" altLang="en-US" dirty="0" smtClean="0">
                <a:latin typeface="標楷體" pitchFamily="65" charset="-120"/>
                <a:ea typeface="標楷體" pitchFamily="65" charset="-120"/>
              </a:rPr>
              <a:t>自救且人救，</a:t>
            </a:r>
            <a:r>
              <a:rPr lang="zh-TW" altLang="en-US" b="1" dirty="0" smtClean="0">
                <a:solidFill>
                  <a:srgbClr val="FF0000"/>
                </a:solidFill>
                <a:latin typeface="標楷體" pitchFamily="65" charset="-120"/>
                <a:ea typeface="標楷體" pitchFamily="65" charset="-120"/>
              </a:rPr>
              <a:t>將雇主之補繳責任也明列</a:t>
            </a:r>
            <a:r>
              <a:rPr lang="zh-TW" altLang="en-US" dirty="0" smtClean="0">
                <a:latin typeface="標楷體" pitchFamily="65" charset="-120"/>
                <a:ea typeface="標楷體" pitchFamily="65" charset="-120"/>
              </a:rPr>
              <a:t>。</a:t>
            </a:r>
          </a:p>
          <a:p>
            <a:pPr marL="514350" indent="-514350">
              <a:buFont typeface="Verdana" pitchFamily="34" charset="0"/>
              <a:buAutoNum type="arabicPeriod"/>
            </a:pPr>
            <a:r>
              <a:rPr lang="zh-TW" altLang="en-US" dirty="0" smtClean="0">
                <a:latin typeface="標楷體" pitchFamily="65" charset="-120"/>
                <a:ea typeface="標楷體" pitchFamily="65" charset="-120"/>
              </a:rPr>
              <a:t>分段救、分段改，以使責任明確：</a:t>
            </a:r>
            <a:r>
              <a:rPr lang="zh-TW" altLang="en-US" b="1" dirty="0" smtClean="0">
                <a:solidFill>
                  <a:srgbClr val="FF0000"/>
                </a:solidFill>
                <a:latin typeface="標楷體" pitchFamily="65" charset="-120"/>
                <a:ea typeface="標楷體" pitchFamily="65" charset="-120"/>
              </a:rPr>
              <a:t>受益在那一段，補救就由哪一段負責</a:t>
            </a:r>
            <a:r>
              <a:rPr lang="zh-TW" altLang="en-US" b="1" dirty="0" smtClean="0">
                <a:latin typeface="標楷體" pitchFamily="65" charset="-120"/>
                <a:ea typeface="標楷體" pitchFamily="65" charset="-120"/>
              </a:rPr>
              <a:t>。</a:t>
            </a:r>
          </a:p>
        </p:txBody>
      </p:sp>
    </p:spTree>
    <p:extLst>
      <p:ext uri="{BB962C8B-B14F-4D97-AF65-F5344CB8AC3E}">
        <p14:creationId xmlns:p14="http://schemas.microsoft.com/office/powerpoint/2010/main" val="26494899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1223963" y="2068513"/>
            <a:ext cx="2295525" cy="1449387"/>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algn="ctr">
              <a:defRPr/>
            </a:pPr>
            <a:r>
              <a:rPr lang="zh-TW" sz="2200" dirty="0">
                <a:latin typeface="Calibri" pitchFamily="34" charset="0"/>
                <a:ea typeface="新細明體" charset="-120"/>
                <a:cs typeface="新細明體" pitchFamily="18" charset="-120"/>
              </a:rPr>
              <a:t>本俸</a:t>
            </a:r>
            <a:r>
              <a:rPr lang="en-US" altLang="zh-TW" sz="2200" dirty="0">
                <a:latin typeface="Calibri" pitchFamily="34" charset="0"/>
                <a:ea typeface="新細明體" charset="-120"/>
                <a:cs typeface="新細明體" pitchFamily="18" charset="-120"/>
              </a:rPr>
              <a:t>x (5%~1%)</a:t>
            </a:r>
            <a:endParaRPr lang="en-US" altLang="zh-TW" sz="2200" dirty="0">
              <a:latin typeface="Arial" charset="0"/>
              <a:ea typeface="新細明體" charset="-120"/>
            </a:endParaRPr>
          </a:p>
        </p:txBody>
      </p:sp>
      <p:sp>
        <p:nvSpPr>
          <p:cNvPr id="9" name="Rectangle 2"/>
          <p:cNvSpPr>
            <a:spLocks noChangeArrowheads="1"/>
          </p:cNvSpPr>
          <p:nvPr/>
        </p:nvSpPr>
        <p:spPr bwMode="auto">
          <a:xfrm>
            <a:off x="3600450" y="2339975"/>
            <a:ext cx="2260600" cy="1177925"/>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pPr algn="ctr">
              <a:defRPr/>
            </a:pPr>
            <a:r>
              <a:rPr lang="zh-TW" sz="2200" dirty="0">
                <a:latin typeface="Calibri" pitchFamily="34" charset="0"/>
                <a:ea typeface="新細明體" charset="-120"/>
                <a:cs typeface="新細明體" pitchFamily="18" charset="-120"/>
              </a:rPr>
              <a:t>本俸</a:t>
            </a:r>
            <a:r>
              <a:rPr lang="en-US" altLang="zh-TW" sz="2200" dirty="0">
                <a:latin typeface="Calibri" pitchFamily="34" charset="0"/>
                <a:ea typeface="新細明體" charset="-120"/>
                <a:cs typeface="新細明體" pitchFamily="18" charset="-120"/>
              </a:rPr>
              <a:t>x2x2%</a:t>
            </a:r>
            <a:endParaRPr lang="en-US" altLang="zh-TW" sz="2200" dirty="0">
              <a:latin typeface="Arial" charset="0"/>
              <a:ea typeface="新細明體" charset="-120"/>
            </a:endParaRPr>
          </a:p>
        </p:txBody>
      </p:sp>
      <p:sp>
        <p:nvSpPr>
          <p:cNvPr id="10" name="Rectangle 1"/>
          <p:cNvSpPr>
            <a:spLocks noChangeArrowheads="1"/>
          </p:cNvSpPr>
          <p:nvPr/>
        </p:nvSpPr>
        <p:spPr bwMode="auto">
          <a:xfrm>
            <a:off x="5905500" y="2565400"/>
            <a:ext cx="2051050" cy="952500"/>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a:lstStyle/>
          <a:p>
            <a:pPr algn="ctr">
              <a:defRPr/>
            </a:pPr>
            <a:r>
              <a:rPr lang="zh-TW" sz="2200" dirty="0">
                <a:latin typeface="Calibri" pitchFamily="34" charset="0"/>
                <a:ea typeface="新細明體" charset="-120"/>
                <a:cs typeface="新細明體" pitchFamily="18" charset="-120"/>
              </a:rPr>
              <a:t>本俸</a:t>
            </a:r>
            <a:r>
              <a:rPr lang="en-US" altLang="zh-TW" dirty="0">
                <a:latin typeface="Calibri" pitchFamily="34" charset="0"/>
                <a:ea typeface="新細明體" charset="-120"/>
                <a:cs typeface="新細明體" pitchFamily="18" charset="-120"/>
              </a:rPr>
              <a:t>x</a:t>
            </a:r>
            <a:r>
              <a:rPr lang="en-US" altLang="zh-TW" sz="1400" dirty="0">
                <a:latin typeface="Calibri" pitchFamily="34" charset="0"/>
                <a:ea typeface="新細明體" charset="-120"/>
                <a:cs typeface="新細明體" pitchFamily="18" charset="-120"/>
              </a:rPr>
              <a:t> </a:t>
            </a:r>
            <a:r>
              <a:rPr lang="zh-TW" altLang="en-US" sz="1400" dirty="0">
                <a:latin typeface="Calibri" pitchFamily="34" charset="0"/>
                <a:ea typeface="新細明體" charset="-120"/>
                <a:cs typeface="新細明體" pitchFamily="18" charset="-120"/>
              </a:rPr>
              <a:t>○</a:t>
            </a:r>
            <a:r>
              <a:rPr lang="en-US" altLang="zh-TW" sz="2200" dirty="0">
                <a:latin typeface="Calibri" pitchFamily="34" charset="0"/>
                <a:ea typeface="新細明體" charset="-120"/>
                <a:cs typeface="新細明體" pitchFamily="18" charset="-120"/>
              </a:rPr>
              <a:t>x</a:t>
            </a:r>
            <a:r>
              <a:rPr lang="zh-TW" altLang="en-US" sz="2200" dirty="0">
                <a:latin typeface="Calibri" pitchFamily="34" charset="0"/>
                <a:ea typeface="新細明體" charset="-120"/>
                <a:cs typeface="新細明體" pitchFamily="18" charset="-120"/>
              </a:rPr>
              <a:t> </a:t>
            </a:r>
            <a:r>
              <a:rPr lang="zh-TW" altLang="en-US" sz="1400" dirty="0">
                <a:latin typeface="Calibri" pitchFamily="34" charset="0"/>
                <a:ea typeface="新細明體" charset="-120"/>
                <a:cs typeface="新細明體" pitchFamily="18" charset="-120"/>
              </a:rPr>
              <a:t>○○</a:t>
            </a:r>
            <a:r>
              <a:rPr lang="zh-TW" altLang="en-US" sz="2200" dirty="0">
                <a:latin typeface="Calibri" pitchFamily="34" charset="0"/>
                <a:ea typeface="新細明體" charset="-120"/>
                <a:cs typeface="新細明體" pitchFamily="18" charset="-120"/>
              </a:rPr>
              <a:t> </a:t>
            </a:r>
            <a:r>
              <a:rPr lang="en-US" altLang="zh-TW" sz="2200" dirty="0">
                <a:latin typeface="Calibri" pitchFamily="34" charset="0"/>
                <a:ea typeface="新細明體" charset="-120"/>
                <a:cs typeface="新細明體" pitchFamily="18" charset="-120"/>
              </a:rPr>
              <a:t>%</a:t>
            </a:r>
            <a:endParaRPr lang="en-US" altLang="zh-TW" sz="2200" dirty="0">
              <a:latin typeface="Arial" charset="0"/>
              <a:ea typeface="新細明體" charset="-120"/>
            </a:endParaRPr>
          </a:p>
        </p:txBody>
      </p:sp>
      <p:sp>
        <p:nvSpPr>
          <p:cNvPr id="82949" name="Rectangle 5"/>
          <p:cNvSpPr>
            <a:spLocks noChangeArrowheads="1"/>
          </p:cNvSpPr>
          <p:nvPr/>
        </p:nvSpPr>
        <p:spPr bwMode="auto">
          <a:xfrm>
            <a:off x="1296988" y="1397000"/>
            <a:ext cx="6553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800" b="1">
                <a:latin typeface="Calibri" pitchFamily="34" charset="0"/>
                <a:ea typeface="標楷體" pitchFamily="65" charset="-120"/>
                <a:cs typeface="新細明體" pitchFamily="18" charset="-120"/>
              </a:rPr>
              <a:t>          </a:t>
            </a:r>
            <a:r>
              <a:rPr lang="en-US" altLang="zh-TW" sz="2800" b="1">
                <a:solidFill>
                  <a:srgbClr val="E36C0A"/>
                </a:solidFill>
                <a:latin typeface="Calibri" pitchFamily="34" charset="0"/>
                <a:ea typeface="標楷體" pitchFamily="65" charset="-120"/>
                <a:cs typeface="新細明體" pitchFamily="18" charset="-120"/>
              </a:rPr>
              <a:t>X</a:t>
            </a:r>
            <a:r>
              <a:rPr lang="zh-TW" altLang="en-US" sz="2800" b="1">
                <a:solidFill>
                  <a:srgbClr val="E36C0A"/>
                </a:solidFill>
                <a:latin typeface="標楷體" pitchFamily="65" charset="-120"/>
                <a:ea typeface="標楷體" pitchFamily="65" charset="-120"/>
                <a:cs typeface="新細明體" pitchFamily="18" charset="-120"/>
              </a:rPr>
              <a:t>年</a:t>
            </a:r>
            <a:r>
              <a:rPr lang="zh-TW" altLang="en-US" sz="2800" b="1">
                <a:solidFill>
                  <a:srgbClr val="E36C0A"/>
                </a:solidFill>
                <a:latin typeface="Calibri" pitchFamily="34" charset="0"/>
                <a:ea typeface="標楷體" pitchFamily="65" charset="-120"/>
                <a:cs typeface="新細明體" pitchFamily="18" charset="-120"/>
              </a:rPr>
              <a:t> </a:t>
            </a:r>
            <a:r>
              <a:rPr lang="zh-TW" altLang="en-US" sz="2800" b="1">
                <a:latin typeface="Calibri" pitchFamily="34" charset="0"/>
                <a:ea typeface="標楷體" pitchFamily="65" charset="-120"/>
                <a:cs typeface="新細明體" pitchFamily="18" charset="-120"/>
              </a:rPr>
              <a:t>                    </a:t>
            </a:r>
            <a:r>
              <a:rPr lang="zh-TW" altLang="en-US" sz="2800" b="1">
                <a:solidFill>
                  <a:srgbClr val="0070C0"/>
                </a:solidFill>
                <a:latin typeface="Calibri" pitchFamily="34" charset="0"/>
                <a:ea typeface="標楷體" pitchFamily="65" charset="-120"/>
                <a:cs typeface="新細明體" pitchFamily="18" charset="-120"/>
              </a:rPr>
              <a:t> </a:t>
            </a:r>
            <a:r>
              <a:rPr lang="en-US" altLang="zh-TW" sz="2800" b="1">
                <a:solidFill>
                  <a:srgbClr val="0070C0"/>
                </a:solidFill>
                <a:latin typeface="Calibri" pitchFamily="34" charset="0"/>
                <a:ea typeface="標楷體" pitchFamily="65" charset="-120"/>
                <a:cs typeface="新細明體" pitchFamily="18" charset="-120"/>
              </a:rPr>
              <a:t>Y</a:t>
            </a:r>
            <a:r>
              <a:rPr lang="zh-TW" altLang="en-US" sz="2800" b="1">
                <a:solidFill>
                  <a:srgbClr val="0070C0"/>
                </a:solidFill>
                <a:latin typeface="標楷體" pitchFamily="65" charset="-120"/>
                <a:ea typeface="標楷體" pitchFamily="65" charset="-120"/>
                <a:cs typeface="新細明體" pitchFamily="18" charset="-120"/>
              </a:rPr>
              <a:t>年</a:t>
            </a:r>
            <a:r>
              <a:rPr lang="zh-TW" altLang="en-US" sz="2800" b="1">
                <a:latin typeface="Calibri" pitchFamily="34" charset="0"/>
                <a:ea typeface="標楷體" pitchFamily="65" charset="-120"/>
                <a:cs typeface="新細明體" pitchFamily="18" charset="-120"/>
              </a:rPr>
              <a:t>                   </a:t>
            </a:r>
            <a:r>
              <a:rPr lang="en-US" altLang="zh-TW" sz="2800" b="1">
                <a:solidFill>
                  <a:srgbClr val="669900"/>
                </a:solidFill>
                <a:latin typeface="Calibri" pitchFamily="34" charset="0"/>
                <a:ea typeface="標楷體" pitchFamily="65" charset="-120"/>
                <a:cs typeface="新細明體" pitchFamily="18" charset="-120"/>
              </a:rPr>
              <a:t>Z</a:t>
            </a:r>
            <a:r>
              <a:rPr lang="zh-TW" altLang="en-US" sz="2800" b="1">
                <a:solidFill>
                  <a:srgbClr val="669900"/>
                </a:solidFill>
                <a:latin typeface="標楷體" pitchFamily="65" charset="-120"/>
                <a:ea typeface="標楷體" pitchFamily="65" charset="-120"/>
                <a:cs typeface="新細明體" pitchFamily="18" charset="-120"/>
              </a:rPr>
              <a:t>年</a:t>
            </a:r>
            <a:endParaRPr lang="zh-TW" altLang="en-US" sz="2800">
              <a:ea typeface="標楷體" pitchFamily="65" charset="-120"/>
              <a:cs typeface="新細明體" pitchFamily="18" charset="-120"/>
            </a:endParaRPr>
          </a:p>
        </p:txBody>
      </p:sp>
      <p:sp>
        <p:nvSpPr>
          <p:cNvPr id="82950" name="Rectangle 9"/>
          <p:cNvSpPr>
            <a:spLocks noChangeArrowheads="1"/>
          </p:cNvSpPr>
          <p:nvPr/>
        </p:nvSpPr>
        <p:spPr bwMode="auto">
          <a:xfrm>
            <a:off x="1081088" y="3111500"/>
            <a:ext cx="8027987"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000"/>
              <a:t/>
            </a:r>
            <a:br>
              <a:rPr lang="zh-TW" altLang="zh-TW" sz="1000"/>
            </a:br>
            <a:endParaRPr lang="zh-TW" altLang="zh-TW"/>
          </a:p>
          <a:p>
            <a:r>
              <a:rPr lang="en-US" altLang="zh-TW" sz="2000" b="1">
                <a:latin typeface="Calibri" pitchFamily="34" charset="0"/>
                <a:ea typeface="標楷體" pitchFamily="65" charset="-120"/>
                <a:cs typeface="新細明體" pitchFamily="18" charset="-120"/>
              </a:rPr>
              <a:t>           </a:t>
            </a:r>
            <a:r>
              <a:rPr lang="zh-TW" altLang="en-US" sz="2000" b="1">
                <a:latin typeface="Calibri" pitchFamily="34" charset="0"/>
                <a:ea typeface="標楷體" pitchFamily="65" charset="-120"/>
                <a:cs typeface="新細明體" pitchFamily="18" charset="-120"/>
              </a:rPr>
              <a:t>     </a:t>
            </a:r>
            <a:r>
              <a:rPr lang="en-US" altLang="zh-TW" sz="2000" b="1">
                <a:latin typeface="Calibri" pitchFamily="34" charset="0"/>
                <a:ea typeface="標楷體" pitchFamily="65" charset="-120"/>
                <a:cs typeface="新細明體" pitchFamily="18" charset="-120"/>
              </a:rPr>
              <a:t>   </a:t>
            </a:r>
            <a:r>
              <a:rPr lang="en-US" altLang="zh-TW" sz="2000" b="1">
                <a:latin typeface="標楷體" pitchFamily="65" charset="-120"/>
                <a:ea typeface="標楷體" pitchFamily="65" charset="-120"/>
                <a:cs typeface="新細明體" pitchFamily="18" charset="-120"/>
              </a:rPr>
              <a:t>↓</a:t>
            </a:r>
            <a:r>
              <a:rPr lang="en-US" altLang="zh-TW" sz="2000" b="1">
                <a:latin typeface="Calibri" pitchFamily="34" charset="0"/>
                <a:ea typeface="標楷體" pitchFamily="65" charset="-120"/>
                <a:cs typeface="新細明體" pitchFamily="18" charset="-120"/>
              </a:rPr>
              <a:t>     </a:t>
            </a:r>
            <a:r>
              <a:rPr lang="zh-TW" altLang="en-US" sz="2000" b="1">
                <a:latin typeface="Calibri" pitchFamily="34" charset="0"/>
                <a:ea typeface="標楷體" pitchFamily="65" charset="-120"/>
                <a:cs typeface="新細明體" pitchFamily="18" charset="-120"/>
              </a:rPr>
              <a:t>          </a:t>
            </a:r>
            <a:r>
              <a:rPr lang="en-US" altLang="zh-TW" sz="2000" b="1">
                <a:latin typeface="Calibri" pitchFamily="34" charset="0"/>
                <a:ea typeface="標楷體" pitchFamily="65" charset="-120"/>
                <a:cs typeface="新細明體" pitchFamily="18" charset="-120"/>
              </a:rPr>
              <a:t>85</a:t>
            </a:r>
            <a:r>
              <a:rPr lang="zh-TW" altLang="en-US" sz="2000" b="1">
                <a:latin typeface="Calibri" pitchFamily="34" charset="0"/>
                <a:ea typeface="標楷體" pitchFamily="65" charset="-120"/>
                <a:cs typeface="新細明體" pitchFamily="18" charset="-120"/>
              </a:rPr>
              <a:t>年</a:t>
            </a:r>
            <a:r>
              <a:rPr lang="en-US" altLang="zh-TW" sz="2000" b="1">
                <a:latin typeface="Calibri" pitchFamily="34" charset="0"/>
                <a:ea typeface="標楷體" pitchFamily="65" charset="-120"/>
                <a:cs typeface="新細明體" pitchFamily="18" charset="-120"/>
              </a:rPr>
              <a:t>     </a:t>
            </a:r>
            <a:r>
              <a:rPr lang="zh-TW" altLang="en-US" sz="2000" b="1">
                <a:latin typeface="Calibri" pitchFamily="34" charset="0"/>
                <a:ea typeface="標楷體" pitchFamily="65" charset="-120"/>
                <a:cs typeface="新細明體" pitchFamily="18" charset="-120"/>
              </a:rPr>
              <a:t>        </a:t>
            </a:r>
            <a:r>
              <a:rPr lang="en-US" altLang="zh-TW" sz="2000" b="1">
                <a:latin typeface="標楷體" pitchFamily="65" charset="-120"/>
                <a:ea typeface="標楷體" pitchFamily="65" charset="-120"/>
                <a:cs typeface="新細明體" pitchFamily="18" charset="-120"/>
              </a:rPr>
              <a:t>↓</a:t>
            </a:r>
            <a:r>
              <a:rPr lang="en-US" altLang="zh-TW" sz="2000" b="1">
                <a:latin typeface="Calibri" pitchFamily="34" charset="0"/>
                <a:ea typeface="標楷體" pitchFamily="65" charset="-120"/>
                <a:cs typeface="新細明體" pitchFamily="18" charset="-120"/>
              </a:rPr>
              <a:t>   </a:t>
            </a:r>
            <a:r>
              <a:rPr lang="zh-TW" altLang="en-US" sz="2000" b="1">
                <a:latin typeface="Calibri" pitchFamily="34" charset="0"/>
                <a:ea typeface="標楷體" pitchFamily="65" charset="-120"/>
                <a:cs typeface="新細明體" pitchFamily="18" charset="-120"/>
              </a:rPr>
              <a:t>       </a:t>
            </a:r>
            <a:r>
              <a:rPr lang="en-US" altLang="zh-TW" sz="2000" b="1">
                <a:latin typeface="Calibri" pitchFamily="34" charset="0"/>
                <a:ea typeface="標楷體" pitchFamily="65" charset="-120"/>
                <a:cs typeface="新細明體" pitchFamily="18" charset="-120"/>
              </a:rPr>
              <a:t> 105</a:t>
            </a:r>
            <a:r>
              <a:rPr lang="zh-TW" altLang="en-US" sz="2000" b="1">
                <a:latin typeface="Calibri" pitchFamily="34" charset="0"/>
                <a:ea typeface="標楷體" pitchFamily="65" charset="-120"/>
                <a:cs typeface="新細明體" pitchFamily="18" charset="-120"/>
              </a:rPr>
              <a:t>年 </a:t>
            </a:r>
            <a:r>
              <a:rPr lang="en-US" altLang="zh-TW" sz="2000" b="1">
                <a:latin typeface="Calibri" pitchFamily="34" charset="0"/>
                <a:ea typeface="標楷體" pitchFamily="65" charset="-120"/>
                <a:cs typeface="新細明體" pitchFamily="18" charset="-120"/>
              </a:rPr>
              <a:t>    </a:t>
            </a:r>
            <a:r>
              <a:rPr lang="zh-TW" altLang="en-US" sz="2000" b="1">
                <a:latin typeface="Calibri" pitchFamily="34" charset="0"/>
                <a:ea typeface="標楷體" pitchFamily="65" charset="-120"/>
                <a:cs typeface="新細明體" pitchFamily="18" charset="-120"/>
              </a:rPr>
              <a:t>        </a:t>
            </a:r>
            <a:r>
              <a:rPr lang="en-US" altLang="zh-TW" sz="2000" b="1">
                <a:latin typeface="標楷體" pitchFamily="65" charset="-120"/>
                <a:ea typeface="標楷體" pitchFamily="65" charset="-120"/>
                <a:cs typeface="新細明體" pitchFamily="18" charset="-120"/>
              </a:rPr>
              <a:t>↓</a:t>
            </a:r>
            <a:endParaRPr lang="en-US" altLang="zh-TW" sz="2000"/>
          </a:p>
          <a:p>
            <a:r>
              <a:rPr lang="en-US" altLang="zh-TW" sz="2000" b="1">
                <a:latin typeface="Calibri" pitchFamily="34" charset="0"/>
                <a:ea typeface="標楷體" pitchFamily="65" charset="-120"/>
              </a:rPr>
              <a:t>           </a:t>
            </a:r>
            <a:r>
              <a:rPr lang="zh-TW" altLang="en-US" sz="2000" b="1">
                <a:latin typeface="Calibri" pitchFamily="34" charset="0"/>
                <a:ea typeface="標楷體" pitchFamily="65" charset="-120"/>
              </a:rPr>
              <a:t>  </a:t>
            </a:r>
            <a:r>
              <a:rPr lang="en-US" altLang="zh-TW" sz="2000" b="1">
                <a:latin typeface="Calibri" pitchFamily="34" charset="0"/>
                <a:ea typeface="標楷體" pitchFamily="65" charset="-120"/>
              </a:rPr>
              <a:t> </a:t>
            </a:r>
            <a:r>
              <a:rPr lang="zh-TW" altLang="en-US" sz="2000" b="1">
                <a:solidFill>
                  <a:srgbClr val="E36C0A"/>
                </a:solidFill>
                <a:latin typeface="標楷體" pitchFamily="65" charset="-120"/>
                <a:ea typeface="標楷體" pitchFamily="65" charset="-120"/>
              </a:rPr>
              <a:t>恩給制</a:t>
            </a:r>
            <a:r>
              <a:rPr lang="zh-TW" altLang="en-US" sz="2000" b="1">
                <a:latin typeface="Calibri" pitchFamily="34" charset="0"/>
                <a:ea typeface="標楷體" pitchFamily="65" charset="-120"/>
              </a:rPr>
              <a:t>                            </a:t>
            </a:r>
            <a:r>
              <a:rPr lang="zh-TW" altLang="en-US" sz="2000" b="1">
                <a:solidFill>
                  <a:srgbClr val="0070C0"/>
                </a:solidFill>
                <a:latin typeface="Calibri" pitchFamily="34" charset="0"/>
                <a:ea typeface="標楷體" pitchFamily="65" charset="-120"/>
              </a:rPr>
              <a:t>  </a:t>
            </a:r>
            <a:r>
              <a:rPr lang="zh-TW" altLang="en-US" sz="2000" b="1">
                <a:solidFill>
                  <a:srgbClr val="0070C0"/>
                </a:solidFill>
                <a:latin typeface="標楷體" pitchFamily="65" charset="-120"/>
                <a:ea typeface="標楷體" pitchFamily="65" charset="-120"/>
              </a:rPr>
              <a:t>儲金制</a:t>
            </a:r>
            <a:r>
              <a:rPr lang="zh-TW" altLang="en-US" sz="2000" b="1">
                <a:solidFill>
                  <a:srgbClr val="0070C0"/>
                </a:solidFill>
                <a:latin typeface="Calibri" pitchFamily="34" charset="0"/>
                <a:ea typeface="標楷體" pitchFamily="65" charset="-120"/>
              </a:rPr>
              <a:t>  </a:t>
            </a:r>
            <a:r>
              <a:rPr lang="zh-TW" altLang="en-US" sz="2000" b="1">
                <a:latin typeface="Calibri" pitchFamily="34" charset="0"/>
                <a:ea typeface="標楷體" pitchFamily="65" charset="-120"/>
              </a:rPr>
              <a:t>                    </a:t>
            </a:r>
            <a:r>
              <a:rPr lang="zh-TW" altLang="en-US" sz="2000" b="1">
                <a:solidFill>
                  <a:srgbClr val="669900"/>
                </a:solidFill>
                <a:latin typeface="標楷體" pitchFamily="65" charset="-120"/>
                <a:ea typeface="標楷體" pitchFamily="65" charset="-120"/>
              </a:rPr>
              <a:t>新儲金制</a:t>
            </a:r>
            <a:endParaRPr lang="zh-TW" altLang="en-US" sz="2000"/>
          </a:p>
          <a:p>
            <a:r>
              <a:rPr lang="zh-TW" altLang="en-US" sz="2000" b="1">
                <a:solidFill>
                  <a:srgbClr val="E36C0A"/>
                </a:solidFill>
                <a:latin typeface="Calibri" pitchFamily="34" charset="0"/>
                <a:ea typeface="標楷體" pitchFamily="65" charset="-120"/>
              </a:rPr>
              <a:t>                                               </a:t>
            </a:r>
            <a:r>
              <a:rPr lang="zh-TW" altLang="en-US" sz="2000" b="1">
                <a:solidFill>
                  <a:srgbClr val="0070C0"/>
                </a:solidFill>
                <a:latin typeface="標楷體" pitchFamily="65" charset="-120"/>
                <a:ea typeface="標楷體" pitchFamily="65" charset="-120"/>
              </a:rPr>
              <a:t>這部份在退休後要</a:t>
            </a:r>
            <a:r>
              <a:rPr lang="zh-TW" altLang="en-US" sz="2000" b="1">
                <a:latin typeface="Calibri" pitchFamily="34" charset="0"/>
                <a:ea typeface="標楷體" pitchFamily="65" charset="-120"/>
              </a:rPr>
              <a:t>       </a:t>
            </a:r>
            <a:endParaRPr lang="zh-TW" altLang="en-US" sz="2000"/>
          </a:p>
          <a:p>
            <a:r>
              <a:rPr lang="zh-TW" altLang="en-US" sz="2000" b="1">
                <a:latin typeface="Calibri" pitchFamily="34" charset="0"/>
                <a:ea typeface="標楷體" pitchFamily="65" charset="-120"/>
              </a:rPr>
              <a:t>                                               </a:t>
            </a:r>
            <a:r>
              <a:rPr lang="zh-TW" altLang="en-US" sz="2000" b="1">
                <a:solidFill>
                  <a:srgbClr val="0070C0"/>
                </a:solidFill>
                <a:latin typeface="標楷體" pitchFamily="65" charset="-120"/>
                <a:ea typeface="標楷體" pitchFamily="65" charset="-120"/>
              </a:rPr>
              <a:t>補繳</a:t>
            </a:r>
            <a:r>
              <a:rPr lang="en-US" altLang="zh-TW" sz="2000" b="1">
                <a:solidFill>
                  <a:srgbClr val="0070C0"/>
                </a:solidFill>
                <a:latin typeface="Calibri" pitchFamily="34" charset="0"/>
                <a:ea typeface="標楷體" pitchFamily="65" charset="-120"/>
              </a:rPr>
              <a:t>Y</a:t>
            </a:r>
            <a:r>
              <a:rPr lang="zh-TW" altLang="en-US" sz="2000" b="1">
                <a:solidFill>
                  <a:srgbClr val="0070C0"/>
                </a:solidFill>
                <a:latin typeface="標楷體" pitchFamily="65" charset="-120"/>
                <a:ea typeface="標楷體" pitchFamily="65" charset="-120"/>
              </a:rPr>
              <a:t>年</a:t>
            </a:r>
            <a:endParaRPr lang="zh-TW" altLang="en-US" sz="2000"/>
          </a:p>
          <a:p>
            <a:r>
              <a:rPr lang="zh-TW" altLang="en-US" sz="2000" b="1">
                <a:solidFill>
                  <a:srgbClr val="0070C0"/>
                </a:solidFill>
                <a:latin typeface="Calibri" pitchFamily="34" charset="0"/>
                <a:ea typeface="標楷體" pitchFamily="65" charset="-120"/>
              </a:rPr>
              <a:t>                                               </a:t>
            </a:r>
            <a:endParaRPr lang="en-US" altLang="zh-TW" sz="2000"/>
          </a:p>
          <a:p>
            <a:r>
              <a:rPr lang="en-US" altLang="zh-TW" sz="2000" b="1">
                <a:solidFill>
                  <a:srgbClr val="0070C0"/>
                </a:solidFill>
                <a:latin typeface="Calibri" pitchFamily="34" charset="0"/>
                <a:ea typeface="標楷體" pitchFamily="65" charset="-120"/>
              </a:rPr>
              <a:t>          </a:t>
            </a:r>
            <a:r>
              <a:rPr lang="zh-TW" altLang="en-US" sz="2000" b="1">
                <a:solidFill>
                  <a:srgbClr val="0070C0"/>
                </a:solidFill>
                <a:latin typeface="Calibri" pitchFamily="34" charset="0"/>
                <a:ea typeface="標楷體" pitchFamily="65" charset="-120"/>
              </a:rPr>
              <a:t>     </a:t>
            </a:r>
            <a:r>
              <a:rPr lang="en-US" altLang="zh-TW" sz="2000" b="1">
                <a:solidFill>
                  <a:srgbClr val="0070C0"/>
                </a:solidFill>
                <a:latin typeface="Calibri" pitchFamily="34" charset="0"/>
                <a:ea typeface="標楷體" pitchFamily="65" charset="-120"/>
              </a:rPr>
              <a:t>  </a:t>
            </a:r>
            <a:r>
              <a:rPr lang="zh-TW" altLang="en-US" sz="2000" b="1">
                <a:solidFill>
                  <a:srgbClr val="E36C0A"/>
                </a:solidFill>
                <a:latin typeface="標楷體" pitchFamily="65" charset="-120"/>
                <a:ea typeface="標楷體" pitchFamily="65" charset="-120"/>
              </a:rPr>
              <a:t>        </a:t>
            </a:r>
            <a:endParaRPr lang="en-US" altLang="zh-TW" sz="2000" b="1">
              <a:solidFill>
                <a:srgbClr val="0070C0"/>
              </a:solidFill>
              <a:latin typeface="Calibri" pitchFamily="34" charset="0"/>
              <a:ea typeface="標楷體" pitchFamily="65" charset="-120"/>
            </a:endParaRPr>
          </a:p>
          <a:p>
            <a:r>
              <a:rPr lang="zh-TW" altLang="en-US" sz="2000" b="1">
                <a:solidFill>
                  <a:srgbClr val="E36C0A"/>
                </a:solidFill>
                <a:latin typeface="Calibri" pitchFamily="34" charset="0"/>
                <a:ea typeface="標楷體" pitchFamily="65" charset="-120"/>
              </a:rPr>
              <a:t>                </a:t>
            </a:r>
            <a:r>
              <a:rPr lang="en-US" altLang="zh-TW" sz="2000" b="1" u="sng">
                <a:solidFill>
                  <a:srgbClr val="E36C0A"/>
                </a:solidFill>
                <a:latin typeface="Calibri" pitchFamily="34" charset="0"/>
                <a:ea typeface="標楷體" pitchFamily="65" charset="-120"/>
              </a:rPr>
              <a:t>0</a:t>
            </a:r>
            <a:r>
              <a:rPr lang="zh-TW" altLang="en-US" sz="2000" b="1" u="sng">
                <a:solidFill>
                  <a:srgbClr val="E36C0A"/>
                </a:solidFill>
                <a:latin typeface="標楷體" pitchFamily="65" charset="-120"/>
                <a:ea typeface="標楷體" pitchFamily="65" charset="-120"/>
              </a:rPr>
              <a:t>費率</a:t>
            </a:r>
            <a:r>
              <a:rPr lang="zh-TW" altLang="en-US" sz="2000" b="1">
                <a:solidFill>
                  <a:srgbClr val="E36C0A"/>
                </a:solidFill>
                <a:latin typeface="標楷體" pitchFamily="65" charset="-120"/>
                <a:ea typeface="標楷體" pitchFamily="65" charset="-120"/>
              </a:rPr>
              <a:t>        </a:t>
            </a:r>
            <a:r>
              <a:rPr lang="zh-TW" altLang="en-US" sz="2000" b="1" u="sng">
                <a:solidFill>
                  <a:srgbClr val="0070C0"/>
                </a:solidFill>
                <a:latin typeface="標楷體" pitchFamily="65" charset="-120"/>
                <a:ea typeface="標楷體" pitchFamily="65" charset="-120"/>
              </a:rPr>
              <a:t>費率</a:t>
            </a:r>
            <a:r>
              <a:rPr lang="en-US" altLang="zh-TW" sz="2000" b="1" u="sng">
                <a:solidFill>
                  <a:srgbClr val="0070C0"/>
                </a:solidFill>
                <a:latin typeface="Calibri" pitchFamily="34" charset="0"/>
                <a:ea typeface="標楷體" pitchFamily="65" charset="-120"/>
              </a:rPr>
              <a:t>8-12%(</a:t>
            </a:r>
            <a:r>
              <a:rPr lang="zh-TW" altLang="en-US" sz="2000" b="1" u="sng">
                <a:solidFill>
                  <a:srgbClr val="0070C0"/>
                </a:solidFill>
                <a:latin typeface="標楷體" pitchFamily="65" charset="-120"/>
                <a:ea typeface="標楷體" pitchFamily="65" charset="-120"/>
              </a:rPr>
              <a:t>本俸</a:t>
            </a:r>
            <a:r>
              <a:rPr lang="en-US" altLang="zh-TW" sz="2000" b="1" u="sng">
                <a:solidFill>
                  <a:srgbClr val="0070C0"/>
                </a:solidFill>
                <a:latin typeface="Calibri" pitchFamily="34" charset="0"/>
                <a:ea typeface="標楷體" pitchFamily="65" charset="-120"/>
              </a:rPr>
              <a:t>x2)</a:t>
            </a:r>
            <a:r>
              <a:rPr lang="zh-TW" altLang="en-US" sz="2000" b="1" u="sng">
                <a:solidFill>
                  <a:srgbClr val="0070C0"/>
                </a:solidFill>
                <a:latin typeface="Calibri" pitchFamily="34" charset="0"/>
                <a:ea typeface="標楷體" pitchFamily="65" charset="-120"/>
              </a:rPr>
              <a:t> </a:t>
            </a:r>
            <a:r>
              <a:rPr lang="zh-TW" altLang="en-US" sz="2000" b="1">
                <a:solidFill>
                  <a:srgbClr val="0070C0"/>
                </a:solidFill>
                <a:latin typeface="Calibri" pitchFamily="34" charset="0"/>
                <a:ea typeface="標楷體" pitchFamily="65" charset="-120"/>
              </a:rPr>
              <a:t>   </a:t>
            </a:r>
            <a:r>
              <a:rPr lang="zh-TW" altLang="en-US" sz="2000" b="1" u="sng">
                <a:solidFill>
                  <a:srgbClr val="669900"/>
                </a:solidFill>
                <a:latin typeface="標楷體" pitchFamily="65" charset="-120"/>
                <a:ea typeface="標楷體" pitchFamily="65" charset="-120"/>
              </a:rPr>
              <a:t>費率</a:t>
            </a:r>
            <a:r>
              <a:rPr lang="zh-TW" altLang="en-US" sz="1400" b="1" u="sng">
                <a:solidFill>
                  <a:srgbClr val="99CC00"/>
                </a:solidFill>
                <a:latin typeface="Calibri" pitchFamily="34" charset="0"/>
              </a:rPr>
              <a:t>○○</a:t>
            </a:r>
            <a:r>
              <a:rPr lang="zh-TW" altLang="en-US" sz="2000">
                <a:latin typeface="Calibri" pitchFamily="34" charset="0"/>
              </a:rPr>
              <a:t> </a:t>
            </a:r>
            <a:r>
              <a:rPr lang="en-US" altLang="zh-TW" sz="2000" b="1" u="sng">
                <a:solidFill>
                  <a:srgbClr val="669900"/>
                </a:solidFill>
                <a:latin typeface="Calibri" pitchFamily="34" charset="0"/>
                <a:ea typeface="標楷體" pitchFamily="65" charset="-120"/>
              </a:rPr>
              <a:t>%</a:t>
            </a:r>
            <a:r>
              <a:rPr lang="en-US" altLang="zh-TW" sz="2000" b="1" u="sng">
                <a:solidFill>
                  <a:srgbClr val="669900"/>
                </a:solidFill>
                <a:latin typeface="標楷體" pitchFamily="65" charset="-120"/>
                <a:ea typeface="標楷體" pitchFamily="65" charset="-120"/>
              </a:rPr>
              <a:t>↑</a:t>
            </a:r>
            <a:r>
              <a:rPr lang="en-US" altLang="zh-TW" sz="2000" b="1" u="sng">
                <a:solidFill>
                  <a:srgbClr val="669900"/>
                </a:solidFill>
                <a:latin typeface="Calibri" pitchFamily="34" charset="0"/>
                <a:ea typeface="標楷體" pitchFamily="65" charset="-120"/>
              </a:rPr>
              <a:t>(</a:t>
            </a:r>
            <a:r>
              <a:rPr lang="zh-TW" altLang="en-US" sz="2000" b="1" u="sng">
                <a:solidFill>
                  <a:srgbClr val="669900"/>
                </a:solidFill>
                <a:latin typeface="標楷體" pitchFamily="65" charset="-120"/>
                <a:ea typeface="標楷體" pitchFamily="65" charset="-120"/>
              </a:rPr>
              <a:t>本俸</a:t>
            </a:r>
            <a:r>
              <a:rPr lang="en-US" altLang="zh-TW" sz="2000" b="1" u="sng">
                <a:solidFill>
                  <a:srgbClr val="669900"/>
                </a:solidFill>
                <a:latin typeface="Calibri" pitchFamily="34" charset="0"/>
                <a:ea typeface="標楷體" pitchFamily="65" charset="-120"/>
              </a:rPr>
              <a:t>x</a:t>
            </a:r>
            <a:r>
              <a:rPr lang="zh-TW" altLang="en-US" sz="1400" b="1" u="sng">
                <a:solidFill>
                  <a:srgbClr val="99CC00"/>
                </a:solidFill>
                <a:latin typeface="Calibri" pitchFamily="34" charset="0"/>
              </a:rPr>
              <a:t>○</a:t>
            </a:r>
            <a:r>
              <a:rPr lang="en-US" altLang="zh-TW" sz="2000" b="1" u="sng">
                <a:solidFill>
                  <a:srgbClr val="669900"/>
                </a:solidFill>
                <a:latin typeface="Calibri" pitchFamily="34" charset="0"/>
                <a:ea typeface="標楷體" pitchFamily="65" charset="-120"/>
              </a:rPr>
              <a:t>)</a:t>
            </a:r>
            <a:endParaRPr lang="en-US" altLang="zh-TW" sz="2000" b="1" u="sng">
              <a:solidFill>
                <a:srgbClr val="0070C0"/>
              </a:solidFill>
              <a:latin typeface="Calibri" pitchFamily="34" charset="0"/>
              <a:ea typeface="標楷體" pitchFamily="65" charset="-120"/>
            </a:endParaRPr>
          </a:p>
        </p:txBody>
      </p:sp>
      <p:cxnSp>
        <p:nvCxnSpPr>
          <p:cNvPr id="14" name="直線單箭頭接點 13"/>
          <p:cNvCxnSpPr/>
          <p:nvPr/>
        </p:nvCxnSpPr>
        <p:spPr>
          <a:xfrm>
            <a:off x="936625" y="3589338"/>
            <a:ext cx="75612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eaLnBrk="1" fontAlgn="auto" hangingPunct="1">
              <a:spcAft>
                <a:spcPts val="0"/>
              </a:spcAft>
              <a:defRPr/>
            </a:pPr>
            <a:r>
              <a:rPr lang="zh-TW" altLang="en-US" dirty="0" smtClean="0">
                <a:solidFill>
                  <a:schemeClr val="tx2">
                    <a:satMod val="130000"/>
                  </a:schemeClr>
                </a:solidFill>
                <a:effectLst/>
                <a:latin typeface="標楷體" panose="03000509000000000000" pitchFamily="65" charset="-120"/>
                <a:ea typeface="標楷體" panose="03000509000000000000" pitchFamily="65" charset="-120"/>
              </a:rPr>
              <a:t>有關退休與領取年金年齡的想法</a:t>
            </a:r>
            <a:endParaRPr lang="zh-TW" altLang="en-US" dirty="0">
              <a:solidFill>
                <a:schemeClr val="tx2">
                  <a:satMod val="130000"/>
                </a:schemeClr>
              </a:solidFill>
              <a:effectLst/>
              <a:latin typeface="標楷體" panose="03000509000000000000" pitchFamily="65" charset="-120"/>
              <a:ea typeface="標楷體" panose="03000509000000000000" pitchFamily="65" charset="-120"/>
            </a:endParaRPr>
          </a:p>
        </p:txBody>
      </p:sp>
      <p:sp>
        <p:nvSpPr>
          <p:cNvPr id="37891" name="內容版面配置區 2"/>
          <p:cNvSpPr>
            <a:spLocks noGrp="1"/>
          </p:cNvSpPr>
          <p:nvPr>
            <p:ph idx="1"/>
          </p:nvPr>
        </p:nvSpPr>
        <p:spPr>
          <a:xfrm>
            <a:off x="467544" y="1556792"/>
            <a:ext cx="8229600" cy="4456113"/>
          </a:xfrm>
        </p:spPr>
        <p:txBody>
          <a:bodyPr/>
          <a:lstStyle/>
          <a:p>
            <a:pPr eaLnBrk="1" hangingPunct="1">
              <a:lnSpc>
                <a:spcPts val="4000"/>
              </a:lnSpc>
            </a:pPr>
            <a:r>
              <a:rPr lang="zh-TW" altLang="en-US" sz="2400" b="1" dirty="0" smtClean="0">
                <a:solidFill>
                  <a:srgbClr val="FF0000"/>
                </a:solidFill>
                <a:latin typeface="標楷體" panose="03000509000000000000" pitchFamily="65" charset="-120"/>
                <a:ea typeface="標楷體" panose="03000509000000000000" pitchFamily="65" charset="-120"/>
              </a:rPr>
              <a:t>退</a:t>
            </a:r>
            <a:r>
              <a:rPr lang="zh-TW" altLang="en-US" sz="2400" b="1" dirty="0" smtClean="0">
                <a:latin typeface="標楷體" panose="03000509000000000000" pitchFamily="65" charset="-120"/>
                <a:ea typeface="標楷體" panose="03000509000000000000" pitchFamily="65" charset="-120"/>
              </a:rPr>
              <a:t>就</a:t>
            </a:r>
            <a:r>
              <a:rPr lang="zh-TW" altLang="en-US" sz="2400" b="1" dirty="0" smtClean="0">
                <a:solidFill>
                  <a:srgbClr val="FF0000"/>
                </a:solidFill>
                <a:latin typeface="標楷體" panose="03000509000000000000" pitchFamily="65" charset="-120"/>
                <a:ea typeface="標楷體" panose="03000509000000000000" pitchFamily="65" charset="-120"/>
              </a:rPr>
              <a:t>領，</a:t>
            </a:r>
            <a:r>
              <a:rPr lang="zh-TW" altLang="en-US" sz="2400" b="1" dirty="0" smtClean="0">
                <a:latin typeface="標楷體" panose="03000509000000000000" pitchFamily="65" charset="-120"/>
                <a:ea typeface="標楷體" panose="03000509000000000000" pitchFamily="65" charset="-120"/>
              </a:rPr>
              <a:t>是目前軍公教年金的規定。</a:t>
            </a:r>
            <a:endParaRPr lang="en-US" altLang="zh-TW" sz="2400" b="1" dirty="0" smtClean="0">
              <a:latin typeface="標楷體" panose="03000509000000000000" pitchFamily="65" charset="-120"/>
              <a:ea typeface="標楷體" panose="03000509000000000000" pitchFamily="65" charset="-120"/>
            </a:endParaRPr>
          </a:p>
          <a:p>
            <a:pPr eaLnBrk="1" hangingPunct="1">
              <a:lnSpc>
                <a:spcPts val="4000"/>
              </a:lnSpc>
            </a:pPr>
            <a:r>
              <a:rPr lang="zh-TW" altLang="en-US" sz="2400" b="1" dirty="0" smtClean="0">
                <a:latin typeface="標楷體" panose="03000509000000000000" pitchFamily="65" charset="-120"/>
                <a:ea typeface="標楷體" panose="03000509000000000000" pitchFamily="65" charset="-120"/>
              </a:rPr>
              <a:t>勞保年金和私校公保年金開始導入</a:t>
            </a:r>
            <a:r>
              <a:rPr lang="zh-TW" altLang="en-US" sz="2400" b="1" dirty="0" smtClean="0">
                <a:solidFill>
                  <a:srgbClr val="FF0000"/>
                </a:solidFill>
                <a:latin typeface="標楷體" panose="03000509000000000000" pitchFamily="65" charset="-120"/>
                <a:ea typeface="標楷體" panose="03000509000000000000" pitchFamily="65" charset="-120"/>
              </a:rPr>
              <a:t>退</a:t>
            </a:r>
            <a:r>
              <a:rPr lang="zh-TW" altLang="en-US" sz="2400" b="1" dirty="0" smtClean="0">
                <a:latin typeface="標楷體" panose="03000509000000000000" pitchFamily="65" charset="-120"/>
                <a:ea typeface="標楷體" panose="03000509000000000000" pitchFamily="65" charset="-120"/>
              </a:rPr>
              <a:t>和</a:t>
            </a:r>
            <a:r>
              <a:rPr lang="zh-TW" altLang="en-US" sz="2400" b="1" dirty="0" smtClean="0">
                <a:solidFill>
                  <a:srgbClr val="FF0000"/>
                </a:solidFill>
                <a:latin typeface="標楷體" panose="03000509000000000000" pitchFamily="65" charset="-120"/>
                <a:ea typeface="標楷體" panose="03000509000000000000" pitchFamily="65" charset="-120"/>
              </a:rPr>
              <a:t>領</a:t>
            </a:r>
            <a:r>
              <a:rPr lang="zh-TW" altLang="en-US" sz="2400" b="1" dirty="0" smtClean="0">
                <a:latin typeface="標楷體" panose="03000509000000000000" pitchFamily="65" charset="-120"/>
                <a:ea typeface="標楷體" panose="03000509000000000000" pitchFamily="65" charset="-120"/>
              </a:rPr>
              <a:t>分開，也就是先退後領</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展期年金</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或打折</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減額年金</a:t>
            </a:r>
            <a:r>
              <a:rPr lang="en-US" altLang="zh-TW" sz="2400" b="1" dirty="0" smtClean="0">
                <a:latin typeface="標楷體" panose="03000509000000000000" pitchFamily="65" charset="-120"/>
                <a:ea typeface="標楷體" panose="03000509000000000000" pitchFamily="65" charset="-120"/>
              </a:rPr>
              <a:t>)</a:t>
            </a:r>
            <a:r>
              <a:rPr lang="zh-TW" altLang="en-US" sz="2400" b="1" dirty="0">
                <a:solidFill>
                  <a:srgbClr val="00B050"/>
                </a:solidFill>
                <a:latin typeface="標楷體" panose="03000509000000000000" pitchFamily="65" charset="-120"/>
                <a:ea typeface="標楷體" panose="03000509000000000000" pitchFamily="65" charset="-120"/>
              </a:rPr>
              <a:t>。</a:t>
            </a:r>
            <a:endParaRPr lang="en-US" altLang="zh-TW" sz="2400" b="1" dirty="0" smtClean="0">
              <a:solidFill>
                <a:srgbClr val="00B050"/>
              </a:solidFill>
              <a:latin typeface="標楷體" panose="03000509000000000000" pitchFamily="65" charset="-120"/>
              <a:ea typeface="標楷體" panose="03000509000000000000" pitchFamily="65" charset="-120"/>
            </a:endParaRPr>
          </a:p>
          <a:p>
            <a:pPr eaLnBrk="1" hangingPunct="1">
              <a:lnSpc>
                <a:spcPts val="4000"/>
              </a:lnSpc>
            </a:pPr>
            <a:r>
              <a:rPr lang="zh-TW" altLang="en-US" sz="2400" b="1" dirty="0" smtClean="0">
                <a:latin typeface="標楷體" panose="03000509000000000000" pitchFamily="65" charset="-120"/>
                <a:ea typeface="標楷體" panose="03000509000000000000" pitchFamily="65" charset="-120"/>
              </a:rPr>
              <a:t>我們主張不掉入八五制、九零制的圈套，要以</a:t>
            </a:r>
            <a:endParaRPr lang="en-US" altLang="zh-TW" sz="2400" b="1" dirty="0" smtClean="0">
              <a:latin typeface="標楷體" panose="03000509000000000000" pitchFamily="65" charset="-120"/>
              <a:ea typeface="標楷體" panose="03000509000000000000" pitchFamily="65" charset="-120"/>
            </a:endParaRPr>
          </a:p>
          <a:p>
            <a:pPr eaLnBrk="1" hangingPunct="1">
              <a:lnSpc>
                <a:spcPts val="4000"/>
              </a:lnSpc>
              <a:buFont typeface="Wingdings 2" pitchFamily="18" charset="2"/>
              <a:buNone/>
            </a:pPr>
            <a:r>
              <a:rPr lang="en-US" altLang="zh-TW" sz="2400" b="1" dirty="0" smtClean="0">
                <a:solidFill>
                  <a:srgbClr val="FF0000"/>
                </a:solidFill>
                <a:latin typeface="標楷體" panose="03000509000000000000" pitchFamily="65" charset="-120"/>
                <a:ea typeface="標楷體" panose="03000509000000000000" pitchFamily="65" charset="-120"/>
              </a:rPr>
              <a:t>    </a:t>
            </a:r>
            <a:r>
              <a:rPr lang="zh-TW" altLang="en-US" sz="2400" b="1" dirty="0" smtClean="0">
                <a:solidFill>
                  <a:srgbClr val="FF0000"/>
                </a:solidFill>
                <a:latin typeface="標楷體" panose="03000509000000000000" pitchFamily="65" charset="-120"/>
                <a:ea typeface="標楷體" panose="03000509000000000000" pitchFamily="65" charset="-120"/>
              </a:rPr>
              <a:t>身心狀況</a:t>
            </a:r>
            <a:r>
              <a:rPr lang="zh-TW" altLang="en-US" sz="2400" b="1" dirty="0" smtClean="0">
                <a:latin typeface="標楷體" panose="03000509000000000000" pitchFamily="65" charset="-120"/>
                <a:ea typeface="標楷體" panose="03000509000000000000" pitchFamily="65" charset="-120"/>
              </a:rPr>
              <a:t>和</a:t>
            </a:r>
            <a:r>
              <a:rPr lang="zh-TW" altLang="en-US" sz="2400" b="1" dirty="0" smtClean="0">
                <a:solidFill>
                  <a:srgbClr val="FF0000"/>
                </a:solidFill>
                <a:latin typeface="標楷體" panose="03000509000000000000" pitchFamily="65" charset="-120"/>
                <a:ea typeface="標楷體" panose="03000509000000000000" pitchFamily="65" charset="-120"/>
              </a:rPr>
              <a:t>經濟需求</a:t>
            </a:r>
            <a:r>
              <a:rPr lang="zh-TW" altLang="en-US" sz="2400" b="1" dirty="0" smtClean="0">
                <a:latin typeface="標楷體" panose="03000509000000000000" pitchFamily="65" charset="-120"/>
                <a:ea typeface="標楷體" panose="03000509000000000000" pitchFamily="65" charset="-120"/>
              </a:rPr>
              <a:t>為考量。</a:t>
            </a:r>
            <a:endParaRPr lang="en-US" altLang="zh-TW" sz="2400" b="1" dirty="0" smtClean="0">
              <a:latin typeface="標楷體" panose="03000509000000000000" pitchFamily="65" charset="-120"/>
              <a:ea typeface="標楷體" panose="03000509000000000000" pitchFamily="65" charset="-120"/>
            </a:endParaRPr>
          </a:p>
          <a:p>
            <a:pPr eaLnBrk="1" hangingPunct="1">
              <a:lnSpc>
                <a:spcPts val="4000"/>
              </a:lnSpc>
            </a:pPr>
            <a:r>
              <a:rPr lang="zh-TW" altLang="en-US" sz="2400" b="1" dirty="0" smtClean="0">
                <a:solidFill>
                  <a:srgbClr val="FF0000"/>
                </a:solidFill>
                <a:latin typeface="標楷體" panose="03000509000000000000" pitchFamily="65" charset="-120"/>
                <a:ea typeface="標楷體" panose="03000509000000000000" pitchFamily="65" charset="-120"/>
              </a:rPr>
              <a:t>身心狀況佳，月薪明顯高於年金時，不早退！</a:t>
            </a:r>
            <a:endParaRPr lang="en-US" altLang="zh-TW" sz="2400" b="1" dirty="0" smtClean="0">
              <a:solidFill>
                <a:srgbClr val="FF0000"/>
              </a:solidFill>
              <a:latin typeface="標楷體" panose="03000509000000000000" pitchFamily="65" charset="-120"/>
              <a:ea typeface="標楷體" panose="03000509000000000000" pitchFamily="65" charset="-120"/>
            </a:endParaRPr>
          </a:p>
          <a:p>
            <a:pPr eaLnBrk="1" hangingPunct="1">
              <a:lnSpc>
                <a:spcPts val="4000"/>
              </a:lnSpc>
            </a:pPr>
            <a:r>
              <a:rPr lang="zh-TW" altLang="en-US" sz="2400" b="1" dirty="0" smtClean="0">
                <a:solidFill>
                  <a:srgbClr val="FF0000"/>
                </a:solidFill>
                <a:latin typeface="標楷體" panose="03000509000000000000" pitchFamily="65" charset="-120"/>
                <a:ea typeface="標楷體" panose="03000509000000000000" pitchFamily="65" charset="-120"/>
              </a:rPr>
              <a:t>身心不佳或不在乎晚領或少領，早點退！</a:t>
            </a:r>
            <a:endParaRPr lang="en-US" altLang="zh-TW" sz="2400" b="1" dirty="0" smtClean="0">
              <a:solidFill>
                <a:srgbClr val="FF0000"/>
              </a:solidFill>
              <a:latin typeface="標楷體" panose="03000509000000000000" pitchFamily="65" charset="-120"/>
              <a:ea typeface="標楷體" panose="03000509000000000000" pitchFamily="65" charset="-120"/>
            </a:endParaRPr>
          </a:p>
          <a:p>
            <a:pPr eaLnBrk="1" hangingPunct="1">
              <a:lnSpc>
                <a:spcPts val="4000"/>
              </a:lnSpc>
            </a:pPr>
            <a:r>
              <a:rPr lang="zh-TW" altLang="en-US" b="1" dirty="0" smtClean="0">
                <a:latin typeface="標楷體" panose="03000509000000000000" pitchFamily="65" charset="-120"/>
                <a:ea typeface="標楷體" panose="03000509000000000000" pitchFamily="65" charset="-120"/>
              </a:rPr>
              <a:t>讓年輕人接棒，讓資深者退場！</a:t>
            </a:r>
            <a:endParaRPr lang="zh-TW" altLang="en-US" dirty="0" smtClean="0"/>
          </a:p>
        </p:txBody>
      </p:sp>
    </p:spTree>
    <p:extLst>
      <p:ext uri="{BB962C8B-B14F-4D97-AF65-F5344CB8AC3E}">
        <p14:creationId xmlns:p14="http://schemas.microsoft.com/office/powerpoint/2010/main" val="21834572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文字方塊 1"/>
          <p:cNvSpPr txBox="1">
            <a:spLocks noChangeArrowheads="1"/>
          </p:cNvSpPr>
          <p:nvPr/>
        </p:nvSpPr>
        <p:spPr bwMode="auto">
          <a:xfrm>
            <a:off x="395288" y="404813"/>
            <a:ext cx="7385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新細明體" pitchFamily="18" charset="-120"/>
              </a:defRPr>
            </a:lvl1pPr>
            <a:lvl2pPr marL="742950" indent="-285750" eaLnBrk="0" hangingPunct="0">
              <a:spcBef>
                <a:spcPct val="20000"/>
              </a:spcBef>
              <a:buChar char="–"/>
              <a:defRPr kumimoji="1" sz="2800">
                <a:solidFill>
                  <a:schemeClr val="tx1"/>
                </a:solidFill>
                <a:latin typeface="Verdana" pitchFamily="34" charset="0"/>
                <a:ea typeface="新細明體" pitchFamily="18" charset="-120"/>
              </a:defRPr>
            </a:lvl2pPr>
            <a:lvl3pPr marL="1143000" indent="-228600" eaLnBrk="0" hangingPunct="0">
              <a:spcBef>
                <a:spcPct val="20000"/>
              </a:spcBef>
              <a:buChar char="•"/>
              <a:defRPr kumimoji="1" sz="2400">
                <a:solidFill>
                  <a:schemeClr val="tx1"/>
                </a:solidFill>
                <a:latin typeface="Verdana" pitchFamily="34" charset="0"/>
                <a:ea typeface="新細明體" pitchFamily="18" charset="-120"/>
              </a:defRPr>
            </a:lvl3pPr>
            <a:lvl4pPr marL="1600200" indent="-228600" eaLnBrk="0" hangingPunct="0">
              <a:spcBef>
                <a:spcPct val="20000"/>
              </a:spcBef>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9pPr>
          </a:lstStyle>
          <a:p>
            <a:pPr eaLnBrk="1" hangingPunct="1">
              <a:buNone/>
            </a:pPr>
            <a:r>
              <a:rPr lang="zh-TW" altLang="en-US" sz="4400" dirty="0">
                <a:latin typeface="標楷體" pitchFamily="65" charset="-120"/>
                <a:ea typeface="標楷體" pitchFamily="65" charset="-120"/>
              </a:rPr>
              <a:t>全教總當時其他作為還有</a:t>
            </a:r>
            <a:r>
              <a:rPr lang="en-US" altLang="zh-TW" sz="4400" dirty="0">
                <a:latin typeface="標楷體" pitchFamily="65" charset="-120"/>
                <a:ea typeface="標楷體" pitchFamily="65" charset="-120"/>
              </a:rPr>
              <a:t>~</a:t>
            </a:r>
            <a:endParaRPr lang="zh-TW" altLang="en-US" sz="4400" dirty="0">
              <a:latin typeface="標楷體" pitchFamily="65" charset="-120"/>
              <a:ea typeface="標楷體" pitchFamily="65" charset="-120"/>
            </a:endParaRPr>
          </a:p>
        </p:txBody>
      </p:sp>
      <p:sp>
        <p:nvSpPr>
          <p:cNvPr id="73731" name="文字方塊 4"/>
          <p:cNvSpPr txBox="1">
            <a:spLocks noChangeArrowheads="1"/>
          </p:cNvSpPr>
          <p:nvPr/>
        </p:nvSpPr>
        <p:spPr bwMode="auto">
          <a:xfrm>
            <a:off x="323850" y="1268760"/>
            <a:ext cx="8424863" cy="523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kumimoji="1" sz="3200">
                <a:solidFill>
                  <a:schemeClr val="tx1"/>
                </a:solidFill>
                <a:latin typeface="Verdana" pitchFamily="34" charset="0"/>
                <a:ea typeface="新細明體" pitchFamily="18" charset="-120"/>
              </a:defRPr>
            </a:lvl1pPr>
            <a:lvl2pPr marL="742950" indent="-285750" eaLnBrk="0" hangingPunct="0">
              <a:spcBef>
                <a:spcPct val="20000"/>
              </a:spcBef>
              <a:buChar char="–"/>
              <a:defRPr kumimoji="1" sz="2800">
                <a:solidFill>
                  <a:schemeClr val="tx1"/>
                </a:solidFill>
                <a:latin typeface="Verdana" pitchFamily="34" charset="0"/>
                <a:ea typeface="新細明體" pitchFamily="18" charset="-120"/>
              </a:defRPr>
            </a:lvl2pPr>
            <a:lvl3pPr marL="1143000" indent="-228600" eaLnBrk="0" hangingPunct="0">
              <a:spcBef>
                <a:spcPct val="20000"/>
              </a:spcBef>
              <a:buChar char="•"/>
              <a:defRPr kumimoji="1" sz="2400">
                <a:solidFill>
                  <a:schemeClr val="tx1"/>
                </a:solidFill>
                <a:latin typeface="Verdana" pitchFamily="34" charset="0"/>
                <a:ea typeface="新細明體" pitchFamily="18" charset="-120"/>
              </a:defRPr>
            </a:lvl3pPr>
            <a:lvl4pPr marL="1600200" indent="-228600" eaLnBrk="0" hangingPunct="0">
              <a:spcBef>
                <a:spcPct val="20000"/>
              </a:spcBef>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9pPr>
          </a:lstStyle>
          <a:p>
            <a:pPr algn="just" eaLnBrk="1" hangingPunct="1">
              <a:lnSpc>
                <a:spcPts val="3100"/>
              </a:lnSpc>
              <a:spcBef>
                <a:spcPct val="0"/>
              </a:spcBef>
              <a:spcAft>
                <a:spcPts val="1200"/>
              </a:spcAft>
            </a:pPr>
            <a:r>
              <a:rPr lang="en-US" altLang="zh-TW" sz="2800" dirty="0">
                <a:latin typeface="標楷體" pitchFamily="65" charset="-120"/>
                <a:ea typeface="標楷體" pitchFamily="65" charset="-120"/>
              </a:rPr>
              <a:t>102.1</a:t>
            </a:r>
            <a:r>
              <a:rPr lang="zh-TW" altLang="en-US" sz="2800" dirty="0">
                <a:latin typeface="標楷體" pitchFamily="65" charset="-120"/>
                <a:ea typeface="標楷體" pitchFamily="65" charset="-120"/>
              </a:rPr>
              <a:t> 全教總委託民調公司作民調並召開記者會，</a:t>
            </a:r>
            <a:r>
              <a:rPr lang="zh-TW" altLang="en-US" sz="2800" dirty="0">
                <a:solidFill>
                  <a:srgbClr val="FF0000"/>
                </a:solidFill>
                <a:latin typeface="標楷體" pitchFamily="65" charset="-120"/>
                <a:ea typeface="標楷體" pitchFamily="65" charset="-120"/>
              </a:rPr>
              <a:t>力爭中小學教師退休年齡不應比照公務人員</a:t>
            </a:r>
            <a:r>
              <a:rPr lang="zh-TW" altLang="en-US" sz="2800" dirty="0">
                <a:latin typeface="標楷體" pitchFamily="65" charset="-120"/>
                <a:ea typeface="標楷體" pitchFamily="65" charset="-120"/>
              </a:rPr>
              <a:t>。</a:t>
            </a:r>
          </a:p>
          <a:p>
            <a:pPr algn="just" eaLnBrk="1" hangingPunct="1">
              <a:lnSpc>
                <a:spcPts val="3100"/>
              </a:lnSpc>
              <a:spcBef>
                <a:spcPct val="0"/>
              </a:spcBef>
              <a:spcAft>
                <a:spcPts val="1200"/>
              </a:spcAft>
            </a:pPr>
            <a:r>
              <a:rPr lang="en-US" altLang="zh-TW" sz="2800" dirty="0" smtClean="0">
                <a:latin typeface="標楷體" pitchFamily="65" charset="-120"/>
                <a:ea typeface="標楷體" pitchFamily="65" charset="-120"/>
              </a:rPr>
              <a:t>102.2</a:t>
            </a:r>
            <a:r>
              <a:rPr lang="zh-TW" altLang="en-US" sz="2800" dirty="0" smtClean="0">
                <a:latin typeface="標楷體" pitchFamily="65" charset="-120"/>
                <a:ea typeface="標楷體" pitchFamily="65" charset="-120"/>
              </a:rPr>
              <a:t> </a:t>
            </a:r>
            <a:r>
              <a:rPr lang="zh-TW" altLang="en-US" sz="2800" dirty="0">
                <a:solidFill>
                  <a:srgbClr val="FF3300"/>
                </a:solidFill>
                <a:latin typeface="標楷體" pitchFamily="65" charset="-120"/>
                <a:ea typeface="標楷體" pitchFamily="65" charset="-120"/>
              </a:rPr>
              <a:t>全教總出版年金小專冊</a:t>
            </a:r>
            <a:r>
              <a:rPr lang="zh-TW" altLang="en-US" sz="2800" dirty="0">
                <a:latin typeface="標楷體" pitchFamily="65" charset="-120"/>
                <a:ea typeface="標楷體" pitchFamily="65" charset="-120"/>
              </a:rPr>
              <a:t>，破解官版年金大爛案。</a:t>
            </a:r>
            <a:r>
              <a:rPr lang="zh-TW" altLang="en-US" sz="2800" dirty="0">
                <a:solidFill>
                  <a:srgbClr val="FF3300"/>
                </a:solidFill>
                <a:latin typeface="標楷體" pitchFamily="65" charset="-120"/>
                <a:ea typeface="標楷體" pitchFamily="65" charset="-120"/>
              </a:rPr>
              <a:t>發文要求教育部辦理公聽會</a:t>
            </a:r>
            <a:r>
              <a:rPr lang="zh-TW" altLang="en-US" sz="2800" dirty="0">
                <a:latin typeface="標楷體" pitchFamily="65" charset="-120"/>
                <a:ea typeface="標楷體" pitchFamily="65" charset="-120"/>
              </a:rPr>
              <a:t>。</a:t>
            </a:r>
          </a:p>
          <a:p>
            <a:pPr algn="just" eaLnBrk="1" hangingPunct="1">
              <a:lnSpc>
                <a:spcPts val="3100"/>
              </a:lnSpc>
              <a:spcBef>
                <a:spcPct val="0"/>
              </a:spcBef>
              <a:spcAft>
                <a:spcPts val="1200"/>
              </a:spcAft>
            </a:pPr>
            <a:r>
              <a:rPr lang="en-US" altLang="zh-TW" sz="2800" dirty="0">
                <a:latin typeface="標楷體" pitchFamily="65" charset="-120"/>
                <a:ea typeface="標楷體" pitchFamily="65" charset="-120"/>
              </a:rPr>
              <a:t>102.3.6</a:t>
            </a:r>
            <a:r>
              <a:rPr lang="zh-TW" altLang="en-US" sz="2800" dirty="0">
                <a:latin typeface="標楷體" pitchFamily="65" charset="-120"/>
                <a:ea typeface="標楷體" pitchFamily="65" charset="-120"/>
              </a:rPr>
              <a:t>～</a:t>
            </a:r>
            <a:r>
              <a:rPr lang="en-US" altLang="zh-TW" sz="2800" dirty="0">
                <a:latin typeface="標楷體" pitchFamily="65" charset="-120"/>
                <a:ea typeface="標楷體" pitchFamily="65" charset="-120"/>
              </a:rPr>
              <a:t>4.20 </a:t>
            </a:r>
            <a:r>
              <a:rPr lang="zh-TW" altLang="en-US" sz="2800" dirty="0">
                <a:latin typeface="標楷體" pitchFamily="65" charset="-120"/>
                <a:ea typeface="標楷體" pitchFamily="65" charset="-120"/>
              </a:rPr>
              <a:t>本會及各縣市工會積極參與公聽會（共</a:t>
            </a:r>
            <a:r>
              <a:rPr lang="en-US" altLang="zh-TW" sz="2800" dirty="0">
                <a:latin typeface="標楷體" pitchFamily="65" charset="-120"/>
                <a:ea typeface="標楷體" pitchFamily="65" charset="-120"/>
              </a:rPr>
              <a:t>25</a:t>
            </a:r>
            <a:r>
              <a:rPr lang="zh-TW" altLang="en-US" sz="2800" dirty="0">
                <a:latin typeface="標楷體" pitchFamily="65" charset="-120"/>
                <a:ea typeface="標楷體" pitchFamily="65" charset="-120"/>
              </a:rPr>
              <a:t>場），</a:t>
            </a:r>
            <a:r>
              <a:rPr lang="zh-TW" altLang="en-US" sz="2800" dirty="0">
                <a:solidFill>
                  <a:srgbClr val="FF0000"/>
                </a:solidFill>
                <a:latin typeface="標楷體" pitchFamily="65" charset="-120"/>
                <a:ea typeface="標楷體" pitchFamily="65" charset="-120"/>
              </a:rPr>
              <a:t>以專業論述挑戰官員，得到初步成果</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algn="just" eaLnBrk="1" hangingPunct="1">
              <a:lnSpc>
                <a:spcPts val="3100"/>
              </a:lnSpc>
              <a:spcBef>
                <a:spcPct val="0"/>
              </a:spcBef>
              <a:spcAft>
                <a:spcPts val="1200"/>
              </a:spcAft>
            </a:pPr>
            <a:r>
              <a:rPr lang="en-US" altLang="zh-TW" sz="2800" dirty="0">
                <a:latin typeface="標楷體" pitchFamily="65" charset="-120"/>
                <a:ea typeface="標楷體" pitchFamily="65" charset="-120"/>
              </a:rPr>
              <a:t>102.4.3 </a:t>
            </a:r>
            <a:r>
              <a:rPr lang="zh-TW" altLang="en-US" sz="2800" dirty="0">
                <a:latin typeface="標楷體" pitchFamily="65" charset="-120"/>
                <a:ea typeface="標楷體" pitchFamily="65" charset="-120"/>
              </a:rPr>
              <a:t>全教總到行政院遞送戰帖，要求就「官版年金改革方案」進行公開論辯。</a:t>
            </a:r>
          </a:p>
          <a:p>
            <a:pPr algn="just" eaLnBrk="1" hangingPunct="1">
              <a:lnSpc>
                <a:spcPts val="3100"/>
              </a:lnSpc>
              <a:spcBef>
                <a:spcPct val="0"/>
              </a:spcBef>
              <a:spcAft>
                <a:spcPts val="1200"/>
              </a:spcAft>
            </a:pPr>
            <a:r>
              <a:rPr lang="en-US" altLang="zh-TW" sz="2800" dirty="0">
                <a:latin typeface="標楷體" pitchFamily="65" charset="-120"/>
                <a:ea typeface="標楷體" pitchFamily="65" charset="-120"/>
              </a:rPr>
              <a:t>102.4.10 </a:t>
            </a:r>
            <a:r>
              <a:rPr lang="zh-TW" altLang="en-US" sz="2800" dirty="0">
                <a:latin typeface="標楷體" pitchFamily="65" charset="-120"/>
                <a:ea typeface="標楷體" pitchFamily="65" charset="-120"/>
              </a:rPr>
              <a:t>全教總召開縣市工會理事長會議，</a:t>
            </a:r>
            <a:r>
              <a:rPr lang="zh-TW" altLang="en-US" sz="2800" dirty="0">
                <a:solidFill>
                  <a:srgbClr val="FF0000"/>
                </a:solidFill>
                <a:latin typeface="標楷體" pitchFamily="65" charset="-120"/>
                <a:ea typeface="標楷體" pitchFamily="65" charset="-120"/>
              </a:rPr>
              <a:t>決議推動連署及</a:t>
            </a:r>
            <a:r>
              <a:rPr lang="en-US" altLang="zh-TW" sz="2800" dirty="0">
                <a:solidFill>
                  <a:srgbClr val="FF0000"/>
                </a:solidFill>
                <a:latin typeface="標楷體" pitchFamily="65" charset="-120"/>
                <a:ea typeface="標楷體" pitchFamily="65" charset="-120"/>
              </a:rPr>
              <a:t>5.25</a:t>
            </a:r>
            <a:r>
              <a:rPr lang="zh-TW" altLang="en-US" sz="2800" dirty="0">
                <a:solidFill>
                  <a:srgbClr val="FF0000"/>
                </a:solidFill>
                <a:latin typeface="標楷體" pitchFamily="65" charset="-120"/>
                <a:ea typeface="標楷體" pitchFamily="65" charset="-120"/>
              </a:rPr>
              <a:t>上街表達訴求</a:t>
            </a:r>
            <a:r>
              <a:rPr lang="zh-TW" altLang="en-US" sz="2800" dirty="0">
                <a:latin typeface="標楷體" pitchFamily="65" charset="-120"/>
                <a:ea typeface="標楷體" pitchFamily="65" charset="-120"/>
              </a:rPr>
              <a:t>。</a:t>
            </a:r>
          </a:p>
          <a:p>
            <a:pPr algn="just" eaLnBrk="1" hangingPunct="1">
              <a:lnSpc>
                <a:spcPts val="3100"/>
              </a:lnSpc>
              <a:spcBef>
                <a:spcPct val="0"/>
              </a:spcBef>
              <a:spcAft>
                <a:spcPts val="1200"/>
              </a:spcAft>
            </a:pP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28297959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文字方塊 4"/>
          <p:cNvSpPr txBox="1">
            <a:spLocks noChangeArrowheads="1"/>
          </p:cNvSpPr>
          <p:nvPr/>
        </p:nvSpPr>
        <p:spPr bwMode="auto">
          <a:xfrm>
            <a:off x="323850" y="188913"/>
            <a:ext cx="8424863"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ts val="3100"/>
              </a:lnSpc>
              <a:spcAft>
                <a:spcPts val="1200"/>
              </a:spcAft>
              <a:buFontTx/>
              <a:buChar char="•"/>
            </a:pPr>
            <a:r>
              <a:rPr lang="en-US" altLang="zh-TW" sz="2800">
                <a:solidFill>
                  <a:srgbClr val="FF0000"/>
                </a:solidFill>
                <a:latin typeface="標楷體" pitchFamily="65" charset="-120"/>
                <a:ea typeface="標楷體" pitchFamily="65" charset="-120"/>
              </a:rPr>
              <a:t>102.5.25  </a:t>
            </a:r>
            <a:r>
              <a:rPr lang="zh-TW" altLang="en-US" sz="2800">
                <a:solidFill>
                  <a:srgbClr val="FF0000"/>
                </a:solidFill>
                <a:latin typeface="標楷體" pitchFamily="65" charset="-120"/>
                <a:ea typeface="標楷體" pitchFamily="65" charset="-120"/>
              </a:rPr>
              <a:t>「</a:t>
            </a:r>
            <a:r>
              <a:rPr lang="zh-TW" altLang="en-US" sz="2800" b="1">
                <a:solidFill>
                  <a:srgbClr val="FF0000"/>
                </a:solidFill>
                <a:latin typeface="標楷體" pitchFamily="65" charset="-120"/>
                <a:ea typeface="標楷體" pitchFamily="65" charset="-120"/>
              </a:rPr>
              <a:t>打爛案、救改革」，全教總號召</a:t>
            </a:r>
            <a:r>
              <a:rPr lang="en-US" altLang="zh-TW" sz="2800" b="1">
                <a:solidFill>
                  <a:srgbClr val="FF0000"/>
                </a:solidFill>
                <a:latin typeface="標楷體" pitchFamily="65" charset="-120"/>
                <a:ea typeface="標楷體" pitchFamily="65" charset="-120"/>
              </a:rPr>
              <a:t>5</a:t>
            </a:r>
            <a:r>
              <a:rPr lang="zh-TW" altLang="en-US" sz="2800" b="1">
                <a:solidFill>
                  <a:srgbClr val="FF0000"/>
                </a:solidFill>
                <a:latin typeface="標楷體" pitchFamily="65" charset="-120"/>
                <a:ea typeface="標楷體" pitchFamily="65" charset="-120"/>
              </a:rPr>
              <a:t>萬教師凱道怒吼，要求導正年金改革，停止惡修教師法。</a:t>
            </a:r>
            <a:endParaRPr lang="zh-TW" altLang="en-US" b="1">
              <a:solidFill>
                <a:srgbClr val="FF0000"/>
              </a:solidFill>
              <a:latin typeface="標楷體" pitchFamily="65" charset="-120"/>
              <a:ea typeface="標楷體" pitchFamily="65" charset="-120"/>
            </a:endParaRPr>
          </a:p>
          <a:p>
            <a:pPr algn="ctr" eaLnBrk="1" hangingPunct="1">
              <a:lnSpc>
                <a:spcPts val="3100"/>
              </a:lnSpc>
              <a:spcAft>
                <a:spcPts val="1200"/>
              </a:spcAft>
              <a:buFont typeface="Wingdings" pitchFamily="2" charset="2"/>
              <a:buNone/>
            </a:pPr>
            <a:endParaRPr lang="en-US" altLang="zh-TW" sz="2800">
              <a:solidFill>
                <a:srgbClr val="FF0000"/>
              </a:solidFill>
              <a:latin typeface="標楷體" pitchFamily="65" charset="-120"/>
              <a:ea typeface="標楷體" pitchFamily="65" charset="-120"/>
            </a:endParaRPr>
          </a:p>
        </p:txBody>
      </p:sp>
      <p:pic>
        <p:nvPicPr>
          <p:cNvPr id="8499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8888" y="1439863"/>
            <a:ext cx="34575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463" y="1439863"/>
            <a:ext cx="3490912"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14" descr="P103023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7463" y="4033838"/>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32338" y="3960813"/>
            <a:ext cx="3475037"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文字方塊 4"/>
          <p:cNvSpPr txBox="1">
            <a:spLocks noChangeArrowheads="1"/>
          </p:cNvSpPr>
          <p:nvPr/>
        </p:nvSpPr>
        <p:spPr bwMode="auto">
          <a:xfrm>
            <a:off x="323850" y="260350"/>
            <a:ext cx="842486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ts val="3100"/>
              </a:lnSpc>
              <a:spcAft>
                <a:spcPts val="1200"/>
              </a:spcAft>
              <a:buFontTx/>
              <a:buChar char="•"/>
            </a:pPr>
            <a:r>
              <a:rPr lang="en-US" altLang="zh-TW" sz="2800" b="1">
                <a:solidFill>
                  <a:srgbClr val="FF0000"/>
                </a:solidFill>
                <a:latin typeface="標楷體" pitchFamily="65" charset="-120"/>
                <a:ea typeface="標楷體" pitchFamily="65" charset="-120"/>
              </a:rPr>
              <a:t>102.6.17~19 </a:t>
            </a:r>
            <a:r>
              <a:rPr lang="zh-TW" altLang="en-US" sz="2800" b="1">
                <a:solidFill>
                  <a:srgbClr val="FF0000"/>
                </a:solidFill>
                <a:latin typeface="標楷體" pitchFamily="65" charset="-120"/>
                <a:ea typeface="標楷體" pitchFamily="65" charset="-120"/>
              </a:rPr>
              <a:t>全教總結合各界勞工團體，辦理「民間年金國是會議」，爭取人民作主。</a:t>
            </a:r>
            <a:endParaRPr lang="en-US" altLang="zh-TW" sz="2800" b="1">
              <a:solidFill>
                <a:srgbClr val="FF0000"/>
              </a:solidFill>
              <a:latin typeface="標楷體" pitchFamily="65" charset="-120"/>
              <a:ea typeface="標楷體" pitchFamily="65" charset="-120"/>
            </a:endParaRPr>
          </a:p>
          <a:p>
            <a:pPr eaLnBrk="1" hangingPunct="1">
              <a:lnSpc>
                <a:spcPts val="3100"/>
              </a:lnSpc>
              <a:spcAft>
                <a:spcPts val="1200"/>
              </a:spcAft>
              <a:buFontTx/>
              <a:buChar char="•"/>
            </a:pPr>
            <a:endParaRPr lang="zh-TW" altLang="en-US" b="1">
              <a:solidFill>
                <a:srgbClr val="FF0000"/>
              </a:solidFill>
              <a:latin typeface="標楷體" pitchFamily="65" charset="-120"/>
              <a:ea typeface="標楷體" pitchFamily="65" charset="-120"/>
            </a:endParaRPr>
          </a:p>
          <a:p>
            <a:pPr algn="ctr" eaLnBrk="1" hangingPunct="1">
              <a:lnSpc>
                <a:spcPts val="3100"/>
              </a:lnSpc>
              <a:spcAft>
                <a:spcPts val="1200"/>
              </a:spcAft>
              <a:buFont typeface="Wingdings" pitchFamily="2" charset="2"/>
              <a:buNone/>
            </a:pPr>
            <a:endParaRPr lang="en-US" altLang="zh-TW" sz="2800">
              <a:solidFill>
                <a:srgbClr val="FF0000"/>
              </a:solidFill>
              <a:latin typeface="標楷體" pitchFamily="65" charset="-120"/>
              <a:ea typeface="標楷體" pitchFamily="65" charset="-120"/>
            </a:endParaRPr>
          </a:p>
        </p:txBody>
      </p:sp>
      <p:pic>
        <p:nvPicPr>
          <p:cNvPr id="8601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3488" y="1274763"/>
            <a:ext cx="3338512"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274763"/>
            <a:ext cx="3095625"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3646488"/>
            <a:ext cx="33162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22788" y="3646488"/>
            <a:ext cx="314483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文字方塊 4"/>
          <p:cNvSpPr txBox="1">
            <a:spLocks noChangeArrowheads="1"/>
          </p:cNvSpPr>
          <p:nvPr/>
        </p:nvSpPr>
        <p:spPr bwMode="auto">
          <a:xfrm>
            <a:off x="341313" y="357188"/>
            <a:ext cx="8424862"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ts val="3100"/>
              </a:lnSpc>
              <a:spcAft>
                <a:spcPts val="1200"/>
              </a:spcAft>
              <a:buFontTx/>
              <a:buChar char="•"/>
            </a:pPr>
            <a:r>
              <a:rPr lang="en-US" altLang="zh-TW" sz="2800">
                <a:latin typeface="標楷體" pitchFamily="65" charset="-120"/>
                <a:ea typeface="標楷體" pitchFamily="65" charset="-120"/>
              </a:rPr>
              <a:t>103.1.10 </a:t>
            </a:r>
            <a:r>
              <a:rPr lang="zh-TW" altLang="en-US" sz="2800">
                <a:latin typeface="標楷體" pitchFamily="65" charset="-120"/>
                <a:ea typeface="標楷體" pitchFamily="65" charset="-120"/>
              </a:rPr>
              <a:t>全教總號召私校教師至立法院前要求通過公保年金修法。</a:t>
            </a:r>
            <a:endParaRPr lang="en-US" altLang="zh-TW" sz="2800">
              <a:latin typeface="標楷體" pitchFamily="65" charset="-120"/>
              <a:ea typeface="標楷體" pitchFamily="65" charset="-120"/>
            </a:endParaRPr>
          </a:p>
          <a:p>
            <a:pPr eaLnBrk="1" hangingPunct="1">
              <a:lnSpc>
                <a:spcPts val="3100"/>
              </a:lnSpc>
              <a:spcAft>
                <a:spcPts val="1200"/>
              </a:spcAft>
              <a:buFontTx/>
              <a:buChar char="•"/>
            </a:pPr>
            <a:r>
              <a:rPr lang="en-US" altLang="zh-TW" sz="2800">
                <a:latin typeface="標楷體" pitchFamily="65" charset="-120"/>
                <a:ea typeface="標楷體" pitchFamily="65" charset="-120"/>
              </a:rPr>
              <a:t>103.1.14 </a:t>
            </a:r>
            <a:r>
              <a:rPr lang="zh-TW" altLang="en-US" sz="2800">
                <a:latin typeface="標楷體" pitchFamily="65" charset="-120"/>
                <a:ea typeface="標楷體" pitchFamily="65" charset="-120"/>
              </a:rPr>
              <a:t>立法院三讀通過公保年金修法。</a:t>
            </a:r>
            <a:endParaRPr lang="en-US" altLang="zh-TW" sz="2800">
              <a:latin typeface="標楷體" pitchFamily="65" charset="-120"/>
              <a:ea typeface="標楷體" pitchFamily="65" charset="-120"/>
            </a:endParaRPr>
          </a:p>
          <a:p>
            <a:pPr eaLnBrk="1" hangingPunct="1">
              <a:lnSpc>
                <a:spcPts val="3100"/>
              </a:lnSpc>
              <a:spcAft>
                <a:spcPts val="1200"/>
              </a:spcAft>
              <a:buFontTx/>
              <a:buChar char="•"/>
            </a:pPr>
            <a:r>
              <a:rPr lang="en-US" altLang="zh-TW" sz="2800">
                <a:latin typeface="標楷體" pitchFamily="65" charset="-120"/>
                <a:ea typeface="標楷體" pitchFamily="65" charset="-120"/>
              </a:rPr>
              <a:t>104.9.9</a:t>
            </a:r>
            <a:r>
              <a:rPr lang="zh-TW" altLang="en-US" sz="2800">
                <a:latin typeface="標楷體" pitchFamily="65" charset="-120"/>
                <a:ea typeface="標楷體" pitchFamily="65" charset="-120"/>
              </a:rPr>
              <a:t>  聯合多個學術團體和社運團體組成「年金改革大聯盟」，提出</a:t>
            </a:r>
            <a:r>
              <a:rPr lang="en-US" altLang="zh-TW" sz="2800">
                <a:latin typeface="標楷體" pitchFamily="65" charset="-120"/>
                <a:ea typeface="標楷體" pitchFamily="65" charset="-120"/>
              </a:rPr>
              <a:t>2016</a:t>
            </a:r>
            <a:r>
              <a:rPr lang="zh-TW" altLang="en-US" sz="2800">
                <a:latin typeface="標楷體" pitchFamily="65" charset="-120"/>
                <a:ea typeface="標楷體" pitchFamily="65" charset="-120"/>
              </a:rPr>
              <a:t>年金改革宣言。</a:t>
            </a:r>
            <a:endParaRPr lang="en-US" altLang="zh-TW" sz="3600">
              <a:latin typeface="標楷體" pitchFamily="65" charset="-120"/>
              <a:ea typeface="標楷體" pitchFamily="65" charset="-120"/>
            </a:endParaRPr>
          </a:p>
          <a:p>
            <a:pPr eaLnBrk="1" hangingPunct="1">
              <a:lnSpc>
                <a:spcPts val="3100"/>
              </a:lnSpc>
              <a:spcAft>
                <a:spcPts val="1200"/>
              </a:spcAft>
              <a:buFontTx/>
              <a:buChar char="•"/>
            </a:pPr>
            <a:endParaRPr lang="en-US" altLang="zh-TW" sz="2800">
              <a:solidFill>
                <a:srgbClr val="FF0000"/>
              </a:solidFill>
              <a:latin typeface="標楷體" pitchFamily="65" charset="-120"/>
              <a:ea typeface="標楷體" pitchFamily="65" charset="-120"/>
            </a:endParaRPr>
          </a:p>
        </p:txBody>
      </p:sp>
      <p:pic>
        <p:nvPicPr>
          <p:cNvPr id="87043" name="Picture 5" descr="IMG_038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5" y="3429000"/>
            <a:ext cx="3951288"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7" descr="76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32313" y="3400425"/>
            <a:ext cx="4049712"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504825" y="242888"/>
            <a:ext cx="8243888" cy="1314450"/>
          </a:xfrm>
        </p:spPr>
        <p:txBody>
          <a:bodyPr anchor="ctr"/>
          <a:lstStyle/>
          <a:p>
            <a:pPr eaLnBrk="1" hangingPunct="1">
              <a:defRPr/>
            </a:pPr>
            <a:r>
              <a:rPr lang="zh-TW" altLang="en-US" dirty="0" smtClean="0">
                <a:ea typeface="標楷體" pitchFamily="65" charset="-120"/>
              </a:rPr>
              <a:t>公保法修法重點</a:t>
            </a:r>
          </a:p>
        </p:txBody>
      </p:sp>
      <p:sp>
        <p:nvSpPr>
          <p:cNvPr id="75779" name="Rectangle 3"/>
          <p:cNvSpPr>
            <a:spLocks noGrp="1" noChangeArrowheads="1"/>
          </p:cNvSpPr>
          <p:nvPr>
            <p:ph type="body" idx="4294967295"/>
          </p:nvPr>
        </p:nvSpPr>
        <p:spPr>
          <a:xfrm>
            <a:off x="446088" y="1600200"/>
            <a:ext cx="8229600" cy="4456113"/>
          </a:xfrm>
        </p:spPr>
        <p:txBody>
          <a:bodyPr/>
          <a:lstStyle/>
          <a:p>
            <a:pPr eaLnBrk="1" hangingPunct="1">
              <a:lnSpc>
                <a:spcPct val="90000"/>
              </a:lnSpc>
            </a:pPr>
            <a:r>
              <a:rPr lang="zh-TW" altLang="en-US" smtClean="0">
                <a:latin typeface="標楷體" pitchFamily="65" charset="-120"/>
                <a:ea typeface="標楷體" pitchFamily="65" charset="-120"/>
              </a:rPr>
              <a:t>私校教師依法退休、資遣，或繳付公保保險費滿</a:t>
            </a:r>
            <a:r>
              <a:rPr lang="en-US" altLang="zh-TW" smtClean="0">
                <a:latin typeface="標楷體" pitchFamily="65" charset="-120"/>
                <a:ea typeface="標楷體" pitchFamily="65" charset="-120"/>
              </a:rPr>
              <a:t>15</a:t>
            </a:r>
            <a:r>
              <a:rPr lang="zh-TW" altLang="en-US" smtClean="0">
                <a:latin typeface="標楷體" pitchFamily="65" charset="-120"/>
                <a:ea typeface="標楷體" pitchFamily="65" charset="-120"/>
              </a:rPr>
              <a:t>年，且年滿</a:t>
            </a:r>
            <a:r>
              <a:rPr lang="en-US" altLang="zh-TW" smtClean="0">
                <a:latin typeface="標楷體" pitchFamily="65" charset="-120"/>
                <a:ea typeface="標楷體" pitchFamily="65" charset="-120"/>
              </a:rPr>
              <a:t>55 </a:t>
            </a:r>
            <a:r>
              <a:rPr lang="zh-TW" altLang="en-US" smtClean="0">
                <a:latin typeface="標楷體" pitchFamily="65" charset="-120"/>
                <a:ea typeface="標楷體" pitchFamily="65" charset="-120"/>
              </a:rPr>
              <a:t>歲以上而離職退保時，給予養老給付。</a:t>
            </a:r>
          </a:p>
          <a:p>
            <a:pPr eaLnBrk="1" hangingPunct="1">
              <a:lnSpc>
                <a:spcPct val="90000"/>
              </a:lnSpc>
            </a:pPr>
            <a:r>
              <a:rPr lang="zh-TW" altLang="en-US" smtClean="0">
                <a:latin typeface="標楷體" pitchFamily="65" charset="-120"/>
                <a:ea typeface="標楷體" pitchFamily="65" charset="-120"/>
              </a:rPr>
              <a:t>一次給付部分，保險年資每滿</a:t>
            </a: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年，給付</a:t>
            </a:r>
            <a:r>
              <a:rPr lang="en-US" altLang="zh-TW" smtClean="0">
                <a:latin typeface="標楷體" pitchFamily="65" charset="-120"/>
                <a:ea typeface="標楷體" pitchFamily="65" charset="-120"/>
              </a:rPr>
              <a:t>1.2</a:t>
            </a:r>
            <a:r>
              <a:rPr lang="zh-TW" altLang="en-US" smtClean="0">
                <a:latin typeface="標楷體" pitchFamily="65" charset="-120"/>
                <a:ea typeface="標楷體" pitchFamily="65" charset="-120"/>
              </a:rPr>
              <a:t>個月，最高以給付</a:t>
            </a:r>
            <a:r>
              <a:rPr lang="en-US" altLang="zh-TW" smtClean="0">
                <a:latin typeface="標楷體" pitchFamily="65" charset="-120"/>
                <a:ea typeface="標楷體" pitchFamily="65" charset="-120"/>
              </a:rPr>
              <a:t>42</a:t>
            </a:r>
            <a:r>
              <a:rPr lang="zh-TW" altLang="en-US" smtClean="0">
                <a:latin typeface="標楷體" pitchFamily="65" charset="-120"/>
                <a:ea typeface="標楷體" pitchFamily="65" charset="-120"/>
              </a:rPr>
              <a:t>個月為限。</a:t>
            </a:r>
          </a:p>
          <a:p>
            <a:pPr eaLnBrk="1" hangingPunct="1">
              <a:lnSpc>
                <a:spcPct val="90000"/>
              </a:lnSpc>
            </a:pPr>
            <a:r>
              <a:rPr lang="zh-TW" altLang="en-US" smtClean="0">
                <a:latin typeface="標楷體" pitchFamily="65" charset="-120"/>
                <a:ea typeface="標楷體" pitchFamily="65" charset="-120"/>
              </a:rPr>
              <a:t>年金給付者，年資每滿</a:t>
            </a: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年，在給付率</a:t>
            </a:r>
            <a:r>
              <a:rPr lang="en-US" altLang="zh-TW" smtClean="0">
                <a:latin typeface="標楷體" pitchFamily="65" charset="-120"/>
                <a:ea typeface="標楷體" pitchFamily="65" charset="-120"/>
              </a:rPr>
              <a:t>0.75%</a:t>
            </a:r>
            <a:r>
              <a:rPr lang="zh-TW" altLang="en-US" smtClean="0">
                <a:latin typeface="標楷體" pitchFamily="65" charset="-120"/>
                <a:ea typeface="標楷體" pitchFamily="65" charset="-120"/>
              </a:rPr>
              <a:t>至 </a:t>
            </a:r>
            <a:r>
              <a:rPr lang="en-US" altLang="zh-TW" smtClean="0">
                <a:latin typeface="標楷體" pitchFamily="65" charset="-120"/>
                <a:ea typeface="標楷體" pitchFamily="65" charset="-120"/>
              </a:rPr>
              <a:t>1.3%</a:t>
            </a:r>
            <a:r>
              <a:rPr lang="zh-TW" altLang="en-US" smtClean="0">
                <a:latin typeface="標楷體" pitchFamily="65" charset="-120"/>
                <a:ea typeface="標楷體" pitchFamily="65" charset="-120"/>
              </a:rPr>
              <a:t>之間核給，最高採計</a:t>
            </a:r>
            <a:r>
              <a:rPr lang="en-US" altLang="zh-TW" smtClean="0">
                <a:latin typeface="標楷體" pitchFamily="65" charset="-120"/>
                <a:ea typeface="標楷體" pitchFamily="65" charset="-120"/>
              </a:rPr>
              <a:t>35</a:t>
            </a:r>
            <a:r>
              <a:rPr lang="zh-TW" altLang="en-US" smtClean="0">
                <a:latin typeface="標楷體" pitchFamily="65" charset="-120"/>
                <a:ea typeface="標楷體" pitchFamily="65" charset="-120"/>
              </a:rPr>
              <a:t>年，總給付率最高為</a:t>
            </a:r>
            <a:r>
              <a:rPr lang="en-US" altLang="zh-TW" smtClean="0">
                <a:latin typeface="標楷體" pitchFamily="65" charset="-120"/>
                <a:ea typeface="標楷體" pitchFamily="65" charset="-120"/>
              </a:rPr>
              <a:t>45.5%</a:t>
            </a:r>
            <a:r>
              <a:rPr lang="zh-TW" altLang="en-US" smtClean="0">
                <a:latin typeface="標楷體" pitchFamily="65" charset="-120"/>
                <a:ea typeface="標楷體" pitchFamily="65" charset="-120"/>
              </a:rPr>
              <a:t>。</a:t>
            </a:r>
          </a:p>
          <a:p>
            <a:pPr eaLnBrk="1" hangingPunct="1">
              <a:lnSpc>
                <a:spcPct val="90000"/>
              </a:lnSpc>
            </a:pPr>
            <a:r>
              <a:rPr lang="zh-TW" altLang="en-US" smtClean="0">
                <a:solidFill>
                  <a:srgbClr val="FF3300"/>
                </a:solidFill>
                <a:latin typeface="標楷體" pitchFamily="65" charset="-120"/>
                <a:ea typeface="標楷體" pitchFamily="65" charset="-120"/>
              </a:rPr>
              <a:t>生育給付法制化。</a:t>
            </a:r>
          </a:p>
        </p:txBody>
      </p:sp>
    </p:spTree>
    <p:extLst>
      <p:ext uri="{BB962C8B-B14F-4D97-AF65-F5344CB8AC3E}">
        <p14:creationId xmlns:p14="http://schemas.microsoft.com/office/powerpoint/2010/main" val="23386542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字方塊 1"/>
          <p:cNvSpPr txBox="1">
            <a:spLocks noChangeArrowheads="1"/>
          </p:cNvSpPr>
          <p:nvPr/>
        </p:nvSpPr>
        <p:spPr bwMode="auto">
          <a:xfrm>
            <a:off x="395288" y="404813"/>
            <a:ext cx="7385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4400">
                <a:latin typeface="標楷體" pitchFamily="65" charset="-120"/>
                <a:ea typeface="標楷體" pitchFamily="65" charset="-120"/>
              </a:rPr>
              <a:t>102</a:t>
            </a:r>
            <a:r>
              <a:rPr lang="zh-TW" altLang="en-US" sz="4400">
                <a:latin typeface="標楷體" pitchFamily="65" charset="-120"/>
                <a:ea typeface="標楷體" pitchFamily="65" charset="-120"/>
              </a:rPr>
              <a:t>版最新情勢</a:t>
            </a:r>
          </a:p>
        </p:txBody>
      </p:sp>
      <p:sp>
        <p:nvSpPr>
          <p:cNvPr id="91139" name="文字方塊 4"/>
          <p:cNvSpPr txBox="1">
            <a:spLocks noChangeArrowheads="1"/>
          </p:cNvSpPr>
          <p:nvPr/>
        </p:nvSpPr>
        <p:spPr bwMode="auto">
          <a:xfrm>
            <a:off x="323850" y="1341438"/>
            <a:ext cx="8424863"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ts val="4800"/>
              </a:lnSpc>
              <a:spcAft>
                <a:spcPts val="1200"/>
              </a:spcAft>
              <a:buFontTx/>
              <a:buChar char="•"/>
            </a:pPr>
            <a:r>
              <a:rPr lang="zh-TW" altLang="en-US" sz="3600">
                <a:solidFill>
                  <a:schemeClr val="tx2"/>
                </a:solidFill>
                <a:latin typeface="標楷體" pitchFamily="65" charset="-120"/>
                <a:ea typeface="標楷體" pitchFamily="65" charset="-120"/>
              </a:rPr>
              <a:t>立法院</a:t>
            </a:r>
            <a:r>
              <a:rPr lang="en-US" altLang="zh-TW" sz="3600">
                <a:solidFill>
                  <a:schemeClr val="tx2"/>
                </a:solidFill>
                <a:latin typeface="標楷體" pitchFamily="65" charset="-120"/>
                <a:ea typeface="標楷體" pitchFamily="65" charset="-120"/>
              </a:rPr>
              <a:t>102~104</a:t>
            </a:r>
            <a:r>
              <a:rPr lang="zh-TW" altLang="en-US" sz="3600">
                <a:solidFill>
                  <a:schemeClr val="tx2"/>
                </a:solidFill>
                <a:latin typeface="標楷體" pitchFamily="65" charset="-120"/>
                <a:ea typeface="標楷體" pitchFamily="65" charset="-120"/>
              </a:rPr>
              <a:t>上半年會期， 全教總暫且擋下。也預期</a:t>
            </a:r>
            <a:r>
              <a:rPr lang="zh-TW" altLang="en-US" sz="3600" b="1" u="sng">
                <a:solidFill>
                  <a:srgbClr val="7030A0"/>
                </a:solidFill>
                <a:latin typeface="標楷體" pitchFamily="65" charset="-120"/>
                <a:ea typeface="標楷體" pitchFamily="65" charset="-120"/>
              </a:rPr>
              <a:t>會在</a:t>
            </a:r>
            <a:r>
              <a:rPr lang="en-US" altLang="zh-TW" sz="3600" b="1" u="sng">
                <a:solidFill>
                  <a:srgbClr val="7030A0"/>
                </a:solidFill>
                <a:latin typeface="標楷體" pitchFamily="65" charset="-120"/>
                <a:ea typeface="標楷體" pitchFamily="65" charset="-120"/>
              </a:rPr>
              <a:t>105.01.31</a:t>
            </a:r>
            <a:r>
              <a:rPr lang="zh-TW" altLang="en-US" sz="3600" b="1" u="sng">
                <a:solidFill>
                  <a:srgbClr val="7030A0"/>
                </a:solidFill>
                <a:latin typeface="標楷體" pitchFamily="65" charset="-120"/>
                <a:ea typeface="標楷體" pitchFamily="65" charset="-120"/>
              </a:rPr>
              <a:t>歸零</a:t>
            </a:r>
            <a:endParaRPr lang="en-US" altLang="zh-TW" sz="3600" b="1" u="sng">
              <a:solidFill>
                <a:srgbClr val="7030A0"/>
              </a:solidFill>
              <a:latin typeface="標楷體" pitchFamily="65" charset="-120"/>
              <a:ea typeface="標楷體" pitchFamily="65" charset="-120"/>
            </a:endParaRPr>
          </a:p>
          <a:p>
            <a:pPr eaLnBrk="1" hangingPunct="1">
              <a:lnSpc>
                <a:spcPts val="4800"/>
              </a:lnSpc>
              <a:spcAft>
                <a:spcPts val="1200"/>
              </a:spcAft>
              <a:buFontTx/>
              <a:buChar char="•"/>
            </a:pPr>
            <a:r>
              <a:rPr lang="zh-TW" altLang="en-US" sz="3600">
                <a:solidFill>
                  <a:schemeClr val="tx2"/>
                </a:solidFill>
                <a:latin typeface="標楷體" pitchFamily="65" charset="-120"/>
                <a:ea typeface="標楷體" pitchFamily="65" charset="-120"/>
              </a:rPr>
              <a:t>方案對新進人員太苛，才是卡住的關鍵</a:t>
            </a:r>
            <a:endParaRPr lang="en-US" altLang="zh-TW" sz="3600">
              <a:solidFill>
                <a:schemeClr val="tx2"/>
              </a:solidFill>
              <a:latin typeface="標楷體" pitchFamily="65" charset="-120"/>
              <a:ea typeface="標楷體" pitchFamily="65" charset="-120"/>
            </a:endParaRPr>
          </a:p>
          <a:p>
            <a:pPr eaLnBrk="1" hangingPunct="1">
              <a:lnSpc>
                <a:spcPts val="4800"/>
              </a:lnSpc>
              <a:spcAft>
                <a:spcPts val="1200"/>
              </a:spcAft>
              <a:buFontTx/>
              <a:buChar char="•"/>
            </a:pPr>
            <a:r>
              <a:rPr lang="zh-TW" altLang="en-US" sz="3600">
                <a:solidFill>
                  <a:schemeClr val="tx2"/>
                </a:solidFill>
                <a:latin typeface="標楷體" pitchFamily="65" charset="-120"/>
                <a:ea typeface="標楷體" pitchFamily="65" charset="-120"/>
              </a:rPr>
              <a:t>雖然各媒體持續挑撥炒作，</a:t>
            </a:r>
            <a:endParaRPr lang="en-US" altLang="zh-TW" sz="3600">
              <a:solidFill>
                <a:schemeClr val="tx2"/>
              </a:solidFill>
              <a:latin typeface="標楷體" pitchFamily="65" charset="-120"/>
              <a:ea typeface="標楷體" pitchFamily="65" charset="-120"/>
            </a:endParaRPr>
          </a:p>
          <a:p>
            <a:pPr eaLnBrk="1" hangingPunct="1">
              <a:lnSpc>
                <a:spcPts val="4800"/>
              </a:lnSpc>
              <a:spcAft>
                <a:spcPts val="1200"/>
              </a:spcAft>
              <a:buFontTx/>
              <a:buChar char="•"/>
            </a:pPr>
            <a:r>
              <a:rPr lang="zh-TW" altLang="en-US" sz="3600" b="1">
                <a:solidFill>
                  <a:schemeClr val="tx2"/>
                </a:solidFill>
                <a:latin typeface="標楷體" pitchFamily="65" charset="-120"/>
                <a:ea typeface="標楷體" pitchFamily="65" charset="-120"/>
              </a:rPr>
              <a:t>經過努力</a:t>
            </a:r>
            <a:r>
              <a:rPr lang="zh-TW" altLang="en-US" sz="3600">
                <a:solidFill>
                  <a:schemeClr val="tx2"/>
                </a:solidFill>
                <a:latin typeface="標楷體" pitchFamily="65" charset="-120"/>
                <a:ea typeface="標楷體" pitchFamily="65" charset="-120"/>
              </a:rPr>
              <a:t>，</a:t>
            </a:r>
            <a:r>
              <a:rPr lang="zh-TW" altLang="en-US" sz="3600" b="1">
                <a:solidFill>
                  <a:schemeClr val="tx2"/>
                </a:solidFill>
                <a:latin typeface="標楷體" pitchFamily="65" charset="-120"/>
                <a:ea typeface="標楷體" pitchFamily="65" charset="-120"/>
              </a:rPr>
              <a:t>總統候選人的態度目前是</a:t>
            </a:r>
            <a:r>
              <a:rPr lang="en-US" altLang="zh-TW" sz="3600">
                <a:solidFill>
                  <a:schemeClr val="tx2"/>
                </a:solidFill>
                <a:latin typeface="標楷體" pitchFamily="65" charset="-120"/>
                <a:ea typeface="標楷體" pitchFamily="65" charset="-120"/>
              </a:rPr>
              <a:t>~</a:t>
            </a:r>
          </a:p>
          <a:p>
            <a:pPr eaLnBrk="1" hangingPunct="1">
              <a:lnSpc>
                <a:spcPts val="3100"/>
              </a:lnSpc>
              <a:spcAft>
                <a:spcPts val="1200"/>
              </a:spcAft>
            </a:pPr>
            <a:r>
              <a:rPr lang="en-US" altLang="zh-TW" sz="3600">
                <a:latin typeface="標楷體" pitchFamily="65" charset="-120"/>
                <a:ea typeface="標楷體" pitchFamily="65" charset="-120"/>
              </a:rPr>
              <a:t>  </a:t>
            </a:r>
            <a:r>
              <a:rPr lang="en-US" altLang="zh-TW" sz="3600" b="1">
                <a:solidFill>
                  <a:srgbClr val="0070C0"/>
                </a:solidFill>
                <a:latin typeface="標楷體" pitchFamily="65" charset="-120"/>
                <a:ea typeface="標楷體" pitchFamily="65" charset="-120"/>
              </a:rPr>
              <a:t>1.</a:t>
            </a:r>
            <a:r>
              <a:rPr lang="zh-TW" altLang="en-US" sz="4000" b="1">
                <a:solidFill>
                  <a:srgbClr val="FF0000"/>
                </a:solidFill>
                <a:latin typeface="標楷體" pitchFamily="65" charset="-120"/>
                <a:ea typeface="標楷體" pitchFamily="65" charset="-120"/>
              </a:rPr>
              <a:t>軍公教勞都改  </a:t>
            </a:r>
            <a:r>
              <a:rPr lang="en-US" altLang="zh-TW" sz="4000">
                <a:solidFill>
                  <a:srgbClr val="0070C0"/>
                </a:solidFill>
                <a:latin typeface="標楷體" pitchFamily="65" charset="-120"/>
                <a:ea typeface="標楷體" pitchFamily="65" charset="-120"/>
              </a:rPr>
              <a:t>2.</a:t>
            </a:r>
            <a:r>
              <a:rPr lang="zh-TW" altLang="en-US" sz="4000" b="1">
                <a:solidFill>
                  <a:srgbClr val="FF0000"/>
                </a:solidFill>
                <a:latin typeface="標楷體" pitchFamily="65" charset="-120"/>
                <a:ea typeface="標楷體" pitchFamily="65" charset="-120"/>
              </a:rPr>
              <a:t>選後再處理</a:t>
            </a:r>
            <a:endParaRPr lang="en-US" altLang="zh-TW" sz="4000" b="1">
              <a:solidFill>
                <a:srgbClr val="FF0000"/>
              </a:solidFill>
              <a:latin typeface="標楷體" pitchFamily="65" charset="-120"/>
              <a:ea typeface="標楷體" pitchFamily="65" charset="-120"/>
            </a:endParaRPr>
          </a:p>
          <a:p>
            <a:pPr eaLnBrk="1" hangingPunct="1">
              <a:lnSpc>
                <a:spcPts val="3100"/>
              </a:lnSpc>
              <a:spcAft>
                <a:spcPts val="1200"/>
              </a:spcAft>
            </a:pPr>
            <a:r>
              <a:rPr lang="en-US" altLang="zh-TW" sz="4000" b="1">
                <a:solidFill>
                  <a:srgbClr val="FF0000"/>
                </a:solidFill>
                <a:latin typeface="標楷體" pitchFamily="65" charset="-120"/>
                <a:ea typeface="標楷體" pitchFamily="65" charset="-120"/>
              </a:rPr>
              <a:t>  </a:t>
            </a:r>
            <a:r>
              <a:rPr lang="en-US" altLang="zh-TW" sz="4000" b="1">
                <a:solidFill>
                  <a:srgbClr val="0070C0"/>
                </a:solidFill>
                <a:latin typeface="標楷體" pitchFamily="65" charset="-120"/>
                <a:ea typeface="標楷體" pitchFamily="65" charset="-120"/>
              </a:rPr>
              <a:t>3</a:t>
            </a:r>
            <a:r>
              <a:rPr lang="en-US" altLang="zh-TW" sz="4000" b="1">
                <a:solidFill>
                  <a:srgbClr val="FF0000"/>
                </a:solidFill>
                <a:latin typeface="標楷體" pitchFamily="65" charset="-120"/>
                <a:ea typeface="標楷體" pitchFamily="65" charset="-120"/>
              </a:rPr>
              <a:t>.</a:t>
            </a:r>
            <a:r>
              <a:rPr lang="zh-TW" altLang="en-US" sz="4000" b="1">
                <a:solidFill>
                  <a:srgbClr val="FF0000"/>
                </a:solidFill>
                <a:latin typeface="標楷體" pitchFamily="65" charset="-120"/>
                <a:ea typeface="標楷體" pitchFamily="65" charset="-120"/>
              </a:rPr>
              <a:t>針對制度，不要針對人</a:t>
            </a:r>
            <a:endParaRPr lang="en-US" altLang="zh-TW" sz="4000" b="1">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1283371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a:defRPr/>
            </a:pPr>
            <a:endParaRPr lang="zh-TW" altLang="en-US" dirty="0" smtClean="0"/>
          </a:p>
        </p:txBody>
      </p:sp>
      <p:sp>
        <p:nvSpPr>
          <p:cNvPr id="23555" name="Rectangle 3"/>
          <p:cNvSpPr>
            <a:spLocks noGrp="1" noChangeArrowheads="1"/>
          </p:cNvSpPr>
          <p:nvPr>
            <p:ph idx="1"/>
          </p:nvPr>
        </p:nvSpPr>
        <p:spPr>
          <a:xfrm>
            <a:off x="609600" y="2060575"/>
            <a:ext cx="7924800" cy="3959225"/>
          </a:xfrm>
        </p:spPr>
        <p:txBody>
          <a:bodyPr/>
          <a:lstStyle/>
          <a:p>
            <a:pPr algn="ctr">
              <a:buFont typeface="Wingdings" pitchFamily="2" charset="2"/>
              <a:buNone/>
            </a:pPr>
            <a:r>
              <a:rPr lang="zh-TW" altLang="en-US" sz="7200" smtClean="0">
                <a:ea typeface="標楷體" pitchFamily="65" charset="-120"/>
              </a:rPr>
              <a:t>幾個基本概念</a:t>
            </a:r>
            <a:endParaRPr lang="en-US" altLang="zh-TW" sz="7200" smtClean="0">
              <a:ea typeface="標楷體" pitchFamily="65" charset="-120"/>
            </a:endParaRPr>
          </a:p>
          <a:p>
            <a:pPr algn="ctr">
              <a:buFont typeface="Wingdings" pitchFamily="2" charset="2"/>
              <a:buNone/>
            </a:pPr>
            <a:r>
              <a:rPr lang="en-US" altLang="zh-TW" sz="7200" smtClean="0">
                <a:ea typeface="標楷體" pitchFamily="65" charset="-120"/>
              </a:rPr>
              <a:t>  </a:t>
            </a:r>
            <a:r>
              <a:rPr lang="zh-TW" altLang="en-US" sz="6600" smtClean="0">
                <a:ea typeface="標楷體" pitchFamily="65" charset="-120"/>
              </a:rPr>
              <a:t>－退休金結構</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defRPr/>
            </a:pPr>
            <a:endParaRPr lang="zh-TW" altLang="en-US" smtClean="0"/>
          </a:p>
        </p:txBody>
      </p:sp>
      <p:sp>
        <p:nvSpPr>
          <p:cNvPr id="89091" name="Rectangle 3"/>
          <p:cNvSpPr>
            <a:spLocks noGrp="1" noChangeArrowheads="1"/>
          </p:cNvSpPr>
          <p:nvPr>
            <p:ph idx="1"/>
          </p:nvPr>
        </p:nvSpPr>
        <p:spPr>
          <a:xfrm>
            <a:off x="457200" y="1989138"/>
            <a:ext cx="8229600" cy="4067175"/>
          </a:xfrm>
        </p:spPr>
        <p:txBody>
          <a:bodyPr/>
          <a:lstStyle/>
          <a:p>
            <a:pPr algn="ctr" eaLnBrk="1" hangingPunct="1">
              <a:buFontTx/>
              <a:buNone/>
            </a:pPr>
            <a:r>
              <a:rPr lang="zh-TW" altLang="en-US" sz="6000" dirty="0" smtClean="0">
                <a:ea typeface="標楷體" pitchFamily="65" charset="-120"/>
              </a:rPr>
              <a:t>危機四伏</a:t>
            </a:r>
          </a:p>
          <a:p>
            <a:pPr algn="ctr" eaLnBrk="1" hangingPunct="1">
              <a:buFontTx/>
              <a:buNone/>
            </a:pPr>
            <a:r>
              <a:rPr lang="zh-TW" altLang="en-US" sz="6000" dirty="0" smtClean="0">
                <a:solidFill>
                  <a:srgbClr val="FF0000"/>
                </a:solidFill>
                <a:ea typeface="標楷體" pitchFamily="65" charset="-120"/>
              </a:rPr>
              <a:t>請不要再冷漠了！</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defRPr/>
            </a:pPr>
            <a:endParaRPr lang="zh-TW" altLang="en-US" smtClean="0"/>
          </a:p>
        </p:txBody>
      </p:sp>
      <p:sp>
        <p:nvSpPr>
          <p:cNvPr id="92163" name="Rectangle 3"/>
          <p:cNvSpPr>
            <a:spLocks noGrp="1" noChangeArrowheads="1"/>
          </p:cNvSpPr>
          <p:nvPr>
            <p:ph idx="1"/>
          </p:nvPr>
        </p:nvSpPr>
        <p:spPr>
          <a:xfrm>
            <a:off x="457200" y="1989138"/>
            <a:ext cx="8229600" cy="4067175"/>
          </a:xfrm>
        </p:spPr>
        <p:txBody>
          <a:bodyPr/>
          <a:lstStyle/>
          <a:p>
            <a:pPr algn="ctr" eaLnBrk="1" hangingPunct="1">
              <a:buFontTx/>
              <a:buNone/>
            </a:pPr>
            <a:r>
              <a:rPr lang="zh-TW" altLang="en-US" sz="6000" dirty="0" smtClean="0">
                <a:ea typeface="標楷體" pitchFamily="65" charset="-120"/>
              </a:rPr>
              <a:t>與其一直被放在砧板上</a:t>
            </a:r>
            <a:endParaRPr lang="en-US" altLang="zh-TW" sz="6000" dirty="0" smtClean="0">
              <a:ea typeface="標楷體" pitchFamily="65" charset="-120"/>
            </a:endParaRPr>
          </a:p>
          <a:p>
            <a:pPr algn="ctr" eaLnBrk="1" hangingPunct="1">
              <a:buFontTx/>
              <a:buNone/>
            </a:pPr>
            <a:endParaRPr lang="en-US" altLang="zh-TW" sz="2000" dirty="0" smtClean="0">
              <a:solidFill>
                <a:srgbClr val="FF0000"/>
              </a:solidFill>
              <a:ea typeface="標楷體" pitchFamily="65" charset="-120"/>
            </a:endParaRPr>
          </a:p>
          <a:p>
            <a:pPr algn="ctr" eaLnBrk="1" hangingPunct="1">
              <a:buFontTx/>
              <a:buNone/>
            </a:pPr>
            <a:r>
              <a:rPr lang="zh-TW" altLang="en-US" sz="5400" b="1" dirty="0" smtClean="0">
                <a:solidFill>
                  <a:srgbClr val="FF0000"/>
                </a:solidFill>
                <a:ea typeface="標楷體" pitchFamily="65" charset="-120"/>
              </a:rPr>
              <a:t>為何不自己搶下菜刀，</a:t>
            </a:r>
            <a:endParaRPr lang="en-US" altLang="zh-TW" sz="5400" b="1" dirty="0" smtClean="0">
              <a:solidFill>
                <a:srgbClr val="FF0000"/>
              </a:solidFill>
              <a:ea typeface="標楷體" pitchFamily="65" charset="-120"/>
            </a:endParaRPr>
          </a:p>
          <a:p>
            <a:pPr algn="ctr" eaLnBrk="1" hangingPunct="1">
              <a:buFontTx/>
              <a:buNone/>
            </a:pPr>
            <a:r>
              <a:rPr lang="zh-TW" altLang="en-US" sz="5400" b="1" dirty="0" smtClean="0">
                <a:solidFill>
                  <a:srgbClr val="FF0000"/>
                </a:solidFill>
                <a:ea typeface="標楷體" pitchFamily="65" charset="-120"/>
              </a:rPr>
              <a:t>自己來！</a:t>
            </a:r>
            <a:endParaRPr lang="en-US" altLang="zh-TW" sz="5400" b="1" dirty="0" smtClean="0">
              <a:solidFill>
                <a:srgbClr val="FF0000"/>
              </a:solidFill>
              <a:ea typeface="標楷體" pitchFamily="65" charset="-120"/>
            </a:endParaRPr>
          </a:p>
          <a:p>
            <a:pPr algn="ctr" eaLnBrk="1" hangingPunct="1">
              <a:buFontTx/>
              <a:buNone/>
            </a:pPr>
            <a:endParaRPr lang="zh-TW" altLang="en-US" sz="6000" dirty="0" smtClean="0">
              <a:ea typeface="標楷體" pitchFamily="65" charset="-120"/>
            </a:endParaRPr>
          </a:p>
        </p:txBody>
      </p:sp>
    </p:spTree>
    <p:extLst>
      <p:ext uri="{BB962C8B-B14F-4D97-AF65-F5344CB8AC3E}">
        <p14:creationId xmlns:p14="http://schemas.microsoft.com/office/powerpoint/2010/main" val="406782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Documents and Settings\User\桌面\20111116退撫\馬丁尼莫拉.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48263" y="1412875"/>
            <a:ext cx="399573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標題 1"/>
          <p:cNvSpPr>
            <a:spLocks noGrp="1"/>
          </p:cNvSpPr>
          <p:nvPr>
            <p:ph type="title" idx="4294967295"/>
          </p:nvPr>
        </p:nvSpPr>
        <p:spPr>
          <a:xfrm>
            <a:off x="0" y="404813"/>
            <a:ext cx="8713788" cy="809625"/>
          </a:xfrm>
        </p:spPr>
        <p:txBody>
          <a:bodyPr anchor="ctr"/>
          <a:lstStyle/>
          <a:p>
            <a:pPr eaLnBrk="1" hangingPunct="1">
              <a:defRPr/>
            </a:pPr>
            <a:r>
              <a:rPr lang="zh-TW" altLang="en-US" sz="3800" smtClean="0">
                <a:ea typeface="標楷體" pitchFamily="65" charset="-120"/>
              </a:rPr>
              <a:t>沈默的代價－德國牧師　馬丁．尼莫拉</a:t>
            </a:r>
            <a:r>
              <a:rPr lang="zh-TW" altLang="en-US" sz="3800" smtClean="0">
                <a:latin typeface="Arial"/>
              </a:rPr>
              <a:t> </a:t>
            </a:r>
            <a:endParaRPr lang="zh-TW" altLang="en-US" sz="3800" smtClean="0"/>
          </a:p>
        </p:txBody>
      </p:sp>
      <p:sp>
        <p:nvSpPr>
          <p:cNvPr id="90116" name="內容版面配置區 2"/>
          <p:cNvSpPr>
            <a:spLocks noGrp="1"/>
          </p:cNvSpPr>
          <p:nvPr>
            <p:ph idx="4294967295"/>
          </p:nvPr>
        </p:nvSpPr>
        <p:spPr>
          <a:xfrm>
            <a:off x="395288" y="1484313"/>
            <a:ext cx="8748712" cy="4751387"/>
          </a:xfrm>
        </p:spPr>
        <p:txBody>
          <a:bodyPr/>
          <a:lstStyle/>
          <a:p>
            <a:pPr eaLnBrk="1" hangingPunct="1">
              <a:buFontTx/>
              <a:buNone/>
            </a:pPr>
            <a:r>
              <a:rPr lang="zh-TW" altLang="en-US" sz="2200" smtClean="0">
                <a:ea typeface="標楷體" pitchFamily="65" charset="-120"/>
              </a:rPr>
              <a:t>最初，他們來抓共產黨員，</a:t>
            </a:r>
            <a:endParaRPr lang="en-US" altLang="zh-TW" sz="2200" smtClean="0">
              <a:ea typeface="標楷體" pitchFamily="65" charset="-120"/>
            </a:endParaRPr>
          </a:p>
          <a:p>
            <a:pPr eaLnBrk="1" hangingPunct="1">
              <a:buFontTx/>
              <a:buNone/>
            </a:pPr>
            <a:r>
              <a:rPr lang="zh-TW" altLang="en-US" sz="2200" smtClean="0">
                <a:ea typeface="標楷體" pitchFamily="65" charset="-120"/>
              </a:rPr>
              <a:t>我不說話，因為我不是共產黨員；</a:t>
            </a:r>
            <a:endParaRPr lang="en-US" altLang="zh-TW" sz="2200" smtClean="0">
              <a:ea typeface="標楷體" pitchFamily="65" charset="-120"/>
            </a:endParaRPr>
          </a:p>
          <a:p>
            <a:pPr eaLnBrk="1" hangingPunct="1">
              <a:buFontTx/>
              <a:buNone/>
            </a:pPr>
            <a:r>
              <a:rPr lang="zh-TW" altLang="en-US" sz="2200" smtClean="0">
                <a:ea typeface="標楷體" pitchFamily="65" charset="-120"/>
              </a:rPr>
              <a:t>接著，他們來抓社會主義者，</a:t>
            </a:r>
            <a:endParaRPr lang="en-US" altLang="zh-TW" sz="2200" smtClean="0">
              <a:ea typeface="標楷體" pitchFamily="65" charset="-120"/>
            </a:endParaRPr>
          </a:p>
          <a:p>
            <a:pPr eaLnBrk="1" hangingPunct="1">
              <a:buFontTx/>
              <a:buNone/>
            </a:pPr>
            <a:r>
              <a:rPr lang="zh-TW" altLang="en-US" sz="2200" smtClean="0">
                <a:ea typeface="標楷體" pitchFamily="65" charset="-120"/>
              </a:rPr>
              <a:t>我不說話，因為我不是社會主義者；</a:t>
            </a:r>
            <a:endParaRPr lang="en-US" altLang="zh-TW" sz="2200" smtClean="0">
              <a:ea typeface="標楷體" pitchFamily="65" charset="-120"/>
            </a:endParaRPr>
          </a:p>
          <a:p>
            <a:pPr eaLnBrk="1" hangingPunct="1">
              <a:buFontTx/>
              <a:buNone/>
            </a:pPr>
            <a:r>
              <a:rPr lang="zh-TW" altLang="en-US" sz="2200" smtClean="0">
                <a:ea typeface="標楷體" pitchFamily="65" charset="-120"/>
              </a:rPr>
              <a:t>再來，他們來抓工會會員，</a:t>
            </a:r>
            <a:endParaRPr lang="en-US" altLang="zh-TW" sz="2200" smtClean="0">
              <a:ea typeface="標楷體" pitchFamily="65" charset="-120"/>
            </a:endParaRPr>
          </a:p>
          <a:p>
            <a:pPr eaLnBrk="1" hangingPunct="1">
              <a:buFontTx/>
              <a:buNone/>
            </a:pPr>
            <a:r>
              <a:rPr lang="zh-TW" altLang="en-US" sz="2200" smtClean="0">
                <a:ea typeface="標楷體" pitchFamily="65" charset="-120"/>
              </a:rPr>
              <a:t>我不說話，因為我不是工會會員；</a:t>
            </a:r>
            <a:endParaRPr lang="en-US" altLang="zh-TW" sz="2200" smtClean="0">
              <a:ea typeface="標楷體" pitchFamily="65" charset="-120"/>
            </a:endParaRPr>
          </a:p>
          <a:p>
            <a:pPr eaLnBrk="1" hangingPunct="1">
              <a:buFontTx/>
              <a:buNone/>
            </a:pPr>
            <a:r>
              <a:rPr lang="zh-TW" altLang="en-US" sz="2200" smtClean="0">
                <a:ea typeface="標楷體" pitchFamily="65" charset="-120"/>
              </a:rPr>
              <a:t>後來，他們來抓猶太人，</a:t>
            </a:r>
            <a:endParaRPr lang="en-US" altLang="zh-TW" sz="2200" smtClean="0">
              <a:ea typeface="標楷體" pitchFamily="65" charset="-120"/>
            </a:endParaRPr>
          </a:p>
          <a:p>
            <a:pPr eaLnBrk="1" hangingPunct="1">
              <a:buFontTx/>
              <a:buNone/>
            </a:pPr>
            <a:r>
              <a:rPr lang="zh-TW" altLang="en-US" sz="2200" smtClean="0">
                <a:ea typeface="標楷體" pitchFamily="65" charset="-120"/>
              </a:rPr>
              <a:t>我不說話，因為我不是猶太人；</a:t>
            </a:r>
            <a:endParaRPr lang="en-US" altLang="zh-TW" sz="2200" smtClean="0">
              <a:ea typeface="標楷體" pitchFamily="65" charset="-120"/>
            </a:endParaRPr>
          </a:p>
          <a:p>
            <a:pPr eaLnBrk="1" hangingPunct="1">
              <a:buFontTx/>
              <a:buNone/>
            </a:pPr>
            <a:endParaRPr lang="en-US" altLang="zh-TW" sz="2200" smtClean="0">
              <a:ea typeface="標楷體" pitchFamily="65" charset="-120"/>
            </a:endParaRPr>
          </a:p>
          <a:p>
            <a:pPr eaLnBrk="1" hangingPunct="1">
              <a:buFontTx/>
              <a:buNone/>
            </a:pPr>
            <a:r>
              <a:rPr lang="zh-TW" altLang="en-US" sz="2800" smtClean="0">
                <a:solidFill>
                  <a:srgbClr val="FF3300"/>
                </a:solidFill>
                <a:ea typeface="標楷體" pitchFamily="65" charset="-120"/>
              </a:rPr>
              <a:t>最後，他們來抓我，已經沒有人能為我說話了</a:t>
            </a:r>
            <a:r>
              <a:rPr lang="zh-TW" altLang="en-US" sz="2800" smtClean="0">
                <a:solidFill>
                  <a:srgbClr val="FF3300"/>
                </a:solidFill>
              </a:rPr>
              <a:t>。</a:t>
            </a:r>
            <a:br>
              <a:rPr lang="zh-TW" altLang="en-US" sz="2800" smtClean="0">
                <a:solidFill>
                  <a:srgbClr val="FF3300"/>
                </a:solidFill>
              </a:rPr>
            </a:br>
            <a:r>
              <a:rPr lang="zh-TW" altLang="en-US" sz="2400" smtClean="0"/>
              <a:t/>
            </a:r>
            <a:br>
              <a:rPr lang="zh-TW" altLang="en-US" sz="2400" smtClean="0"/>
            </a:br>
            <a:r>
              <a:rPr lang="zh-TW" altLang="en-US" sz="2400" smtClean="0"/>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標題 1"/>
          <p:cNvSpPr>
            <a:spLocks noGrp="1"/>
          </p:cNvSpPr>
          <p:nvPr>
            <p:ph type="title" idx="4294967295"/>
          </p:nvPr>
        </p:nvSpPr>
        <p:spPr>
          <a:xfrm>
            <a:off x="431800" y="169863"/>
            <a:ext cx="8243888" cy="1314450"/>
          </a:xfrm>
        </p:spPr>
        <p:txBody>
          <a:bodyPr anchor="ctr"/>
          <a:lstStyle/>
          <a:p>
            <a:pPr eaLnBrk="1" hangingPunct="1">
              <a:defRPr/>
            </a:pPr>
            <a:r>
              <a:rPr lang="zh-TW" altLang="en-US" smtClean="0">
                <a:ea typeface="標楷體" pitchFamily="65" charset="-120"/>
              </a:rPr>
              <a:t>看看別人，想想自己</a:t>
            </a:r>
          </a:p>
        </p:txBody>
      </p:sp>
      <p:sp>
        <p:nvSpPr>
          <p:cNvPr id="91139" name="內容版面配置區 2"/>
          <p:cNvSpPr>
            <a:spLocks noGrp="1"/>
          </p:cNvSpPr>
          <p:nvPr>
            <p:ph idx="4294967295"/>
          </p:nvPr>
        </p:nvSpPr>
        <p:spPr>
          <a:xfrm>
            <a:off x="323850" y="1341438"/>
            <a:ext cx="8496300" cy="4318000"/>
          </a:xfrm>
        </p:spPr>
        <p:txBody>
          <a:bodyPr/>
          <a:lstStyle/>
          <a:p>
            <a:pPr eaLnBrk="1" hangingPunct="1"/>
            <a:r>
              <a:rPr lang="zh-TW" altLang="en-US" b="1" smtClean="0">
                <a:latin typeface="標楷體" pitchFamily="65" charset="-120"/>
                <a:ea typeface="標楷體" pitchFamily="65" charset="-120"/>
                <a:hlinkClick r:id="rId2"/>
              </a:rPr>
              <a:t>法國逾兩百萬人走上街頭 抗議退休年齡提高至</a:t>
            </a:r>
            <a:r>
              <a:rPr lang="en-US" altLang="zh-TW" b="1" smtClean="0">
                <a:latin typeface="標楷體" pitchFamily="65" charset="-120"/>
                <a:ea typeface="標楷體" pitchFamily="65" charset="-120"/>
                <a:hlinkClick r:id="rId2"/>
              </a:rPr>
              <a:t>62</a:t>
            </a:r>
            <a:r>
              <a:rPr lang="zh-TW" altLang="en-US" b="1" smtClean="0">
                <a:latin typeface="標楷體" pitchFamily="65" charset="-120"/>
                <a:ea typeface="標楷體" pitchFamily="65" charset="-120"/>
                <a:hlinkClick r:id="rId2"/>
              </a:rPr>
              <a:t>歲！</a:t>
            </a:r>
            <a:r>
              <a:rPr lang="en-US" altLang="zh-TW" sz="1800" b="1" smtClean="0">
                <a:latin typeface="標楷體" pitchFamily="65" charset="-120"/>
                <a:ea typeface="標楷體" pitchFamily="65" charset="-120"/>
              </a:rPr>
              <a:t>2010/10/24</a:t>
            </a:r>
          </a:p>
          <a:p>
            <a:pPr eaLnBrk="1" hangingPunct="1">
              <a:buFontTx/>
              <a:buNone/>
            </a:pPr>
            <a:r>
              <a:rPr lang="zh-TW" altLang="en-US" sz="1800" smtClean="0">
                <a:latin typeface="標楷體" pitchFamily="65" charset="-120"/>
                <a:ea typeface="標楷體" pitchFamily="65" charset="-120"/>
              </a:rPr>
              <a:t>        </a:t>
            </a:r>
            <a:r>
              <a:rPr lang="zh-TW" altLang="en-US" sz="2400" smtClean="0">
                <a:latin typeface="標楷體" pitchFamily="65" charset="-120"/>
                <a:ea typeface="標楷體" pitchFamily="65" charset="-120"/>
              </a:rPr>
              <a:t>法國發生罷工的次數已屬頻繁，但除了這些行動本身所追求的目標之外，另外顯示出的是一般人如何看待自己與國家、社會的關係，</a:t>
            </a:r>
            <a:r>
              <a:rPr lang="zh-TW" altLang="en-US" sz="2400" smtClean="0">
                <a:solidFill>
                  <a:srgbClr val="FF3300"/>
                </a:solidFill>
                <a:latin typeface="標楷體" pitchFamily="65" charset="-120"/>
                <a:ea typeface="標楷體" pitchFamily="65" charset="-120"/>
              </a:rPr>
              <a:t>走在法國街頭示威的參與者知道不是上街一次就可以改變世界，但在一次又一次的行動下，政府也難以完全恣意而行</a:t>
            </a:r>
            <a:r>
              <a:rPr lang="zh-TW" altLang="en-US" sz="2400" smtClean="0">
                <a:latin typeface="標楷體" pitchFamily="65" charset="-120"/>
                <a:ea typeface="標楷體" pitchFamily="65" charset="-120"/>
              </a:rPr>
              <a:t>。台灣的勞動者所面臨的問題不少於法國，不論是派遣勞動、基本工資或是其各項勞動政策的改革等，各項問題都影響勞工的權益極大，但是，</a:t>
            </a:r>
            <a:r>
              <a:rPr lang="zh-TW" altLang="en-US" sz="2400" smtClean="0">
                <a:solidFill>
                  <a:srgbClr val="FF3300"/>
                </a:solidFill>
                <a:latin typeface="標楷體" pitchFamily="65" charset="-120"/>
                <a:ea typeface="標楷體" pitchFamily="65" charset="-120"/>
              </a:rPr>
              <a:t>我們的人民在哪裡呢？</a:t>
            </a:r>
            <a:endParaRPr lang="en-US" altLang="zh-TW" sz="1800" b="1" smtClean="0">
              <a:solidFill>
                <a:srgbClr val="FF3300"/>
              </a:solidFill>
              <a:latin typeface="標楷體" pitchFamily="65" charset="-120"/>
              <a:ea typeface="標楷體" pitchFamily="65" charset="-120"/>
            </a:endParaRPr>
          </a:p>
          <a:p>
            <a:pPr eaLnBrk="1" hangingPunct="1">
              <a:buFontTx/>
              <a:buNone/>
            </a:pPr>
            <a:endParaRPr lang="zh-TW" altLang="en-US" sz="2800" smtClean="0">
              <a:solidFill>
                <a:srgbClr val="FF3300"/>
              </a:solidFill>
              <a:latin typeface="標楷體" pitchFamily="65" charset="-120"/>
              <a:ea typeface="標楷體" pitchFamily="65" charset="-120"/>
            </a:endParaRPr>
          </a:p>
          <a:p>
            <a:pPr eaLnBrk="1" hangingPunct="1"/>
            <a:endParaRPr lang="zh-TW" altLang="en-US" smtClean="0">
              <a:solidFill>
                <a:srgbClr val="FF33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latin typeface="標楷體" panose="03000509000000000000" pitchFamily="65" charset="-120"/>
                <a:ea typeface="標楷體" panose="03000509000000000000" pitchFamily="65" charset="-120"/>
              </a:rPr>
              <a:t>自已的尊嚴自已救！</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marL="0" indent="0">
              <a:buFontTx/>
              <a:buNone/>
              <a:defRPr/>
            </a:pPr>
            <a:r>
              <a:rPr lang="zh-TW" altLang="zh-TW" dirty="0">
                <a:solidFill>
                  <a:srgbClr val="FF0000"/>
                </a:solidFill>
                <a:latin typeface="標楷體" panose="03000509000000000000" pitchFamily="65" charset="-120"/>
                <a:ea typeface="標楷體" panose="03000509000000000000" pitchFamily="65" charset="-120"/>
              </a:rPr>
              <a:t>當您接收到鄰居或親友傳來這類錯誤訊息時</a:t>
            </a:r>
            <a:r>
              <a:rPr lang="zh-TW" altLang="zh-TW" dirty="0" smtClean="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您可以立即對他回應如下</a:t>
            </a:r>
            <a:r>
              <a:rPr lang="zh-TW" altLang="en-US" dirty="0" smtClean="0">
                <a:solidFill>
                  <a:srgbClr val="FF0000"/>
                </a:solidFill>
                <a:latin typeface="標楷體" panose="03000509000000000000" pitchFamily="65" charset="-120"/>
                <a:ea typeface="標楷體" panose="03000509000000000000" pitchFamily="65" charset="-120"/>
              </a:rPr>
              <a:t>：</a:t>
            </a:r>
            <a:endParaRPr lang="en-US" altLang="zh-TW" dirty="0" smtClean="0">
              <a:solidFill>
                <a:srgbClr val="FF0000"/>
              </a:solidFill>
              <a:latin typeface="標楷體" panose="03000509000000000000" pitchFamily="65" charset="-120"/>
              <a:ea typeface="標楷體" panose="03000509000000000000" pitchFamily="65" charset="-120"/>
            </a:endParaRPr>
          </a:p>
          <a:p>
            <a:pPr>
              <a:defRPr/>
            </a:pPr>
            <a:r>
              <a:rPr lang="zh-TW" altLang="zh-TW" dirty="0">
                <a:latin typeface="標楷體" panose="03000509000000000000" pitchFamily="65" charset="-120"/>
                <a:ea typeface="標楷體" panose="03000509000000000000" pitchFamily="65" charset="-120"/>
              </a:rPr>
              <a:t>我是老師，我也是勞工，</a:t>
            </a:r>
            <a:r>
              <a:rPr lang="zh-TW" altLang="zh-TW" dirty="0">
                <a:solidFill>
                  <a:srgbClr val="FF0000"/>
                </a:solidFill>
                <a:latin typeface="標楷體" panose="03000509000000000000" pitchFamily="65" charset="-120"/>
                <a:ea typeface="標楷體" panose="03000509000000000000" pitchFamily="65" charset="-120"/>
              </a:rPr>
              <a:t>我的雇主叫做政府！</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pPr>
              <a:defRPr/>
            </a:pPr>
            <a:r>
              <a:rPr lang="zh-TW" altLang="zh-TW" dirty="0">
                <a:latin typeface="標楷體" panose="03000509000000000000" pitchFamily="65" charset="-120"/>
                <a:ea typeface="標楷體" panose="03000509000000000000" pitchFamily="65" charset="-120"/>
              </a:rPr>
              <a:t>因為退休制度非常複雜又彼此不同，那些根本搞不清楚的名嘴常在媒體上胡說八道，加上部分不專業的記者推波助瀾，就讓社會大眾產生相對剝奪感。</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567862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latin typeface="標楷體" panose="03000509000000000000" pitchFamily="65" charset="-120"/>
                <a:ea typeface="標楷體" panose="03000509000000000000" pitchFamily="65" charset="-120"/>
              </a:rPr>
              <a:t>自已的尊嚴自已救！</a:t>
            </a:r>
            <a:endParaRPr lang="zh-TW" altLang="en-US" dirty="0">
              <a:latin typeface="標楷體" panose="03000509000000000000" pitchFamily="65" charset="-120"/>
              <a:ea typeface="標楷體" panose="03000509000000000000" pitchFamily="65" charset="-120"/>
            </a:endParaRPr>
          </a:p>
        </p:txBody>
      </p:sp>
      <p:sp>
        <p:nvSpPr>
          <p:cNvPr id="93187" name="內容版面配置區 2"/>
          <p:cNvSpPr>
            <a:spLocks noGrp="1"/>
          </p:cNvSpPr>
          <p:nvPr>
            <p:ph idx="1"/>
          </p:nvPr>
        </p:nvSpPr>
        <p:spPr/>
        <p:txBody>
          <a:bodyPr/>
          <a:lstStyle/>
          <a:p>
            <a:r>
              <a:rPr lang="zh-TW" altLang="zh-TW" smtClean="0">
                <a:latin typeface="標楷體" pitchFamily="65" charset="-120"/>
                <a:ea typeface="標楷體" pitchFamily="65" charset="-120"/>
              </a:rPr>
              <a:t>你知道</a:t>
            </a:r>
            <a:r>
              <a:rPr lang="en-US" altLang="zh-TW" smtClean="0">
                <a:latin typeface="標楷體" pitchFamily="65" charset="-120"/>
                <a:ea typeface="標楷體" pitchFamily="65" charset="-120"/>
              </a:rPr>
              <a:t>40</a:t>
            </a:r>
            <a:r>
              <a:rPr lang="zh-TW" altLang="zh-TW" smtClean="0">
                <a:latin typeface="標楷體" pitchFamily="65" charset="-120"/>
                <a:ea typeface="標楷體" pitchFamily="65" charset="-120"/>
              </a:rPr>
              <a:t>年前退休的老前輩沒有</a:t>
            </a:r>
            <a:r>
              <a:rPr lang="en-US" altLang="zh-TW" smtClean="0">
                <a:latin typeface="標楷體" pitchFamily="65" charset="-120"/>
                <a:ea typeface="標楷體" pitchFamily="65" charset="-120"/>
              </a:rPr>
              <a:t>18</a:t>
            </a:r>
            <a:r>
              <a:rPr lang="zh-TW" altLang="zh-TW" smtClean="0">
                <a:latin typeface="標楷體" pitchFamily="65" charset="-120"/>
                <a:ea typeface="標楷體" pitchFamily="65" charset="-120"/>
              </a:rPr>
              <a:t>趴</a:t>
            </a:r>
            <a:r>
              <a:rPr lang="zh-TW" altLang="en-US" smtClean="0">
                <a:latin typeface="標楷體" pitchFamily="65" charset="-120"/>
                <a:ea typeface="標楷體" pitchFamily="65" charset="-120"/>
              </a:rPr>
              <a:t>不能好好過晚年</a:t>
            </a:r>
            <a:r>
              <a:rPr lang="zh-TW" altLang="zh-TW" smtClean="0">
                <a:latin typeface="標楷體" pitchFamily="65" charset="-120"/>
                <a:ea typeface="標楷體" pitchFamily="65" charset="-120"/>
              </a:rPr>
              <a:t>？</a:t>
            </a:r>
          </a:p>
          <a:p>
            <a:r>
              <a:rPr lang="zh-TW" altLang="zh-TW" smtClean="0">
                <a:latin typeface="標楷體" pitchFamily="65" charset="-120"/>
                <a:ea typeface="標楷體" pitchFamily="65" charset="-120"/>
              </a:rPr>
              <a:t>你知道現在大部分的公教現職人員根本沒有</a:t>
            </a:r>
            <a:r>
              <a:rPr lang="en-US" altLang="zh-TW" smtClean="0">
                <a:latin typeface="標楷體" pitchFamily="65" charset="-120"/>
                <a:ea typeface="標楷體" pitchFamily="65" charset="-120"/>
              </a:rPr>
              <a:t>18</a:t>
            </a:r>
            <a:r>
              <a:rPr lang="zh-TW" altLang="zh-TW" smtClean="0">
                <a:latin typeface="標楷體" pitchFamily="65" charset="-120"/>
                <a:ea typeface="標楷體" pitchFamily="65" charset="-120"/>
              </a:rPr>
              <a:t>趴？</a:t>
            </a:r>
          </a:p>
          <a:p>
            <a:r>
              <a:rPr lang="zh-TW" altLang="zh-TW" smtClean="0">
                <a:solidFill>
                  <a:srgbClr val="FF0000"/>
                </a:solidFill>
                <a:latin typeface="標楷體" pitchFamily="65" charset="-120"/>
                <a:ea typeface="標楷體" pitchFamily="65" charset="-120"/>
              </a:rPr>
              <a:t>你知道我每個月都被強迫從薪水扣下數千元（最高約</a:t>
            </a:r>
            <a:r>
              <a:rPr lang="en-US" altLang="zh-TW" smtClean="0">
                <a:solidFill>
                  <a:srgbClr val="FF0000"/>
                </a:solidFill>
                <a:latin typeface="標楷體" pitchFamily="65" charset="-120"/>
                <a:ea typeface="標楷體" pitchFamily="65" charset="-120"/>
              </a:rPr>
              <a:t>5615</a:t>
            </a:r>
            <a:r>
              <a:rPr lang="zh-TW" altLang="zh-TW" smtClean="0">
                <a:solidFill>
                  <a:srgbClr val="FF0000"/>
                </a:solidFill>
                <a:latin typeface="標楷體" pitchFamily="65" charset="-120"/>
                <a:ea typeface="標楷體" pitchFamily="65" charset="-120"/>
              </a:rPr>
              <a:t>元）的退休金嗎？</a:t>
            </a:r>
          </a:p>
          <a:p>
            <a:r>
              <a:rPr lang="zh-TW" altLang="zh-TW" smtClean="0">
                <a:latin typeface="標楷體" pitchFamily="65" charset="-120"/>
                <a:ea typeface="標楷體" pitchFamily="65" charset="-120"/>
              </a:rPr>
              <a:t>你知道民國</a:t>
            </a:r>
            <a:r>
              <a:rPr lang="en-US" altLang="zh-TW" smtClean="0">
                <a:latin typeface="標楷體" pitchFamily="65" charset="-120"/>
                <a:ea typeface="標楷體" pitchFamily="65" charset="-120"/>
              </a:rPr>
              <a:t>95</a:t>
            </a:r>
            <a:r>
              <a:rPr lang="zh-TW" altLang="zh-TW" smtClean="0">
                <a:latin typeface="標楷體" pitchFamily="65" charset="-120"/>
                <a:ea typeface="標楷體" pitchFamily="65" charset="-120"/>
              </a:rPr>
              <a:t>年所謂的所得替代率的設計根本就是「</a:t>
            </a:r>
            <a:r>
              <a:rPr lang="zh-TW" altLang="zh-TW" smtClean="0">
                <a:solidFill>
                  <a:srgbClr val="FF0000"/>
                </a:solidFill>
                <a:latin typeface="標楷體" pitchFamily="65" charset="-120"/>
                <a:ea typeface="標楷體" pitchFamily="65" charset="-120"/>
              </a:rPr>
              <a:t>肥高官、瘦小吏</a:t>
            </a:r>
            <a:r>
              <a:rPr lang="zh-TW" altLang="zh-TW" smtClean="0">
                <a:latin typeface="標楷體" pitchFamily="65" charset="-120"/>
                <a:ea typeface="標楷體" pitchFamily="65" charset="-120"/>
              </a:rPr>
              <a:t>」的把戲？</a:t>
            </a:r>
          </a:p>
        </p:txBody>
      </p:sp>
    </p:spTree>
    <p:extLst>
      <p:ext uri="{BB962C8B-B14F-4D97-AF65-F5344CB8AC3E}">
        <p14:creationId xmlns:p14="http://schemas.microsoft.com/office/powerpoint/2010/main" val="18935102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1093787"/>
          </a:xfrm>
        </p:spPr>
        <p:txBody>
          <a:bodyPr/>
          <a:lstStyle/>
          <a:p>
            <a:pPr>
              <a:defRPr/>
            </a:pPr>
            <a:r>
              <a:rPr lang="zh-TW" altLang="en-US" dirty="0" smtClean="0">
                <a:latin typeface="標楷體" panose="03000509000000000000" pitchFamily="65" charset="-120"/>
                <a:ea typeface="標楷體" panose="03000509000000000000" pitchFamily="65" charset="-120"/>
              </a:rPr>
              <a:t>自已的尊嚴自已救！</a:t>
            </a:r>
            <a:endParaRPr lang="zh-TW" altLang="en-US" dirty="0">
              <a:latin typeface="標楷體" panose="03000509000000000000" pitchFamily="65" charset="-120"/>
              <a:ea typeface="標楷體" panose="03000509000000000000" pitchFamily="65" charset="-120"/>
            </a:endParaRPr>
          </a:p>
        </p:txBody>
      </p:sp>
      <p:sp>
        <p:nvSpPr>
          <p:cNvPr id="94211" name="內容版面配置區 2"/>
          <p:cNvSpPr>
            <a:spLocks noGrp="1"/>
          </p:cNvSpPr>
          <p:nvPr>
            <p:ph idx="1"/>
          </p:nvPr>
        </p:nvSpPr>
        <p:spPr>
          <a:xfrm>
            <a:off x="323850" y="1268413"/>
            <a:ext cx="8569325" cy="4672012"/>
          </a:xfrm>
        </p:spPr>
        <p:txBody>
          <a:bodyPr/>
          <a:lstStyle/>
          <a:p>
            <a:r>
              <a:rPr lang="zh-TW" altLang="zh-TW" dirty="0" smtClean="0">
                <a:latin typeface="標楷體" pitchFamily="65" charset="-120"/>
                <a:ea typeface="標楷體" pitchFamily="65" charset="-120"/>
              </a:rPr>
              <a:t>你知道勞保年金的給付率是公保年金的兩倍多嗎？</a:t>
            </a:r>
            <a:r>
              <a:rPr lang="en-US" altLang="zh-TW" dirty="0" smtClean="0">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1.55% VS 0.75%</a:t>
            </a:r>
            <a:endParaRPr lang="zh-TW" altLang="zh-TW" dirty="0" smtClean="0">
              <a:solidFill>
                <a:srgbClr val="FF0000"/>
              </a:solidFill>
              <a:latin typeface="標楷體" pitchFamily="65" charset="-120"/>
              <a:ea typeface="標楷體" pitchFamily="65" charset="-120"/>
            </a:endParaRPr>
          </a:p>
          <a:p>
            <a:r>
              <a:rPr lang="zh-TW" altLang="zh-TW" dirty="0" smtClean="0">
                <a:latin typeface="標楷體" pitchFamily="65" charset="-120"/>
                <a:ea typeface="標楷體" pitchFamily="65" charset="-120"/>
              </a:rPr>
              <a:t>因此，如果你不懂不同職業別退休制度的差異，只是光從所得替代率來看，就像瞎子摸象一樣，各說各話。後果是，不同職業別間將永遠對立。</a:t>
            </a:r>
            <a:r>
              <a:rPr lang="en-US" altLang="zh-TW" dirty="0" smtClean="0">
                <a:latin typeface="標楷體" pitchFamily="65" charset="-120"/>
                <a:ea typeface="標楷體" pitchFamily="65" charset="-120"/>
              </a:rPr>
              <a:t> </a:t>
            </a:r>
            <a:endParaRPr lang="zh-TW" altLang="zh-TW" dirty="0" smtClean="0">
              <a:latin typeface="標楷體" pitchFamily="65" charset="-120"/>
              <a:ea typeface="標楷體" pitchFamily="65" charset="-120"/>
            </a:endParaRPr>
          </a:p>
          <a:p>
            <a:pPr marL="0" indent="0">
              <a:buNone/>
            </a:pPr>
            <a:r>
              <a:rPr lang="zh-TW" altLang="en-US" sz="4400" dirty="0">
                <a:solidFill>
                  <a:srgbClr val="FF0000"/>
                </a:solidFill>
                <a:latin typeface="標楷體" pitchFamily="65" charset="-120"/>
                <a:ea typeface="標楷體" pitchFamily="65" charset="-120"/>
              </a:rPr>
              <a:t>更因為：</a:t>
            </a:r>
            <a:r>
              <a:rPr lang="zh-TW" altLang="en-US" sz="4400" b="1" u="sng" dirty="0">
                <a:solidFill>
                  <a:srgbClr val="FF0000"/>
                </a:solidFill>
                <a:latin typeface="標楷體" pitchFamily="65" charset="-120"/>
                <a:ea typeface="標楷體" pitchFamily="65" charset="-120"/>
              </a:rPr>
              <a:t>我們有自己的方案，我們反對一個對年輕人更不利的方案。</a:t>
            </a:r>
          </a:p>
        </p:txBody>
      </p:sp>
    </p:spTree>
    <p:extLst>
      <p:ext uri="{BB962C8B-B14F-4D97-AF65-F5344CB8AC3E}">
        <p14:creationId xmlns:p14="http://schemas.microsoft.com/office/powerpoint/2010/main" val="22242590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1"/>
          <p:cNvSpPr>
            <a:spLocks noGrp="1"/>
          </p:cNvSpPr>
          <p:nvPr>
            <p:ph type="title" idx="4294967295"/>
          </p:nvPr>
        </p:nvSpPr>
        <p:spPr>
          <a:xfrm>
            <a:off x="0" y="103188"/>
            <a:ext cx="8243888" cy="877887"/>
          </a:xfrm>
        </p:spPr>
        <p:txBody>
          <a:bodyPr anchor="ctr"/>
          <a:lstStyle/>
          <a:p>
            <a:pPr eaLnBrk="1" hangingPunct="1">
              <a:defRPr/>
            </a:pPr>
            <a:r>
              <a:rPr lang="zh-TW" altLang="en-US" dirty="0" smtClean="0">
                <a:latin typeface="標楷體" pitchFamily="65" charset="-120"/>
                <a:ea typeface="標楷體" pitchFamily="65" charset="-120"/>
              </a:rPr>
              <a:t>危機當前更該團結對外！</a:t>
            </a:r>
            <a:endParaRPr lang="en-US" altLang="zh-TW" dirty="0" smtClean="0">
              <a:latin typeface="標楷體" pitchFamily="65" charset="-120"/>
              <a:ea typeface="標楷體" pitchFamily="65" charset="-120"/>
            </a:endParaRPr>
          </a:p>
        </p:txBody>
      </p:sp>
      <p:pic>
        <p:nvPicPr>
          <p:cNvPr id="82947" name="內容版面配置區 3" descr="勝利國小.jpg"/>
          <p:cNvPicPr>
            <a:picLocks noGrp="1" noChangeAspect="1"/>
          </p:cNvPicPr>
          <p:nvPr>
            <p:ph idx="4294967295"/>
          </p:nvPr>
        </p:nvPicPr>
        <p:blipFill>
          <a:blip r:embed="rId2">
            <a:extLst>
              <a:ext uri="{28A0092B-C50C-407E-A947-70E740481C1C}">
                <a14:useLocalDpi xmlns:a14="http://schemas.microsoft.com/office/drawing/2010/main"/>
              </a:ext>
            </a:extLst>
          </a:blip>
          <a:srcRect/>
          <a:stretch>
            <a:fillRect/>
          </a:stretch>
        </p:blipFill>
        <p:spPr>
          <a:xfrm>
            <a:off x="877888" y="1125538"/>
            <a:ext cx="3743325" cy="2487612"/>
          </a:xfrm>
        </p:spPr>
      </p:pic>
      <p:pic>
        <p:nvPicPr>
          <p:cNvPr id="82948" name="圖片 4" descr="旗津國小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0113" y="3284538"/>
            <a:ext cx="37433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圖片 5" descr="1-新聞稿相片.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643438" y="1125538"/>
            <a:ext cx="35242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Rectangle 7"/>
          <p:cNvSpPr>
            <a:spLocks noChangeArrowheads="1"/>
          </p:cNvSpPr>
          <p:nvPr/>
        </p:nvSpPr>
        <p:spPr bwMode="auto">
          <a:xfrm>
            <a:off x="827088" y="5876925"/>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新細明體" pitchFamily="18" charset="-120"/>
              </a:defRPr>
            </a:lvl1pPr>
            <a:lvl2pPr marL="742950" indent="-285750" eaLnBrk="0" hangingPunct="0">
              <a:spcBef>
                <a:spcPct val="20000"/>
              </a:spcBef>
              <a:buChar char="–"/>
              <a:defRPr kumimoji="1" sz="2800">
                <a:solidFill>
                  <a:schemeClr val="tx1"/>
                </a:solidFill>
                <a:latin typeface="Verdana" pitchFamily="34" charset="0"/>
                <a:ea typeface="新細明體" pitchFamily="18" charset="-120"/>
              </a:defRPr>
            </a:lvl2pPr>
            <a:lvl3pPr marL="1143000" indent="-228600" eaLnBrk="0" hangingPunct="0">
              <a:spcBef>
                <a:spcPct val="20000"/>
              </a:spcBef>
              <a:buChar char="•"/>
              <a:defRPr kumimoji="1" sz="2400">
                <a:solidFill>
                  <a:schemeClr val="tx1"/>
                </a:solidFill>
                <a:latin typeface="Verdana" pitchFamily="34" charset="0"/>
                <a:ea typeface="新細明體" pitchFamily="18" charset="-120"/>
              </a:defRPr>
            </a:lvl3pPr>
            <a:lvl4pPr marL="1600200" indent="-228600" eaLnBrk="0" hangingPunct="0">
              <a:spcBef>
                <a:spcPct val="20000"/>
              </a:spcBef>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9pPr>
          </a:lstStyle>
          <a:p>
            <a:pPr eaLnBrk="1" hangingPunct="1">
              <a:spcBef>
                <a:spcPct val="0"/>
              </a:spcBef>
              <a:buFontTx/>
              <a:buNone/>
            </a:pPr>
            <a:r>
              <a:rPr lang="zh-TW" altLang="en-US" sz="3600" dirty="0">
                <a:solidFill>
                  <a:srgbClr val="FF0000"/>
                </a:solidFill>
                <a:ea typeface="標楷體" pitchFamily="65" charset="-120"/>
              </a:rPr>
              <a:t>不容</a:t>
            </a:r>
            <a:r>
              <a:rPr lang="zh-TW" altLang="en-US" sz="3600" dirty="0" smtClean="0">
                <a:solidFill>
                  <a:srgbClr val="FF0000"/>
                </a:solidFill>
                <a:ea typeface="標楷體" pitchFamily="65" charset="-120"/>
              </a:rPr>
              <a:t>有人槍口對內！</a:t>
            </a:r>
            <a:endParaRPr lang="zh-TW" altLang="en-US" sz="3600" dirty="0">
              <a:solidFill>
                <a:srgbClr val="FF0000"/>
              </a:solidFill>
              <a:ea typeface="標楷體" pitchFamily="65" charset="-120"/>
            </a:endParaRPr>
          </a:p>
        </p:txBody>
      </p:sp>
    </p:spTree>
    <p:extLst>
      <p:ext uri="{BB962C8B-B14F-4D97-AF65-F5344CB8AC3E}">
        <p14:creationId xmlns:p14="http://schemas.microsoft.com/office/powerpoint/2010/main" val="15321323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96259" name="Rectangle 3"/>
          <p:cNvSpPr>
            <a:spLocks noGrp="1" noChangeArrowheads="1"/>
          </p:cNvSpPr>
          <p:nvPr>
            <p:ph idx="1"/>
          </p:nvPr>
        </p:nvSpPr>
        <p:spPr>
          <a:xfrm>
            <a:off x="457200" y="1989138"/>
            <a:ext cx="8229600" cy="4067175"/>
          </a:xfrm>
        </p:spPr>
        <p:txBody>
          <a:bodyPr/>
          <a:lstStyle/>
          <a:p>
            <a:pPr algn="ctr" eaLnBrk="1" hangingPunct="1">
              <a:buFontTx/>
              <a:buNone/>
            </a:pPr>
            <a:r>
              <a:rPr lang="zh-TW" altLang="en-US" sz="6000" dirty="0" smtClean="0">
                <a:ea typeface="標楷體" pitchFamily="65" charset="-120"/>
              </a:rPr>
              <a:t>危機四伏</a:t>
            </a:r>
          </a:p>
          <a:p>
            <a:pPr algn="ctr" eaLnBrk="1" hangingPunct="1">
              <a:buFontTx/>
              <a:buNone/>
            </a:pPr>
            <a:r>
              <a:rPr lang="zh-TW" altLang="en-US" sz="4400" dirty="0" smtClean="0">
                <a:ea typeface="標楷體" pitchFamily="65" charset="-120"/>
              </a:rPr>
              <a:t>學校分會、地方工會、全教總</a:t>
            </a:r>
            <a:endParaRPr lang="en-US" altLang="zh-TW" sz="4400" dirty="0" smtClean="0">
              <a:ea typeface="標楷體" pitchFamily="65" charset="-120"/>
            </a:endParaRPr>
          </a:p>
          <a:p>
            <a:pPr algn="ctr" eaLnBrk="1" hangingPunct="1">
              <a:buFontTx/>
              <a:buNone/>
            </a:pPr>
            <a:r>
              <a:rPr lang="zh-TW" altLang="en-US" sz="4400" dirty="0" smtClean="0">
                <a:ea typeface="標楷體" pitchFamily="65" charset="-120"/>
              </a:rPr>
              <a:t>更要緊密團結在一起！</a:t>
            </a:r>
            <a:endParaRPr lang="en-US" altLang="zh-TW" sz="4400" dirty="0" smtClean="0">
              <a:ea typeface="標楷體" pitchFamily="65" charset="-120"/>
            </a:endParaRPr>
          </a:p>
          <a:p>
            <a:pPr algn="ctr" eaLnBrk="1" hangingPunct="1">
              <a:buNone/>
            </a:pPr>
            <a:r>
              <a:rPr lang="zh-TW" altLang="en-US" sz="4400" dirty="0">
                <a:ea typeface="標楷體" pitchFamily="65" charset="-120"/>
              </a:rPr>
              <a:t>並主動出擊！</a:t>
            </a:r>
          </a:p>
          <a:p>
            <a:pPr algn="ctr" eaLnBrk="1" hangingPunct="1">
              <a:buFontTx/>
              <a:buNone/>
            </a:pPr>
            <a:endParaRPr lang="zh-TW" altLang="en-US" sz="4400" dirty="0" smtClean="0">
              <a:ea typeface="標楷體" pitchFamily="65" charset="-120"/>
            </a:endParaRPr>
          </a:p>
        </p:txBody>
      </p:sp>
    </p:spTree>
    <p:extLst>
      <p:ext uri="{BB962C8B-B14F-4D97-AF65-F5344CB8AC3E}">
        <p14:creationId xmlns:p14="http://schemas.microsoft.com/office/powerpoint/2010/main" val="34152709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內容版面配置區 2"/>
          <p:cNvSpPr>
            <a:spLocks noGrp="1"/>
          </p:cNvSpPr>
          <p:nvPr>
            <p:ph idx="1"/>
          </p:nvPr>
        </p:nvSpPr>
        <p:spPr>
          <a:xfrm>
            <a:off x="457200" y="2276475"/>
            <a:ext cx="8229600" cy="3779838"/>
          </a:xfrm>
        </p:spPr>
        <p:txBody>
          <a:bodyPr/>
          <a:lstStyle/>
          <a:p>
            <a:pPr marL="0" indent="0" algn="ctr">
              <a:buFontTx/>
              <a:buNone/>
            </a:pPr>
            <a:r>
              <a:rPr lang="zh-TW" altLang="en-US" sz="8800" smtClean="0">
                <a:latin typeface="標楷體" pitchFamily="65" charset="-120"/>
                <a:ea typeface="標楷體" pitchFamily="65" charset="-120"/>
              </a:rPr>
              <a:t>您不可不知！</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標題 3"/>
          <p:cNvSpPr>
            <a:spLocks noGrp="1"/>
          </p:cNvSpPr>
          <p:nvPr>
            <p:ph type="title"/>
          </p:nvPr>
        </p:nvSpPr>
        <p:spPr>
          <a:xfrm>
            <a:off x="179388" y="103188"/>
            <a:ext cx="8507412" cy="1238250"/>
          </a:xfrm>
          <a:ln w="25400">
            <a:solidFill>
              <a:schemeClr val="accent1"/>
            </a:solidFill>
          </a:ln>
        </p:spPr>
        <p:txBody>
          <a:bodyPr/>
          <a:lstStyle/>
          <a:p>
            <a:pPr>
              <a:defRPr/>
            </a:pPr>
            <a:r>
              <a:rPr lang="zh-TW" altLang="en-US" sz="3600" dirty="0" smtClean="0">
                <a:latin typeface="標楷體" pitchFamily="65" charset="-120"/>
                <a:ea typeface="標楷體" pitchFamily="65" charset="-120"/>
              </a:rPr>
              <a:t>世界銀行</a:t>
            </a:r>
            <a:r>
              <a:rPr lang="en-US" altLang="zh-TW" sz="3600" dirty="0" smtClean="0">
                <a:latin typeface="標楷體" pitchFamily="65" charset="-120"/>
                <a:ea typeface="標楷體" pitchFamily="65" charset="-120"/>
              </a:rPr>
              <a:t>1994</a:t>
            </a:r>
            <a:r>
              <a:rPr lang="zh-TW" altLang="en-US" sz="3600" dirty="0" smtClean="0">
                <a:latin typeface="標楷體" pitchFamily="65" charset="-120"/>
                <a:ea typeface="標楷體" pitchFamily="65" charset="-120"/>
              </a:rPr>
              <a:t>提出：「三層保障模式」</a:t>
            </a:r>
          </a:p>
        </p:txBody>
      </p:sp>
      <p:sp>
        <p:nvSpPr>
          <p:cNvPr id="24579" name="內容版面配置區 4"/>
          <p:cNvSpPr>
            <a:spLocks noGrp="1"/>
          </p:cNvSpPr>
          <p:nvPr>
            <p:ph idx="1"/>
          </p:nvPr>
        </p:nvSpPr>
        <p:spPr/>
        <p:txBody>
          <a:bodyPr/>
          <a:lstStyle/>
          <a:p>
            <a:pPr marL="0" indent="0">
              <a:lnSpc>
                <a:spcPct val="120000"/>
              </a:lnSpc>
              <a:buFontTx/>
              <a:buNone/>
            </a:pPr>
            <a:r>
              <a:rPr lang="zh-TW" altLang="en-US" sz="2600" smtClean="0">
                <a:latin typeface="標楷體" pitchFamily="65" charset="-120"/>
                <a:ea typeface="標楷體" pitchFamily="65" charset="-120"/>
              </a:rPr>
              <a:t>世界銀行於</a:t>
            </a:r>
            <a:r>
              <a:rPr lang="en-US" altLang="zh-TW" sz="2600" smtClean="0">
                <a:latin typeface="標楷體" pitchFamily="65" charset="-120"/>
                <a:ea typeface="標楷體" pitchFamily="65" charset="-120"/>
              </a:rPr>
              <a:t>1994 </a:t>
            </a:r>
            <a:r>
              <a:rPr lang="zh-TW" altLang="en-US" sz="2600" smtClean="0">
                <a:latin typeface="標楷體" pitchFamily="65" charset="-120"/>
                <a:ea typeface="標楷體" pitchFamily="65" charset="-120"/>
              </a:rPr>
              <a:t>年提出一份「避免老年危機」（</a:t>
            </a:r>
            <a:r>
              <a:rPr lang="en-US" altLang="zh-TW" sz="2600" smtClean="0">
                <a:latin typeface="標楷體" pitchFamily="65" charset="-120"/>
                <a:ea typeface="標楷體" pitchFamily="65" charset="-120"/>
              </a:rPr>
              <a:t>Averting the Old Age Crisis</a:t>
            </a:r>
            <a:r>
              <a:rPr lang="zh-TW" altLang="en-US" sz="2600" smtClean="0">
                <a:latin typeface="標楷體" pitchFamily="65" charset="-120"/>
                <a:ea typeface="標楷體" pitchFamily="65" charset="-120"/>
              </a:rPr>
              <a:t>）的研究報告</a:t>
            </a:r>
            <a:endParaRPr lang="en-US" altLang="zh-TW" sz="2600" smtClean="0">
              <a:latin typeface="標楷體" pitchFamily="65" charset="-120"/>
              <a:ea typeface="標楷體" pitchFamily="65" charset="-120"/>
            </a:endParaRPr>
          </a:p>
        </p:txBody>
      </p:sp>
      <p:graphicFrame>
        <p:nvGraphicFramePr>
          <p:cNvPr id="2" name="資料庫圖表 1"/>
          <p:cNvGraphicFramePr/>
          <p:nvPr/>
        </p:nvGraphicFramePr>
        <p:xfrm>
          <a:off x="-108520" y="2564904"/>
          <a:ext cx="8784976"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sz="6000" dirty="0" smtClean="0">
                <a:latin typeface="標楷體" panose="03000509000000000000" pitchFamily="65" charset="-120"/>
                <a:ea typeface="標楷體" panose="03000509000000000000" pitchFamily="65" charset="-120"/>
              </a:rPr>
              <a:t>退休制度</a:t>
            </a:r>
            <a:endParaRPr lang="zh-TW" altLang="en-US" sz="6000" dirty="0">
              <a:latin typeface="標楷體" panose="03000509000000000000" pitchFamily="65" charset="-120"/>
              <a:ea typeface="標楷體" panose="03000509000000000000" pitchFamily="65" charset="-120"/>
            </a:endParaRPr>
          </a:p>
        </p:txBody>
      </p:sp>
      <p:sp>
        <p:nvSpPr>
          <p:cNvPr id="98307" name="內容版面配置區 2"/>
          <p:cNvSpPr>
            <a:spLocks noGrp="1"/>
          </p:cNvSpPr>
          <p:nvPr>
            <p:ph idx="1"/>
          </p:nvPr>
        </p:nvSpPr>
        <p:spPr/>
        <p:txBody>
          <a:bodyPr/>
          <a:lstStyle/>
          <a:p>
            <a:r>
              <a:rPr lang="zh-TW" altLang="en-US" sz="3600" smtClean="0">
                <a:latin typeface="標楷體" pitchFamily="65" charset="-120"/>
                <a:ea typeface="標楷體" pitchFamily="65" charset="-120"/>
              </a:rPr>
              <a:t>公務員已經實施</a:t>
            </a:r>
            <a:r>
              <a:rPr lang="en-US" altLang="zh-TW" sz="3600" smtClean="0">
                <a:latin typeface="標楷體" pitchFamily="65" charset="-120"/>
                <a:ea typeface="標楷體" pitchFamily="65" charset="-120"/>
              </a:rPr>
              <a:t>85</a:t>
            </a:r>
            <a:r>
              <a:rPr lang="zh-TW" altLang="en-US" sz="3600" smtClean="0">
                <a:latin typeface="標楷體" pitchFamily="65" charset="-120"/>
                <a:ea typeface="標楷體" pitchFamily="65" charset="-120"/>
              </a:rPr>
              <a:t>制，為何教師還是</a:t>
            </a:r>
            <a:r>
              <a:rPr lang="en-US" altLang="zh-TW" sz="3600" smtClean="0">
                <a:latin typeface="標楷體" pitchFamily="65" charset="-120"/>
                <a:ea typeface="標楷體" pitchFamily="65" charset="-120"/>
              </a:rPr>
              <a:t>75</a:t>
            </a:r>
            <a:r>
              <a:rPr lang="zh-TW" altLang="en-US" sz="3600" smtClean="0">
                <a:latin typeface="標楷體" pitchFamily="65" charset="-120"/>
                <a:ea typeface="標楷體" pitchFamily="65" charset="-120"/>
              </a:rPr>
              <a:t>制？</a:t>
            </a:r>
            <a:r>
              <a:rPr lang="zh-TW" altLang="en-US" sz="3600" smtClean="0">
                <a:solidFill>
                  <a:srgbClr val="FF0000"/>
                </a:solidFill>
                <a:latin typeface="標楷體" pitchFamily="65" charset="-120"/>
                <a:ea typeface="標楷體" pitchFamily="65" charset="-120"/>
              </a:rPr>
              <a:t>是什麼組織努力擋下？</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sz="6000" dirty="0" smtClean="0">
                <a:latin typeface="標楷體" panose="03000509000000000000" pitchFamily="65" charset="-120"/>
                <a:ea typeface="標楷體" panose="03000509000000000000" pitchFamily="65" charset="-120"/>
              </a:rPr>
              <a:t>年金改革</a:t>
            </a:r>
            <a:endParaRPr lang="zh-TW" altLang="en-US" sz="6000" dirty="0">
              <a:latin typeface="標楷體" panose="03000509000000000000" pitchFamily="65" charset="-120"/>
              <a:ea typeface="標楷體" panose="03000509000000000000" pitchFamily="65" charset="-120"/>
            </a:endParaRPr>
          </a:p>
        </p:txBody>
      </p:sp>
      <p:sp>
        <p:nvSpPr>
          <p:cNvPr id="99331" name="內容版面配置區 2"/>
          <p:cNvSpPr>
            <a:spLocks noGrp="1"/>
          </p:cNvSpPr>
          <p:nvPr>
            <p:ph idx="1"/>
          </p:nvPr>
        </p:nvSpPr>
        <p:spPr/>
        <p:txBody>
          <a:bodyPr/>
          <a:lstStyle/>
          <a:p>
            <a:r>
              <a:rPr lang="zh-TW" altLang="en-US" sz="3600" smtClean="0">
                <a:latin typeface="標楷體" pitchFamily="65" charset="-120"/>
                <a:ea typeface="標楷體" pitchFamily="65" charset="-120"/>
              </a:rPr>
              <a:t>原本預計於</a:t>
            </a:r>
            <a:r>
              <a:rPr lang="en-US" altLang="zh-TW" sz="3600" smtClean="0">
                <a:latin typeface="標楷體" pitchFamily="65" charset="-120"/>
                <a:ea typeface="標楷體" pitchFamily="65" charset="-120"/>
              </a:rPr>
              <a:t>102</a:t>
            </a:r>
            <a:r>
              <a:rPr lang="zh-TW" altLang="en-US" sz="3600" smtClean="0">
                <a:latin typeface="標楷體" pitchFamily="65" charset="-120"/>
                <a:ea typeface="標楷體" pitchFamily="65" charset="-120"/>
              </a:rPr>
              <a:t>年</a:t>
            </a:r>
            <a:r>
              <a:rPr lang="en-US" altLang="zh-TW" sz="3600" smtClean="0">
                <a:latin typeface="標楷體" pitchFamily="65" charset="-120"/>
                <a:ea typeface="標楷體" pitchFamily="65" charset="-120"/>
              </a:rPr>
              <a:t>7</a:t>
            </a:r>
            <a:r>
              <a:rPr lang="zh-TW" altLang="en-US" sz="3600" smtClean="0">
                <a:latin typeface="標楷體" pitchFamily="65" charset="-120"/>
                <a:ea typeface="標楷體" pitchFamily="65" charset="-120"/>
              </a:rPr>
              <a:t>月要通過七折八扣的不公不義年金制度，</a:t>
            </a:r>
            <a:r>
              <a:rPr lang="zh-TW" altLang="en-US" sz="3600" smtClean="0">
                <a:solidFill>
                  <a:srgbClr val="FF0000"/>
                </a:solidFill>
                <a:latin typeface="標楷體" pitchFamily="65" charset="-120"/>
                <a:ea typeface="標楷體" pitchFamily="65" charset="-120"/>
              </a:rPr>
              <a:t>是什麼組織推動</a:t>
            </a:r>
            <a:r>
              <a:rPr lang="en-US" altLang="zh-TW" sz="3600" smtClean="0">
                <a:solidFill>
                  <a:srgbClr val="FF0000"/>
                </a:solidFill>
                <a:latin typeface="標楷體" pitchFamily="65" charset="-120"/>
                <a:ea typeface="標楷體" pitchFamily="65" charset="-120"/>
              </a:rPr>
              <a:t>525</a:t>
            </a:r>
            <a:r>
              <a:rPr lang="zh-TW" altLang="en-US" sz="3600" smtClean="0">
                <a:solidFill>
                  <a:srgbClr val="FF0000"/>
                </a:solidFill>
                <a:latin typeface="標楷體" pitchFamily="65" charset="-120"/>
                <a:ea typeface="標楷體" pitchFamily="65" charset="-120"/>
              </a:rPr>
              <a:t>行動，打爛案！救改革！</a:t>
            </a:r>
          </a:p>
        </p:txBody>
      </p:sp>
      <p:pic>
        <p:nvPicPr>
          <p:cNvPr id="99332" name="Picture 8" descr="P103020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213" y="3554413"/>
            <a:ext cx="3816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11" descr="P103020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91075" y="3582988"/>
            <a:ext cx="3779838"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latin typeface="標楷體" panose="03000509000000000000" pitchFamily="65" charset="-120"/>
                <a:ea typeface="標楷體" panose="03000509000000000000" pitchFamily="65" charset="-120"/>
              </a:rPr>
              <a:t>私校年金最後一哩路成功達陣</a:t>
            </a:r>
            <a:endParaRPr lang="zh-TW" altLang="en-US" dirty="0">
              <a:latin typeface="標楷體" panose="03000509000000000000" pitchFamily="65" charset="-120"/>
              <a:ea typeface="標楷體" panose="03000509000000000000" pitchFamily="65" charset="-120"/>
            </a:endParaRPr>
          </a:p>
        </p:txBody>
      </p:sp>
      <p:sp>
        <p:nvSpPr>
          <p:cNvPr id="100355" name="內容版面配置區 2"/>
          <p:cNvSpPr>
            <a:spLocks noGrp="1"/>
          </p:cNvSpPr>
          <p:nvPr>
            <p:ph idx="1"/>
          </p:nvPr>
        </p:nvSpPr>
        <p:spPr/>
        <p:txBody>
          <a:bodyPr/>
          <a:lstStyle/>
          <a:p>
            <a:r>
              <a:rPr lang="en-US" altLang="zh-TW" sz="3600" smtClean="0">
                <a:latin typeface="標楷體" pitchFamily="65" charset="-120"/>
                <a:ea typeface="標楷體" pitchFamily="65" charset="-120"/>
              </a:rPr>
              <a:t>2014.1.14</a:t>
            </a:r>
            <a:r>
              <a:rPr lang="zh-TW" altLang="en-US" sz="3600" smtClean="0">
                <a:latin typeface="標楷體" pitchFamily="65" charset="-120"/>
                <a:ea typeface="標楷體" pitchFamily="65" charset="-120"/>
              </a:rPr>
              <a:t>立法院三讀通過私校年金法案，</a:t>
            </a:r>
            <a:r>
              <a:rPr lang="en-US" altLang="zh-TW" sz="3600" smtClean="0">
                <a:latin typeface="標楷體" pitchFamily="65" charset="-120"/>
                <a:ea typeface="標楷體" pitchFamily="65" charset="-120"/>
              </a:rPr>
              <a:t>6</a:t>
            </a:r>
            <a:r>
              <a:rPr lang="zh-TW" altLang="en-US" sz="3600" smtClean="0">
                <a:latin typeface="標楷體" pitchFamily="65" charset="-120"/>
                <a:ea typeface="標楷體" pitchFamily="65" charset="-120"/>
              </a:rPr>
              <a:t>月</a:t>
            </a:r>
            <a:r>
              <a:rPr lang="en-US" altLang="zh-TW" sz="3600" smtClean="0">
                <a:latin typeface="標楷體" pitchFamily="65" charset="-120"/>
                <a:ea typeface="標楷體" pitchFamily="65" charset="-120"/>
              </a:rPr>
              <a:t>1</a:t>
            </a:r>
            <a:r>
              <a:rPr lang="zh-TW" altLang="en-US" sz="3600" smtClean="0">
                <a:latin typeface="標楷體" pitchFamily="65" charset="-120"/>
                <a:ea typeface="標楷體" pitchFamily="65" charset="-120"/>
              </a:rPr>
              <a:t>日通過施行細則正式實施。</a:t>
            </a:r>
            <a:r>
              <a:rPr lang="zh-TW" altLang="en-US" sz="3600" smtClean="0">
                <a:solidFill>
                  <a:srgbClr val="FF0000"/>
                </a:solidFill>
                <a:latin typeface="標楷體" pitchFamily="65" charset="-120"/>
                <a:ea typeface="標楷體" pitchFamily="65" charset="-120"/>
              </a:rPr>
              <a:t>是什麼組織多年來奮戰不懈，成功達陣？</a:t>
            </a:r>
            <a:endParaRPr lang="zh-TW" altLang="en-US" sz="3600" smtClean="0">
              <a:latin typeface="標楷體" pitchFamily="65" charset="-120"/>
              <a:ea typeface="標楷體" pitchFamily="65" charset="-120"/>
            </a:endParaRPr>
          </a:p>
        </p:txBody>
      </p:sp>
      <p:pic>
        <p:nvPicPr>
          <p:cNvPr id="100356" name="Picture 5" descr="IMG_038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2275" y="3949700"/>
            <a:ext cx="2736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7" descr="76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3800" y="3949700"/>
            <a:ext cx="27860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sz="6000" dirty="0" smtClean="0">
                <a:latin typeface="標楷體" panose="03000509000000000000" pitchFamily="65" charset="-120"/>
                <a:ea typeface="標楷體" panose="03000509000000000000" pitchFamily="65" charset="-120"/>
              </a:rPr>
              <a:t>少子化減班超額危機</a:t>
            </a:r>
            <a:endParaRPr lang="zh-TW" altLang="en-US" sz="6000" dirty="0">
              <a:latin typeface="標楷體" panose="03000509000000000000" pitchFamily="65" charset="-120"/>
              <a:ea typeface="標楷體" panose="03000509000000000000" pitchFamily="65" charset="-120"/>
            </a:endParaRPr>
          </a:p>
        </p:txBody>
      </p:sp>
      <p:sp>
        <p:nvSpPr>
          <p:cNvPr id="101379" name="內容版面配置區 2"/>
          <p:cNvSpPr>
            <a:spLocks noGrp="1"/>
          </p:cNvSpPr>
          <p:nvPr>
            <p:ph idx="1"/>
          </p:nvPr>
        </p:nvSpPr>
        <p:spPr/>
        <p:txBody>
          <a:bodyPr/>
          <a:lstStyle/>
          <a:p>
            <a:r>
              <a:rPr lang="zh-TW" altLang="en-US" sz="3600" dirty="0" smtClean="0">
                <a:latin typeface="標楷體" pitchFamily="65" charset="-120"/>
                <a:ea typeface="標楷體" pitchFamily="65" charset="-120"/>
              </a:rPr>
              <a:t>是什麼組織推動高國中小降低班級學生人數？又是什麼組織推動提高國小編制？</a:t>
            </a:r>
          </a:p>
        </p:txBody>
      </p:sp>
      <p:pic>
        <p:nvPicPr>
          <p:cNvPr id="101380" name="Picture 3" descr="1010606pho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7900" y="3413125"/>
            <a:ext cx="3668713"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3" descr="1011004%25E8%2581%25AF%25E5%2590%2588%25E5%25A0%25B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7850" y="3413125"/>
            <a:ext cx="377825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latin typeface="標楷體" panose="03000509000000000000" pitchFamily="65" charset="-120"/>
                <a:ea typeface="標楷體" panose="03000509000000000000" pitchFamily="65" charset="-120"/>
              </a:rPr>
              <a:t>課後及寒暑假輔導課鐘點費免稅</a:t>
            </a:r>
            <a:endParaRPr lang="zh-TW" altLang="en-US" dirty="0">
              <a:latin typeface="標楷體" panose="03000509000000000000" pitchFamily="65" charset="-120"/>
              <a:ea typeface="標楷體" panose="03000509000000000000" pitchFamily="65" charset="-120"/>
            </a:endParaRPr>
          </a:p>
        </p:txBody>
      </p:sp>
      <p:sp>
        <p:nvSpPr>
          <p:cNvPr id="103427" name="內容版面配置區 2"/>
          <p:cNvSpPr>
            <a:spLocks noGrp="1"/>
          </p:cNvSpPr>
          <p:nvPr>
            <p:ph idx="1"/>
          </p:nvPr>
        </p:nvSpPr>
        <p:spPr/>
        <p:txBody>
          <a:bodyPr/>
          <a:lstStyle/>
          <a:p>
            <a:r>
              <a:rPr lang="zh-TW" altLang="en-US" sz="3600" smtClean="0">
                <a:latin typeface="標楷體" pitchFamily="65" charset="-120"/>
                <a:ea typeface="標楷體" pitchFamily="65" charset="-120"/>
              </a:rPr>
              <a:t>每年省下了數千元的所得稅，難道是天下掉下來的禮物嗎？</a:t>
            </a:r>
            <a:r>
              <a:rPr lang="zh-TW" altLang="en-US" sz="3600" smtClean="0">
                <a:solidFill>
                  <a:srgbClr val="FF0000"/>
                </a:solidFill>
                <a:latin typeface="標楷體" pitchFamily="65" charset="-120"/>
                <a:ea typeface="標楷體" pitchFamily="65" charset="-120"/>
              </a:rPr>
              <a:t>是什麼組織為伙伴們爭取的？</a:t>
            </a:r>
            <a:endParaRPr lang="zh-TW" altLang="en-US" sz="36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latin typeface="標楷體" panose="03000509000000000000" pitchFamily="65" charset="-120"/>
                <a:ea typeface="標楷體" panose="03000509000000000000" pitchFamily="65" charset="-120"/>
              </a:rPr>
              <a:t>教師待遇條例三讀   </a:t>
            </a:r>
            <a:r>
              <a:rPr lang="en-US" altLang="zh-TW" sz="3200" dirty="0" smtClean="0">
                <a:latin typeface="標楷體" panose="03000509000000000000" pitchFamily="65" charset="-120"/>
                <a:ea typeface="標楷體" panose="03000509000000000000" pitchFamily="65" charset="-120"/>
              </a:rPr>
              <a:t>2015.05.22</a:t>
            </a:r>
            <a:endParaRPr lang="zh-TW" altLang="en-US" sz="3200" dirty="0">
              <a:latin typeface="標楷體" panose="03000509000000000000" pitchFamily="65" charset="-120"/>
              <a:ea typeface="標楷體" panose="03000509000000000000" pitchFamily="65" charset="-120"/>
            </a:endParaRPr>
          </a:p>
        </p:txBody>
      </p:sp>
      <p:sp>
        <p:nvSpPr>
          <p:cNvPr id="104451" name="內容版面配置區 2"/>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進修敘薪固定化，但要和教學相關。</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導師費和特教津貼成為職務加給。</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私校待遇比照公校。</a:t>
            </a:r>
            <a:endParaRPr lang="en-US" altLang="zh-TW" dirty="0" smtClean="0">
              <a:latin typeface="標楷體" panose="03000509000000000000" pitchFamily="65" charset="-120"/>
              <a:ea typeface="標楷體" panose="03000509000000000000" pitchFamily="65" charset="-120"/>
            </a:endParaRPr>
          </a:p>
          <a:p>
            <a:pPr>
              <a:buFontTx/>
              <a:buNone/>
            </a:pPr>
            <a:endParaRPr lang="en-US" altLang="zh-TW" dirty="0" smtClean="0">
              <a:latin typeface="標楷體" panose="03000509000000000000" pitchFamily="65" charset="-120"/>
              <a:ea typeface="標楷體" panose="03000509000000000000" pitchFamily="65" charset="-120"/>
            </a:endParaRPr>
          </a:p>
          <a:p>
            <a:pPr>
              <a:buFontTx/>
              <a:buNone/>
            </a:pPr>
            <a:r>
              <a:rPr lang="zh-TW" altLang="en-US" dirty="0" smtClean="0">
                <a:latin typeface="標楷體" panose="03000509000000000000" pitchFamily="65" charset="-120"/>
                <a:ea typeface="標楷體" panose="03000509000000000000" pitchFamily="65" charset="-120"/>
              </a:rPr>
              <a:t>  所有團體中，</a:t>
            </a:r>
            <a:r>
              <a:rPr lang="zh-TW" altLang="en-US" dirty="0" smtClean="0">
                <a:solidFill>
                  <a:srgbClr val="FF0000"/>
                </a:solidFill>
                <a:latin typeface="標楷體" panose="03000509000000000000" pitchFamily="65" charset="-120"/>
                <a:ea typeface="標楷體" panose="03000509000000000000" pitchFamily="65" charset="-120"/>
              </a:rPr>
              <a:t>只有全教總提出相對版本  辦研討，反覆遊說，</a:t>
            </a:r>
            <a:r>
              <a:rPr lang="zh-TW" altLang="en-US" dirty="0" smtClean="0">
                <a:latin typeface="標楷體" panose="03000509000000000000" pitchFamily="65" charset="-120"/>
                <a:ea typeface="標楷體" panose="03000509000000000000" pitchFamily="65" charset="-120"/>
              </a:rPr>
              <a:t>而不是臨時遊說</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sz="6000" dirty="0" smtClean="0">
                <a:latin typeface="標楷體" panose="03000509000000000000" pitchFamily="65" charset="-120"/>
                <a:ea typeface="標楷體" panose="03000509000000000000" pitchFamily="65" charset="-120"/>
              </a:rPr>
              <a:t>教師評鑑入法</a:t>
            </a:r>
            <a:endParaRPr lang="zh-TW" altLang="en-US" sz="6000" dirty="0">
              <a:latin typeface="標楷體" panose="03000509000000000000" pitchFamily="65" charset="-120"/>
              <a:ea typeface="標楷體" panose="03000509000000000000" pitchFamily="65" charset="-120"/>
            </a:endParaRPr>
          </a:p>
        </p:txBody>
      </p:sp>
      <p:sp>
        <p:nvSpPr>
          <p:cNvPr id="105475" name="內容版面配置區 2"/>
          <p:cNvSpPr>
            <a:spLocks noGrp="1"/>
          </p:cNvSpPr>
          <p:nvPr>
            <p:ph idx="1"/>
          </p:nvPr>
        </p:nvSpPr>
        <p:spPr/>
        <p:txBody>
          <a:bodyPr/>
          <a:lstStyle/>
          <a:p>
            <a:r>
              <a:rPr lang="zh-TW" altLang="en-US" smtClean="0">
                <a:latin typeface="標楷體" pitchFamily="65" charset="-120"/>
                <a:ea typeface="標楷體" pitchFamily="65" charset="-120"/>
              </a:rPr>
              <a:t>教育部自</a:t>
            </a:r>
            <a:r>
              <a:rPr lang="en-US" altLang="zh-TW" smtClean="0">
                <a:latin typeface="標楷體" pitchFamily="65" charset="-120"/>
                <a:ea typeface="標楷體" pitchFamily="65" charset="-120"/>
              </a:rPr>
              <a:t>95</a:t>
            </a:r>
            <a:r>
              <a:rPr lang="zh-TW" altLang="en-US" smtClean="0">
                <a:latin typeface="標楷體" pitchFamily="65" charset="-120"/>
                <a:ea typeface="標楷體" pitchFamily="65" charset="-120"/>
              </a:rPr>
              <a:t>年起即積極推動教師評鑑入法，大學教師早已入法實施，</a:t>
            </a:r>
            <a:r>
              <a:rPr lang="zh-TW" altLang="en-US" smtClean="0">
                <a:solidFill>
                  <a:srgbClr val="FF0000"/>
                </a:solidFill>
                <a:latin typeface="標楷體" pitchFamily="65" charset="-120"/>
                <a:ea typeface="標楷體" pitchFamily="65" charset="-120"/>
              </a:rPr>
              <a:t>是什麼組織幫中小學教師力擋至今？</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14339" name="內容版面配置區 2"/>
          <p:cNvSpPr>
            <a:spLocks noGrp="1"/>
          </p:cNvSpPr>
          <p:nvPr>
            <p:ph idx="1"/>
          </p:nvPr>
        </p:nvSpPr>
        <p:spPr/>
        <p:txBody>
          <a:bodyPr/>
          <a:lstStyle/>
          <a:p>
            <a:r>
              <a:rPr lang="zh-TW" altLang="en-US" sz="3600" dirty="0" smtClean="0">
                <a:latin typeface="標楷體" pitchFamily="65" charset="-120"/>
                <a:ea typeface="標楷體" pitchFamily="65" charset="-120"/>
              </a:rPr>
              <a:t>没錯！就是屬於大家的</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全國教師工會總聯合會</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全教會</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a:t>
            </a:r>
            <a:endParaRPr lang="en-US" altLang="zh-TW" sz="3600" dirty="0" smtClean="0">
              <a:latin typeface="標楷體" pitchFamily="65" charset="-120"/>
              <a:ea typeface="標楷體" pitchFamily="65" charset="-120"/>
            </a:endParaRPr>
          </a:p>
          <a:p>
            <a:r>
              <a:rPr lang="zh-TW" altLang="en-US" sz="4800" dirty="0" smtClean="0">
                <a:solidFill>
                  <a:srgbClr val="FF0000"/>
                </a:solidFill>
                <a:latin typeface="標楷體" pitchFamily="65" charset="-120"/>
                <a:ea typeface="標楷體" pitchFamily="65" charset="-120"/>
              </a:rPr>
              <a:t>你現在不挺，以後誰挺你！</a:t>
            </a:r>
          </a:p>
        </p:txBody>
      </p:sp>
    </p:spTree>
    <p:extLst>
      <p:ext uri="{BB962C8B-B14F-4D97-AF65-F5344CB8AC3E}">
        <p14:creationId xmlns:p14="http://schemas.microsoft.com/office/powerpoint/2010/main" val="9151039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sz="6000" dirty="0" smtClean="0">
                <a:latin typeface="標楷體" panose="03000509000000000000" pitchFamily="65" charset="-120"/>
                <a:ea typeface="標楷體" panose="03000509000000000000" pitchFamily="65" charset="-120"/>
              </a:rPr>
              <a:t>近期推動</a:t>
            </a:r>
            <a:endParaRPr lang="zh-TW" altLang="en-US" sz="6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600200"/>
            <a:ext cx="8435975" cy="4708525"/>
          </a:xfrm>
        </p:spPr>
        <p:txBody>
          <a:bodyPr/>
          <a:lstStyle/>
          <a:p>
            <a:pPr>
              <a:spcAft>
                <a:spcPts val="0"/>
              </a:spcAft>
              <a:defRPr/>
            </a:pPr>
            <a:r>
              <a:rPr lang="zh-TW" altLang="en-US" kern="100" dirty="0" smtClean="0">
                <a:latin typeface="標楷體" panose="03000509000000000000" pitchFamily="65" charset="-120"/>
                <a:ea typeface="標楷體" panose="03000509000000000000" pitchFamily="65" charset="-120"/>
                <a:cs typeface="Times New Roman"/>
              </a:rPr>
              <a:t>推動</a:t>
            </a:r>
            <a:r>
              <a:rPr lang="zh-TW" altLang="zh-TW" kern="100" dirty="0" smtClean="0">
                <a:latin typeface="標楷體" panose="03000509000000000000" pitchFamily="65" charset="-120"/>
                <a:ea typeface="標楷體" panose="03000509000000000000" pitchFamily="65" charset="-120"/>
                <a:cs typeface="Times New Roman"/>
              </a:rPr>
              <a:t>教育</a:t>
            </a:r>
            <a:r>
              <a:rPr lang="zh-TW" altLang="en-US" kern="100" dirty="0" smtClean="0">
                <a:latin typeface="標楷體" panose="03000509000000000000" pitchFamily="65" charset="-120"/>
                <a:ea typeface="標楷體" panose="03000509000000000000" pitchFamily="65" charset="-120"/>
                <a:cs typeface="Times New Roman"/>
              </a:rPr>
              <a:t>部及地方教育</a:t>
            </a:r>
            <a:r>
              <a:rPr lang="zh-TW" altLang="zh-TW" kern="100" dirty="0" smtClean="0">
                <a:latin typeface="標楷體" panose="03000509000000000000" pitchFamily="65" charset="-120"/>
                <a:ea typeface="標楷體" panose="03000509000000000000" pitchFamily="65" charset="-120"/>
                <a:cs typeface="Times New Roman"/>
              </a:rPr>
              <a:t>局</a:t>
            </a:r>
            <a:r>
              <a:rPr lang="zh-TW" altLang="en-US" kern="100" dirty="0" smtClean="0">
                <a:latin typeface="標楷體" panose="03000509000000000000" pitchFamily="65" charset="-120"/>
                <a:ea typeface="標楷體" panose="03000509000000000000" pitchFamily="65" charset="-120"/>
                <a:cs typeface="Times New Roman"/>
              </a:rPr>
              <a:t>處</a:t>
            </a:r>
            <a:r>
              <a:rPr lang="zh-TW" altLang="zh-TW" kern="100" dirty="0" smtClean="0">
                <a:latin typeface="標楷體" panose="03000509000000000000" pitchFamily="65" charset="-120"/>
                <a:ea typeface="標楷體" panose="03000509000000000000" pitchFamily="65" charset="-120"/>
                <a:cs typeface="Times New Roman"/>
              </a:rPr>
              <a:t>整併訪視評鑑</a:t>
            </a:r>
            <a:r>
              <a:rPr lang="zh-TW" altLang="zh-TW" kern="100" dirty="0" smtClean="0">
                <a:latin typeface="標楷體" panose="03000509000000000000" pitchFamily="65" charset="-120"/>
                <a:ea typeface="標楷體" panose="03000509000000000000" pitchFamily="65" charset="-120"/>
                <a:cs typeface="Arial"/>
              </a:rPr>
              <a:t>！</a:t>
            </a:r>
            <a:endParaRPr lang="en-US" altLang="zh-TW" kern="100" dirty="0" smtClean="0">
              <a:latin typeface="標楷體" panose="03000509000000000000" pitchFamily="65" charset="-120"/>
              <a:ea typeface="標楷體" panose="03000509000000000000" pitchFamily="65" charset="-120"/>
              <a:cs typeface="Times New Roman"/>
            </a:endParaRPr>
          </a:p>
          <a:p>
            <a:pPr>
              <a:spcAft>
                <a:spcPts val="0"/>
              </a:spcAft>
              <a:defRPr/>
            </a:pPr>
            <a:r>
              <a:rPr lang="en-US" altLang="zh-TW" kern="100" dirty="0">
                <a:latin typeface="標楷體" panose="03000509000000000000" pitchFamily="65" charset="-120"/>
                <a:ea typeface="標楷體" panose="03000509000000000000" pitchFamily="65" charset="-120"/>
                <a:cs typeface="Times New Roman"/>
              </a:rPr>
              <a:t>307</a:t>
            </a:r>
            <a:r>
              <a:rPr lang="zh-TW" altLang="zh-TW" kern="100" dirty="0" smtClean="0">
                <a:latin typeface="標楷體" panose="03000509000000000000" pitchFamily="65" charset="-120"/>
                <a:ea typeface="標楷體" panose="03000509000000000000" pitchFamily="65" charset="-120"/>
                <a:cs typeface="Times New Roman"/>
              </a:rPr>
              <a:t>全民護幼大遊行</a:t>
            </a:r>
            <a:r>
              <a:rPr lang="zh-TW" altLang="en-US" kern="100" dirty="0" smtClean="0">
                <a:latin typeface="標楷體" panose="03000509000000000000" pitchFamily="65" charset="-120"/>
                <a:ea typeface="標楷體" panose="03000509000000000000" pitchFamily="65" charset="-120"/>
                <a:cs typeface="Times New Roman"/>
              </a:rPr>
              <a:t>。</a:t>
            </a:r>
            <a:endParaRPr lang="zh-TW" altLang="zh-TW" kern="100" dirty="0">
              <a:latin typeface="標楷體" panose="03000509000000000000" pitchFamily="65" charset="-120"/>
              <a:ea typeface="標楷體" panose="03000509000000000000" pitchFamily="65" charset="-120"/>
              <a:cs typeface="Times New Roman"/>
            </a:endParaRPr>
          </a:p>
          <a:p>
            <a:pPr>
              <a:spcAft>
                <a:spcPts val="0"/>
              </a:spcAft>
              <a:defRPr/>
            </a:pPr>
            <a:r>
              <a:rPr lang="zh-TW" altLang="zh-TW" kern="100" dirty="0" smtClean="0">
                <a:latin typeface="標楷體" panose="03000509000000000000" pitchFamily="65" charset="-120"/>
                <a:ea typeface="標楷體" panose="03000509000000000000" pitchFamily="65" charset="-120"/>
                <a:cs typeface="Times New Roman"/>
              </a:rPr>
              <a:t>教師介聘新制，發動連署</a:t>
            </a:r>
            <a:r>
              <a:rPr lang="zh-TW" altLang="en-US" kern="100" dirty="0" smtClean="0">
                <a:latin typeface="標楷體" panose="03000509000000000000" pitchFamily="65" charset="-120"/>
                <a:ea typeface="標楷體" panose="03000509000000000000" pitchFamily="65" charset="-120"/>
                <a:cs typeface="Times New Roman"/>
              </a:rPr>
              <a:t>。</a:t>
            </a:r>
            <a:endParaRPr lang="en-US" altLang="zh-TW" kern="100" dirty="0" smtClean="0">
              <a:latin typeface="標楷體" panose="03000509000000000000" pitchFamily="65" charset="-120"/>
              <a:ea typeface="標楷體" panose="03000509000000000000" pitchFamily="65" charset="-120"/>
              <a:cs typeface="Times New Roman"/>
            </a:endParaRPr>
          </a:p>
          <a:p>
            <a:pPr>
              <a:spcAft>
                <a:spcPts val="0"/>
              </a:spcAft>
              <a:defRPr/>
            </a:pPr>
            <a:r>
              <a:rPr lang="zh-TW" altLang="en-US" kern="100" dirty="0" smtClean="0">
                <a:latin typeface="標楷體" panose="03000509000000000000" pitchFamily="65" charset="-120"/>
                <a:ea typeface="標楷體" panose="03000509000000000000" pitchFamily="65" charset="-120"/>
                <a:cs typeface="Times New Roman"/>
              </a:rPr>
              <a:t>推動食糧教育，親土近農。</a:t>
            </a:r>
            <a:endParaRPr lang="zh-TW" altLang="zh-TW" kern="100" dirty="0">
              <a:latin typeface="標楷體" panose="03000509000000000000" pitchFamily="65" charset="-120"/>
              <a:ea typeface="標楷體" panose="03000509000000000000" pitchFamily="65" charset="-120"/>
              <a:cs typeface="Times New Roman"/>
            </a:endParaRPr>
          </a:p>
          <a:p>
            <a:pPr>
              <a:spcAft>
                <a:spcPts val="0"/>
              </a:spcAft>
              <a:defRPr/>
            </a:pPr>
            <a:r>
              <a:rPr lang="zh-TW" altLang="zh-TW" kern="100" dirty="0" smtClean="0">
                <a:latin typeface="標楷體" panose="03000509000000000000" pitchFamily="65" charset="-120"/>
                <a:ea typeface="標楷體" panose="03000509000000000000" pitchFamily="65" charset="-120"/>
                <a:cs typeface="Times New Roman"/>
              </a:rPr>
              <a:t>致力翻轉教育，引爆學習熱情</a:t>
            </a:r>
            <a:r>
              <a:rPr lang="zh-TW" altLang="en-US" kern="100" dirty="0" smtClean="0">
                <a:latin typeface="標楷體" panose="03000509000000000000" pitchFamily="65" charset="-120"/>
                <a:ea typeface="標楷體" panose="03000509000000000000" pitchFamily="65" charset="-120"/>
                <a:cs typeface="Times New Roman"/>
              </a:rPr>
              <a:t>。</a:t>
            </a:r>
            <a:endParaRPr lang="en-US" altLang="zh-TW" kern="100" dirty="0" smtClean="0">
              <a:latin typeface="標楷體" panose="03000509000000000000" pitchFamily="65" charset="-120"/>
              <a:ea typeface="標楷體" panose="03000509000000000000" pitchFamily="65" charset="-120"/>
              <a:cs typeface="Times New Roman"/>
            </a:endParaRPr>
          </a:p>
          <a:p>
            <a:pPr>
              <a:spcAft>
                <a:spcPts val="0"/>
              </a:spcAft>
              <a:defRPr/>
            </a:pPr>
            <a:r>
              <a:rPr lang="en-US" altLang="zh-TW" kern="100" dirty="0" smtClean="0">
                <a:latin typeface="標楷體" panose="03000509000000000000" pitchFamily="65" charset="-120"/>
                <a:ea typeface="標楷體" panose="03000509000000000000" pitchFamily="65" charset="-120"/>
                <a:cs typeface="Times New Roman"/>
              </a:rPr>
              <a:t>…</a:t>
            </a:r>
            <a:endParaRPr lang="zh-TW" altLang="zh-TW" kern="100" dirty="0">
              <a:latin typeface="標楷體" panose="03000509000000000000" pitchFamily="65" charset="-120"/>
              <a:ea typeface="標楷體" panose="03000509000000000000" pitchFamily="65" charset="-120"/>
              <a:cs typeface="Times New Roman"/>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sz="6000" dirty="0" smtClean="0">
                <a:latin typeface="標楷體" panose="03000509000000000000" pitchFamily="65" charset="-120"/>
                <a:ea typeface="標楷體" panose="03000509000000000000" pitchFamily="65" charset="-120"/>
              </a:rPr>
              <a:t>未來的挑戰</a:t>
            </a:r>
            <a:endParaRPr lang="zh-TW" altLang="en-US" sz="6000" dirty="0">
              <a:latin typeface="標楷體" panose="03000509000000000000" pitchFamily="65" charset="-120"/>
              <a:ea typeface="標楷體" panose="03000509000000000000" pitchFamily="65" charset="-120"/>
            </a:endParaRPr>
          </a:p>
        </p:txBody>
      </p:sp>
      <p:sp>
        <p:nvSpPr>
          <p:cNvPr id="108547" name="內容版面配置區 2"/>
          <p:cNvSpPr>
            <a:spLocks noGrp="1"/>
          </p:cNvSpPr>
          <p:nvPr>
            <p:ph idx="1"/>
          </p:nvPr>
        </p:nvSpPr>
        <p:spPr>
          <a:xfrm>
            <a:off x="457200" y="1600200"/>
            <a:ext cx="8435975" cy="4456113"/>
          </a:xfrm>
        </p:spPr>
        <p:txBody>
          <a:bodyPr/>
          <a:lstStyle/>
          <a:p>
            <a:r>
              <a:rPr lang="zh-TW" altLang="en-US" dirty="0" smtClean="0">
                <a:latin typeface="標楷體" pitchFamily="65" charset="-120"/>
                <a:ea typeface="標楷體" pitchFamily="65" charset="-120"/>
              </a:rPr>
              <a:t>推動合理的退休制度及年金改革，反對官版不公不義的改革！</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阻止惡修教師法，反對教師評鑑空白入法！</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積極參與幼照法、教保服務人員條例、師培法修法，保障幼教師及教保員的工作權益！</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落實高國中小導師一致，給予高中職導師合理的待遇。</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8128</TotalTime>
  <Words>6819</Words>
  <Application>Microsoft Office PowerPoint</Application>
  <PresentationFormat>如螢幕大小 (4:3)</PresentationFormat>
  <Paragraphs>982</Paragraphs>
  <Slides>105</Slides>
  <Notes>4</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105</vt:i4>
      </vt:variant>
    </vt:vector>
  </HeadingPairs>
  <TitlesOfParts>
    <vt:vector size="107" baseType="lpstr">
      <vt:lpstr>1_Balloons</vt:lpstr>
      <vt:lpstr>Worksheet</vt:lpstr>
      <vt:lpstr>PowerPoint 簡報</vt:lpstr>
      <vt:lpstr>負面傳聞滿天飛！真真假假？</vt:lpstr>
      <vt:lpstr>104.9.11，東森新聞報導「合理嗎？軍公教本俸7萬、退休可領14萬」，網路瘋傳：</vt:lpstr>
      <vt:lpstr>同日，中國時報也在「試委憂 選後恐爆公務員退休潮」的新聞中提到此事：</vt:lpstr>
      <vt:lpstr>PowerPoint 簡報</vt:lpstr>
      <vt:lpstr>PowerPoint 簡報</vt:lpstr>
      <vt:lpstr>自己的尊嚴自己救！</vt:lpstr>
      <vt:lpstr>PowerPoint 簡報</vt:lpstr>
      <vt:lpstr>世界銀行1994提出：「三層保障模式」</vt:lpstr>
      <vt:lpstr>現行年金制度包括哪些部分</vt:lpstr>
      <vt:lpstr>PowerPoint 簡報</vt:lpstr>
      <vt:lpstr>PowerPoint 簡報</vt:lpstr>
      <vt:lpstr>公教退休制度沿革</vt:lpstr>
      <vt:lpstr>平均壽命延長</vt:lpstr>
      <vt:lpstr>依靠率（65歲以上／勞動力人口）</vt:lpstr>
      <vt:lpstr>公教退休制度沿革</vt:lpstr>
      <vt:lpstr>提撥  DC制 vs DB制</vt:lpstr>
      <vt:lpstr>現行教師退休提撥</vt:lpstr>
      <vt:lpstr>現行退撫提撥試算</vt:lpstr>
      <vt:lpstr>現行公保提撥試算</vt:lpstr>
      <vt:lpstr>教職生涯總共要撥繳多少錢？</vt:lpstr>
      <vt:lpstr>PowerPoint 簡報</vt:lpstr>
      <vt:lpstr>PowerPoint 簡報</vt:lpstr>
      <vt:lpstr>現行公校退休給付項目</vt:lpstr>
      <vt:lpstr>現行一次退休金計算方式</vt:lpstr>
      <vt:lpstr>PowerPoint 簡報</vt:lpstr>
      <vt:lpstr>現行一次退休金計算實例 －以本俸625(47080）為例</vt:lpstr>
      <vt:lpstr>現行舊制月退休金計算方式</vt:lpstr>
      <vt:lpstr>現行舊制月退休金計算範例</vt:lpstr>
      <vt:lpstr>現行新制月退休金計算方式</vt:lpstr>
      <vt:lpstr>現行新制月退休金計算範例</vt:lpstr>
      <vt:lpstr>現行舊混新制月退休金計算方式</vt:lpstr>
      <vt:lpstr>PowerPoint 簡報</vt:lpstr>
      <vt:lpstr>現行月退休金老、中、青差很大</vt:lpstr>
      <vt:lpstr>替代率偏高是新舊制交替時之過渡現象</vt:lpstr>
      <vt:lpstr>退撫舊制中月退休金的領取，中短年資特別有利的特殊情形，就已經不再發生了。  計算公式：本俸2百分比（年資× 2％ ）</vt:lpstr>
      <vt:lpstr>PowerPoint 簡報</vt:lpstr>
      <vt:lpstr>95年實施18%改革方案 （第二次改革）</vt:lpstr>
      <vt:lpstr>99年修改退休法 （第三次改革）</vt:lpstr>
      <vt:lpstr>99年通過公務人員退休法</vt:lpstr>
      <vt:lpstr>99年通過公務人員退休85制</vt:lpstr>
      <vt:lpstr>99年公務人員退休條例修正重點</vt:lpstr>
      <vt:lpstr>退撫基金問題與隱憂</vt:lpstr>
      <vt:lpstr>退撫基金問題與隱憂</vt:lpstr>
      <vt:lpstr>退撫基金問題與隱憂</vt:lpstr>
      <vt:lpstr>退撫基金問題與隱憂</vt:lpstr>
      <vt:lpstr>教育人員收繳撥付圖</vt:lpstr>
      <vt:lpstr>PowerPoint 簡報</vt:lpstr>
      <vt:lpstr>如果放手讓官方版一路通過</vt:lpstr>
      <vt:lpstr>102年官版草案修正重點－多繳</vt:lpstr>
      <vt:lpstr>試算舉例－以薪級625為例</vt:lpstr>
      <vt:lpstr>102年官版草案修正重點－晚退</vt:lpstr>
      <vt:lpstr>102年官版草案修正重點－少領</vt:lpstr>
      <vt:lpstr>102年官版草案修正重點－少領</vt:lpstr>
      <vt:lpstr>繳費基準(本俸*2)相同，給付卻不同</vt:lpstr>
      <vt:lpstr>依102年官版草案試算表(節錄)</vt:lpstr>
      <vt:lpstr>102年官版草案修正重點</vt:lpstr>
      <vt:lpstr>102年官版草案修正重點</vt:lpstr>
      <vt:lpstr>102年官版草案修正重點</vt:lpstr>
      <vt:lpstr>PowerPoint 簡報</vt:lpstr>
      <vt:lpstr>PowerPoint 簡報</vt:lpstr>
      <vt:lpstr>當時情勢發展</vt:lpstr>
      <vt:lpstr>透過媒體與大眾對話</vt:lpstr>
      <vt:lpstr> 過去十年改革，發生甚麼狀況？ </vt:lpstr>
      <vt:lpstr> 官版方案「多繳、晚退、少領」 問題就解決了？</vt:lpstr>
      <vt:lpstr> 光是提高費率，能解決問題嗎？ </vt:lpstr>
      <vt:lpstr>PowerPoint 簡報</vt:lpstr>
      <vt:lpstr>PowerPoint 簡報</vt:lpstr>
      <vt:lpstr>PowerPoint 簡報</vt:lpstr>
      <vt:lpstr>PowerPoint 簡報</vt:lpstr>
      <vt:lpstr> 上述決議的基本思考 </vt:lpstr>
      <vt:lpstr>PowerPoint 簡報</vt:lpstr>
      <vt:lpstr>有關退休與領取年金年齡的想法</vt:lpstr>
      <vt:lpstr>PowerPoint 簡報</vt:lpstr>
      <vt:lpstr>PowerPoint 簡報</vt:lpstr>
      <vt:lpstr>PowerPoint 簡報</vt:lpstr>
      <vt:lpstr>PowerPoint 簡報</vt:lpstr>
      <vt:lpstr>公保法修法重點</vt:lpstr>
      <vt:lpstr>PowerPoint 簡報</vt:lpstr>
      <vt:lpstr>PowerPoint 簡報</vt:lpstr>
      <vt:lpstr>PowerPoint 簡報</vt:lpstr>
      <vt:lpstr>沈默的代價－德國牧師　馬丁．尼莫拉 </vt:lpstr>
      <vt:lpstr>看看別人，想想自己</vt:lpstr>
      <vt:lpstr>自已的尊嚴自已救！</vt:lpstr>
      <vt:lpstr>自已的尊嚴自已救！</vt:lpstr>
      <vt:lpstr>自已的尊嚴自已救！</vt:lpstr>
      <vt:lpstr>危機當前更該團結對外！</vt:lpstr>
      <vt:lpstr>PowerPoint 簡報</vt:lpstr>
      <vt:lpstr>PowerPoint 簡報</vt:lpstr>
      <vt:lpstr>退休制度</vt:lpstr>
      <vt:lpstr>年金改革</vt:lpstr>
      <vt:lpstr>私校年金最後一哩路成功達陣</vt:lpstr>
      <vt:lpstr>少子化減班超額危機</vt:lpstr>
      <vt:lpstr>課後及寒暑假輔導課鐘點費免稅</vt:lpstr>
      <vt:lpstr>教師待遇條例三讀   2015.05.22</vt:lpstr>
      <vt:lpstr>教師評鑑入法</vt:lpstr>
      <vt:lpstr>PowerPoint 簡報</vt:lpstr>
      <vt:lpstr>近期推動</vt:lpstr>
      <vt:lpstr>未來的挑戰</vt:lpstr>
      <vt:lpstr>團結力量大</vt:lpstr>
      <vt:lpstr>搭便車？</vt:lpstr>
      <vt:lpstr>除了團結，我們別無選擇</vt:lpstr>
      <vt:lpstr>真正全國級福利的超值會員卡</vt:lpstr>
      <vt:lpstr>會員卡香港也能用</vt:lpstr>
      <vt:lpstr>更多訊息</vt:lpstr>
    </vt:vector>
  </TitlesOfParts>
  <Company>MSHOME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退休制度調整好                   還是不調整好？</dc:title>
  <dc:creator>CROCODILE</dc:creator>
  <cp:lastModifiedBy>user</cp:lastModifiedBy>
  <cp:revision>436</cp:revision>
  <dcterms:created xsi:type="dcterms:W3CDTF">2008-12-02T01:32:38Z</dcterms:created>
  <dcterms:modified xsi:type="dcterms:W3CDTF">2015-12-15T17:04:45Z</dcterms:modified>
</cp:coreProperties>
</file>