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3" r:id="rId3"/>
    <p:sldId id="272" r:id="rId4"/>
    <p:sldId id="257" r:id="rId5"/>
    <p:sldId id="258" r:id="rId6"/>
    <p:sldId id="259" r:id="rId7"/>
    <p:sldId id="260" r:id="rId8"/>
    <p:sldId id="261" r:id="rId9"/>
    <p:sldId id="262" r:id="rId10"/>
    <p:sldId id="271" r:id="rId11"/>
    <p:sldId id="270" r:id="rId12"/>
    <p:sldId id="281" r:id="rId13"/>
    <p:sldId id="269" r:id="rId14"/>
    <p:sldId id="275" r:id="rId15"/>
    <p:sldId id="267" r:id="rId16"/>
    <p:sldId id="268" r:id="rId17"/>
    <p:sldId id="263" r:id="rId18"/>
    <p:sldId id="264" r:id="rId19"/>
    <p:sldId id="280" r:id="rId20"/>
    <p:sldId id="266" r:id="rId21"/>
    <p:sldId id="265" r:id="rId22"/>
    <p:sldId id="278" r:id="rId23"/>
    <p:sldId id="279" r:id="rId24"/>
    <p:sldId id="274" r:id="rId25"/>
    <p:sldId id="277" r:id="rId26"/>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a:srgbClr val="CCFFFF"/>
    <a:srgbClr val="F8F8F8"/>
    <a:srgbClr val="66CCFF"/>
    <a:srgbClr val="3399FF"/>
    <a:srgbClr val="66FFFF"/>
    <a:srgbClr val="33CCFF"/>
    <a:srgbClr val="0033CC"/>
    <a:srgbClr val="00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0" autoAdjust="0"/>
  </p:normalViewPr>
  <p:slideViewPr>
    <p:cSldViewPr>
      <p:cViewPr varScale="1">
        <p:scale>
          <a:sx n="73" d="100"/>
          <a:sy n="73"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0766BC25-C205-4C62-A75A-986FC70C80A0}"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0766BC25-C205-4C62-A75A-986FC70C80A0}"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766BC25-C205-4C62-A75A-986FC70C80A0}" type="slidenum">
              <a:rPr lang="zh-TW" altLang="en-US" smtClean="0"/>
              <a:pPr/>
              <a:t>‹#›</a:t>
            </a:fld>
            <a:endParaRPr lang="zh-TW" alt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E1375B7F-284C-46A8-8861-FB223C195C44}" type="datetimeFigureOut">
              <a:rPr lang="zh-TW" altLang="en-US" smtClean="0"/>
              <a:pPr/>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0766BC25-C205-4C62-A75A-986FC70C80A0}"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1375B7F-284C-46A8-8861-FB223C195C44}" type="datetimeFigureOut">
              <a:rPr lang="zh-TW" altLang="en-US" smtClean="0"/>
              <a:pPr/>
              <a:t>2015/5/25</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766BC25-C205-4C62-A75A-986FC70C80A0}"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neu.org.tw/~shop/" TargetMode="External"/><Relationship Id="rId2" Type="http://schemas.openxmlformats.org/officeDocument/2006/relationships/hyperlink" Target="http://www.tneu.org.tw/tneu/index.php"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916832"/>
            <a:ext cx="8359080" cy="2304256"/>
          </a:xfrm>
        </p:spPr>
        <p:txBody>
          <a:bodyPr>
            <a:normAutofit/>
          </a:bodyPr>
          <a:lstStyle/>
          <a:p>
            <a:pPr algn="ctr"/>
            <a:r>
              <a:rPr lang="en-US" altLang="zh-TW" sz="8800" b="1" dirty="0" err="1" smtClean="0">
                <a:solidFill>
                  <a:srgbClr val="33CCFF"/>
                </a:solidFill>
              </a:rPr>
              <a:t>TN</a:t>
            </a:r>
            <a:r>
              <a:rPr lang="en-US" altLang="zh-TW" sz="8800" b="1" dirty="0" err="1" smtClean="0">
                <a:solidFill>
                  <a:schemeClr val="tx1"/>
                </a:solidFill>
              </a:rPr>
              <a:t>EU</a:t>
            </a:r>
            <a:r>
              <a:rPr lang="zh-TW" altLang="en-US" sz="8800" b="1" dirty="0" smtClean="0"/>
              <a:t> </a:t>
            </a:r>
            <a:r>
              <a:rPr lang="zh-TW" altLang="en-US" sz="8000" b="1" dirty="0" smtClean="0"/>
              <a:t>雲端合作社</a:t>
            </a:r>
            <a:endParaRPr lang="zh-TW" altLang="en-US" sz="8000" b="1" dirty="0"/>
          </a:p>
        </p:txBody>
      </p:sp>
      <p:sp>
        <p:nvSpPr>
          <p:cNvPr id="3" name="副標題 2"/>
          <p:cNvSpPr>
            <a:spLocks noGrp="1"/>
          </p:cNvSpPr>
          <p:nvPr>
            <p:ph type="subTitle" idx="1"/>
          </p:nvPr>
        </p:nvSpPr>
        <p:spPr>
          <a:xfrm>
            <a:off x="395536" y="4293096"/>
            <a:ext cx="8458200" cy="914400"/>
          </a:xfrm>
        </p:spPr>
        <p:txBody>
          <a:bodyPr>
            <a:normAutofit/>
          </a:bodyPr>
          <a:lstStyle/>
          <a:p>
            <a:r>
              <a:rPr lang="zh-TW" altLang="en-US" dirty="0" smtClean="0"/>
              <a:t>                                  </a:t>
            </a:r>
            <a:r>
              <a:rPr lang="zh-TW" altLang="en-US" dirty="0" smtClean="0"/>
              <a:t>臺</a:t>
            </a:r>
            <a:r>
              <a:rPr lang="zh-TW" altLang="en-US" dirty="0" smtClean="0"/>
              <a:t>南市教育產業工會    </a:t>
            </a:r>
            <a:r>
              <a:rPr lang="zh-TW" altLang="en-US" dirty="0" smtClean="0"/>
              <a:t>理事長</a:t>
            </a:r>
            <a:endParaRPr lang="en-US" altLang="zh-TW" dirty="0" smtClean="0"/>
          </a:p>
          <a:p>
            <a:pPr algn="r"/>
            <a:r>
              <a:rPr lang="zh-TW" altLang="en-US" dirty="0" smtClean="0"/>
              <a:t>    全國</a:t>
            </a:r>
            <a:r>
              <a:rPr lang="zh-TW" altLang="en-US" dirty="0" smtClean="0"/>
              <a:t>教師工會總聯合會 組織部主任  </a:t>
            </a:r>
            <a:r>
              <a:rPr lang="zh-TW" altLang="en-US" b="1" dirty="0" smtClean="0"/>
              <a:t>許又仁</a:t>
            </a:r>
            <a:r>
              <a:rPr lang="zh-TW" altLang="en-US" dirty="0" smtClean="0"/>
              <a:t> </a:t>
            </a:r>
            <a:endParaRPr lang="en-US" altLang="zh-TW" dirty="0" smtClean="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給消費者「最高價值」的商品</a:t>
            </a:r>
            <a:endParaRPr lang="zh-TW" altLang="en-US" dirty="0"/>
          </a:p>
        </p:txBody>
      </p:sp>
      <p:pic>
        <p:nvPicPr>
          <p:cNvPr id="4" name="內容版面配置區 3" descr="costco.jpg"/>
          <p:cNvPicPr>
            <a:picLocks noGrp="1" noChangeAspect="1"/>
          </p:cNvPicPr>
          <p:nvPr>
            <p:ph idx="1"/>
          </p:nvPr>
        </p:nvPicPr>
        <p:blipFill>
          <a:blip r:embed="rId2" cstate="print"/>
          <a:srcRect b="3426"/>
          <a:stretch>
            <a:fillRect/>
          </a:stretch>
        </p:blipFill>
        <p:spPr>
          <a:xfrm>
            <a:off x="899592" y="1268760"/>
            <a:ext cx="7488832" cy="5380635"/>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【雲端合作社】運籌管理平台架構流程圖</a:t>
            </a:r>
            <a:endParaRPr lang="zh-TW" altLang="en-US" dirty="0"/>
          </a:p>
        </p:txBody>
      </p:sp>
      <p:pic>
        <p:nvPicPr>
          <p:cNvPr id="4" name="內容版面配置區 3" descr="雲端合作社流程圖.jpg"/>
          <p:cNvPicPr>
            <a:picLocks noGrp="1" noChangeAspect="1"/>
          </p:cNvPicPr>
          <p:nvPr>
            <p:ph idx="1"/>
          </p:nvPr>
        </p:nvPicPr>
        <p:blipFill>
          <a:blip r:embed="rId2" cstate="print"/>
          <a:srcRect t="11195"/>
          <a:stretch>
            <a:fillRect/>
          </a:stretch>
        </p:blipFill>
        <p:spPr>
          <a:xfrm>
            <a:off x="827584" y="1556792"/>
            <a:ext cx="7488832" cy="4992360"/>
          </a:xfr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b="1" dirty="0" smtClean="0"/>
              <a:t>【雲端合作社】服務項目</a:t>
            </a:r>
            <a:endParaRPr lang="zh-TW" altLang="en-US" sz="4000" dirty="0"/>
          </a:p>
        </p:txBody>
      </p:sp>
      <p:sp>
        <p:nvSpPr>
          <p:cNvPr id="3" name="內容版面配置區 2"/>
          <p:cNvSpPr>
            <a:spLocks noGrp="1"/>
          </p:cNvSpPr>
          <p:nvPr>
            <p:ph idx="1"/>
          </p:nvPr>
        </p:nvSpPr>
        <p:spPr/>
        <p:txBody>
          <a:bodyPr>
            <a:normAutofit fontScale="92500" lnSpcReduction="10000"/>
          </a:bodyPr>
          <a:lstStyle/>
          <a:p>
            <a:pPr lvl="0">
              <a:lnSpc>
                <a:spcPct val="150000"/>
              </a:lnSpc>
              <a:spcBef>
                <a:spcPts val="1200"/>
              </a:spcBef>
              <a:spcAft>
                <a:spcPts val="1200"/>
              </a:spcAft>
            </a:pPr>
            <a:r>
              <a:rPr lang="zh-TW" altLang="zh-TW" dirty="0" smtClean="0"/>
              <a:t>洽談優質供應商提供會員優質商品特惠價。</a:t>
            </a:r>
          </a:p>
          <a:p>
            <a:pPr lvl="0">
              <a:lnSpc>
                <a:spcPct val="150000"/>
              </a:lnSpc>
              <a:spcBef>
                <a:spcPts val="1200"/>
              </a:spcBef>
              <a:spcAft>
                <a:spcPts val="1200"/>
              </a:spcAft>
            </a:pPr>
            <a:r>
              <a:rPr lang="zh-TW" altLang="zh-TW" dirty="0" smtClean="0"/>
              <a:t>設計各類定型化購物單，網頁商品展示。</a:t>
            </a:r>
          </a:p>
          <a:p>
            <a:pPr lvl="0">
              <a:lnSpc>
                <a:spcPct val="150000"/>
              </a:lnSpc>
              <a:spcBef>
                <a:spcPts val="1200"/>
              </a:spcBef>
              <a:spcAft>
                <a:spcPts val="1200"/>
              </a:spcAft>
            </a:pPr>
            <a:r>
              <a:rPr lang="zh-TW" altLang="zh-TW" dirty="0" smtClean="0"/>
              <a:t>訂單彙整、銷售明細、報表管理。</a:t>
            </a:r>
          </a:p>
          <a:p>
            <a:pPr lvl="0">
              <a:lnSpc>
                <a:spcPct val="150000"/>
              </a:lnSpc>
              <a:spcBef>
                <a:spcPts val="1200"/>
              </a:spcBef>
              <a:spcAft>
                <a:spcPts val="1200"/>
              </a:spcAft>
            </a:pPr>
            <a:r>
              <a:rPr lang="zh-TW" altLang="zh-TW" dirty="0" smtClean="0"/>
              <a:t>會員資料系統維護及供應商管理。</a:t>
            </a:r>
          </a:p>
          <a:p>
            <a:pPr lvl="0">
              <a:lnSpc>
                <a:spcPct val="150000"/>
              </a:lnSpc>
              <a:spcBef>
                <a:spcPts val="1200"/>
              </a:spcBef>
              <a:spcAft>
                <a:spcPts val="1200"/>
              </a:spcAft>
            </a:pPr>
            <a:r>
              <a:rPr lang="zh-TW" altLang="zh-TW" dirty="0" smtClean="0"/>
              <a:t>帳務分析整合管理</a:t>
            </a:r>
            <a:r>
              <a:rPr lang="zh-TW" altLang="zh-TW" dirty="0" smtClean="0"/>
              <a:t>。</a:t>
            </a:r>
            <a:endParaRPr lang="zh-TW" altLang="zh-TW" dirty="0" smtClean="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【雲端合作社操作流程步驟內容】</a:t>
            </a:r>
            <a:endParaRPr lang="zh-TW" altLang="en-US" dirty="0"/>
          </a:p>
        </p:txBody>
      </p:sp>
      <p:sp>
        <p:nvSpPr>
          <p:cNvPr id="3" name="內容版面配置區 2"/>
          <p:cNvSpPr>
            <a:spLocks noGrp="1"/>
          </p:cNvSpPr>
          <p:nvPr>
            <p:ph idx="1"/>
          </p:nvPr>
        </p:nvSpPr>
        <p:spPr>
          <a:xfrm>
            <a:off x="179512" y="1554162"/>
            <a:ext cx="8812088" cy="5043190"/>
          </a:xfrm>
        </p:spPr>
        <p:txBody>
          <a:bodyPr>
            <a:noAutofit/>
          </a:bodyPr>
          <a:lstStyle/>
          <a:p>
            <a:pPr marL="474300" lvl="0" indent="-457200">
              <a:spcBef>
                <a:spcPts val="600"/>
              </a:spcBef>
              <a:spcAft>
                <a:spcPts val="600"/>
              </a:spcAft>
              <a:buFont typeface="+mj-lt"/>
              <a:buAutoNum type="arabicPeriod"/>
            </a:pPr>
            <a:r>
              <a:rPr lang="zh-TW" altLang="zh-TW" sz="2400" dirty="0" smtClean="0"/>
              <a:t>【上網下單選購】：會員至進入工會網站</a:t>
            </a:r>
            <a:r>
              <a:rPr lang="en-US" altLang="zh-TW" sz="2400" b="1" u="sng" dirty="0" err="1" smtClean="0">
                <a:solidFill>
                  <a:srgbClr val="CCFFFF"/>
                </a:solidFill>
                <a:hlinkClick r:id="rId2"/>
              </a:rPr>
              <a:t>http://www.tneu.org.tw</a:t>
            </a:r>
            <a:r>
              <a:rPr lang="zh-TW" altLang="zh-TW" sz="2400" dirty="0" smtClean="0"/>
              <a:t>，點選右上</a:t>
            </a:r>
            <a:r>
              <a:rPr lang="zh-TW" altLang="zh-TW" sz="2400" dirty="0" smtClean="0"/>
              <a:t>角</a:t>
            </a:r>
            <a:r>
              <a:rPr lang="en-US" altLang="zh-TW" sz="2400" dirty="0" smtClean="0"/>
              <a:t> </a:t>
            </a:r>
            <a:r>
              <a:rPr lang="en-US" altLang="zh-TW" sz="2400" b="1" dirty="0" err="1" smtClean="0">
                <a:solidFill>
                  <a:srgbClr val="FFFFFF"/>
                </a:solidFill>
              </a:rPr>
              <a:t>LoGo</a:t>
            </a:r>
            <a:r>
              <a:rPr lang="en-US" altLang="zh-TW" sz="2400" b="1" dirty="0" smtClean="0">
                <a:solidFill>
                  <a:srgbClr val="FFFFFF"/>
                </a:solidFill>
              </a:rPr>
              <a:t>   </a:t>
            </a:r>
            <a:r>
              <a:rPr lang="zh-TW" altLang="zh-TW" sz="2400" b="1" dirty="0" smtClean="0">
                <a:solidFill>
                  <a:srgbClr val="FFFFFF"/>
                </a:solidFill>
              </a:rPr>
              <a:t>→</a:t>
            </a:r>
          </a:p>
          <a:p>
            <a:pPr marL="474300" lvl="0" indent="-457200">
              <a:spcBef>
                <a:spcPts val="600"/>
              </a:spcBef>
              <a:spcAft>
                <a:spcPts val="600"/>
              </a:spcAft>
              <a:buFont typeface="+mj-lt"/>
              <a:buAutoNum type="arabicPeriod"/>
            </a:pPr>
            <a:r>
              <a:rPr lang="zh-TW" altLang="zh-TW" sz="2400" dirty="0" smtClean="0"/>
              <a:t>登入帳號：</a:t>
            </a:r>
            <a:r>
              <a:rPr lang="zh-TW" altLang="zh-TW" sz="2400" u="sng" dirty="0" smtClean="0">
                <a:solidFill>
                  <a:srgbClr val="CCFFFF"/>
                </a:solidFill>
              </a:rPr>
              <a:t>會員卡號</a:t>
            </a:r>
            <a:r>
              <a:rPr lang="zh-TW" altLang="zh-TW" sz="2400" b="1" dirty="0" smtClean="0"/>
              <a:t> </a:t>
            </a:r>
            <a:r>
              <a:rPr lang="zh-TW" altLang="zh-TW" sz="2400" dirty="0" smtClean="0"/>
              <a:t> </a:t>
            </a:r>
            <a:r>
              <a:rPr lang="en-US" altLang="zh-TW" sz="2400" dirty="0" smtClean="0"/>
              <a:t>;  </a:t>
            </a:r>
            <a:r>
              <a:rPr lang="zh-TW" altLang="zh-TW" sz="2400" dirty="0" smtClean="0"/>
              <a:t>密碼：</a:t>
            </a:r>
            <a:r>
              <a:rPr lang="zh-TW" altLang="zh-TW" sz="2400" u="sng" dirty="0" smtClean="0">
                <a:solidFill>
                  <a:srgbClr val="CCFFFF"/>
                </a:solidFill>
              </a:rPr>
              <a:t>身份證</a:t>
            </a:r>
            <a:r>
              <a:rPr lang="zh-TW" altLang="zh-TW" sz="2400" u="sng" dirty="0" smtClean="0">
                <a:solidFill>
                  <a:srgbClr val="CCFFFF"/>
                </a:solidFill>
              </a:rPr>
              <a:t>字號</a:t>
            </a:r>
            <a:r>
              <a:rPr lang="zh-TW" altLang="en-US" sz="2400" u="sng" dirty="0" smtClean="0">
                <a:solidFill>
                  <a:srgbClr val="CCFFFF"/>
                </a:solidFill>
              </a:rPr>
              <a:t> </a:t>
            </a:r>
            <a:endParaRPr lang="en-US" altLang="zh-TW" sz="2400" u="sng" dirty="0" smtClean="0">
              <a:solidFill>
                <a:srgbClr val="CCFFFF"/>
              </a:solidFill>
            </a:endParaRPr>
          </a:p>
          <a:p>
            <a:pPr marL="874350" lvl="1" indent="-457200">
              <a:spcBef>
                <a:spcPts val="600"/>
              </a:spcBef>
              <a:spcAft>
                <a:spcPts val="600"/>
              </a:spcAft>
            </a:pPr>
            <a:r>
              <a:rPr lang="zh-TW" altLang="zh-TW" sz="2000" dirty="0" smtClean="0"/>
              <a:t>點選</a:t>
            </a:r>
            <a:r>
              <a:rPr lang="zh-TW" altLang="en-US" sz="2000" dirty="0" smtClean="0"/>
              <a:t>欲購</a:t>
            </a:r>
            <a:r>
              <a:rPr lang="zh-TW" altLang="zh-TW" sz="2000" dirty="0" smtClean="0"/>
              <a:t>品項</a:t>
            </a:r>
            <a:r>
              <a:rPr lang="en-US" altLang="zh-TW" sz="2000" dirty="0" smtClean="0"/>
              <a:t>  </a:t>
            </a:r>
            <a:r>
              <a:rPr lang="zh-TW" altLang="zh-TW" sz="2000" dirty="0" smtClean="0"/>
              <a:t>→</a:t>
            </a:r>
            <a:r>
              <a:rPr lang="en-US" altLang="zh-TW" sz="2000" dirty="0" smtClean="0"/>
              <a:t>  </a:t>
            </a:r>
            <a:r>
              <a:rPr lang="zh-TW" altLang="zh-TW" sz="2000" dirty="0" smtClean="0"/>
              <a:t>加入購物車</a:t>
            </a:r>
            <a:r>
              <a:rPr lang="en-US" altLang="zh-TW" sz="2000" dirty="0" smtClean="0"/>
              <a:t> </a:t>
            </a:r>
            <a:r>
              <a:rPr lang="zh-TW" altLang="zh-TW" sz="2000" dirty="0" smtClean="0"/>
              <a:t>→</a:t>
            </a:r>
            <a:r>
              <a:rPr lang="en-US" altLang="zh-TW" sz="2000" dirty="0" smtClean="0"/>
              <a:t> </a:t>
            </a:r>
            <a:r>
              <a:rPr lang="zh-TW" altLang="zh-TW" sz="2000" dirty="0" smtClean="0"/>
              <a:t>送出訂單。</a:t>
            </a:r>
          </a:p>
          <a:p>
            <a:pPr marL="474300" lvl="0" indent="-457200">
              <a:spcBef>
                <a:spcPts val="600"/>
              </a:spcBef>
              <a:spcAft>
                <a:spcPts val="600"/>
              </a:spcAft>
              <a:buFont typeface="+mj-lt"/>
              <a:buAutoNum type="arabicPeriod"/>
            </a:pPr>
            <a:r>
              <a:rPr lang="zh-TW" altLang="zh-TW" sz="2400" dirty="0" smtClean="0"/>
              <a:t>【繳費】：會員至學校支會長或負責雲端業務的老師繳納應付款總金額，待完成全校應收款</a:t>
            </a:r>
            <a:r>
              <a:rPr lang="zh-TW" altLang="zh-TW" sz="2400" dirty="0" smtClean="0"/>
              <a:t>項</a:t>
            </a:r>
            <a:r>
              <a:rPr lang="zh-TW" altLang="zh-TW" sz="2400" dirty="0" smtClean="0"/>
              <a:t>負責</a:t>
            </a:r>
            <a:r>
              <a:rPr lang="zh-TW" altLang="en-US" sz="2400" dirty="0" smtClean="0"/>
              <a:t>人</a:t>
            </a:r>
            <a:r>
              <a:rPr lang="zh-TW" altLang="zh-TW" sz="2400" dirty="0" smtClean="0"/>
              <a:t>即</a:t>
            </a:r>
            <a:r>
              <a:rPr lang="zh-TW" altLang="zh-TW" sz="2400" dirty="0" smtClean="0"/>
              <a:t>上傳訂單。</a:t>
            </a:r>
          </a:p>
          <a:p>
            <a:pPr marL="474300" lvl="0" indent="-457200">
              <a:spcBef>
                <a:spcPts val="600"/>
              </a:spcBef>
              <a:spcAft>
                <a:spcPts val="600"/>
              </a:spcAft>
              <a:buFont typeface="+mj-lt"/>
              <a:buAutoNum type="arabicPeriod"/>
            </a:pPr>
            <a:r>
              <a:rPr lang="zh-TW" altLang="zh-TW" sz="2400" dirty="0" smtClean="0"/>
              <a:t>由雲端合作社總會彙整會員訂貨資料並連絡下單供貨廠商。</a:t>
            </a:r>
          </a:p>
          <a:p>
            <a:pPr marL="474300" lvl="0" indent="-457200">
              <a:spcBef>
                <a:spcPts val="600"/>
              </a:spcBef>
              <a:spcAft>
                <a:spcPts val="600"/>
              </a:spcAft>
              <a:buFont typeface="+mj-lt"/>
              <a:buAutoNum type="arabicPeriod"/>
            </a:pPr>
            <a:r>
              <a:rPr lang="zh-TW" altLang="zh-TW" sz="2400" dirty="0" smtClean="0"/>
              <a:t>【貨到付款】由廠商配送貨品至訂貨會員端</a:t>
            </a:r>
            <a:r>
              <a:rPr lang="en-US" altLang="zh-TW" sz="2400" dirty="0" smtClean="0"/>
              <a:t>(</a:t>
            </a:r>
            <a:r>
              <a:rPr lang="zh-TW" altLang="zh-TW" sz="2400" dirty="0" smtClean="0"/>
              <a:t>學校合作社</a:t>
            </a:r>
            <a:r>
              <a:rPr lang="en-US" altLang="zh-TW" sz="2400" dirty="0" smtClean="0"/>
              <a:t>)</a:t>
            </a:r>
            <a:r>
              <a:rPr lang="zh-TW" altLang="zh-TW" sz="2400" dirty="0" smtClean="0"/>
              <a:t>並收取貨款。</a:t>
            </a:r>
          </a:p>
          <a:p>
            <a:pPr marL="474300" indent="-457200">
              <a:spcBef>
                <a:spcPts val="600"/>
              </a:spcBef>
              <a:spcAft>
                <a:spcPts val="600"/>
              </a:spcAft>
              <a:buFont typeface="+mj-lt"/>
              <a:buAutoNum type="arabicPeriod"/>
            </a:pPr>
            <a:r>
              <a:rPr lang="zh-TW" altLang="zh-TW" sz="2400" dirty="0" smtClean="0"/>
              <a:t>貨到學校後，由學校端連繫會員取貨，完成交易。</a:t>
            </a:r>
            <a:endParaRPr lang="zh-TW" altLang="en-US" sz="2400" dirty="0"/>
          </a:p>
        </p:txBody>
      </p:sp>
      <p:pic>
        <p:nvPicPr>
          <p:cNvPr id="4" name="圖片 3" descr="Cloud-tneu.jpg">
            <a:hlinkClick r:id="rId3"/>
          </p:cNvPr>
          <p:cNvPicPr>
            <a:picLocks noChangeAspect="1"/>
          </p:cNvPicPr>
          <p:nvPr/>
        </p:nvPicPr>
        <p:blipFill>
          <a:blip r:embed="rId4" cstate="print"/>
          <a:stretch>
            <a:fillRect/>
          </a:stretch>
        </p:blipFill>
        <p:spPr>
          <a:xfrm>
            <a:off x="6948264" y="1556792"/>
            <a:ext cx="1768950" cy="1204184"/>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000" dirty="0" smtClean="0"/>
              <a:t>雲端合作系統捐助費</a:t>
            </a:r>
            <a:endParaRPr lang="zh-TW" altLang="en-US" sz="4000" dirty="0"/>
          </a:p>
        </p:txBody>
      </p:sp>
      <p:sp>
        <p:nvSpPr>
          <p:cNvPr id="3" name="內容版面配置區 2"/>
          <p:cNvSpPr>
            <a:spLocks noGrp="1"/>
          </p:cNvSpPr>
          <p:nvPr>
            <p:ph idx="1"/>
          </p:nvPr>
        </p:nvSpPr>
        <p:spPr>
          <a:xfrm>
            <a:off x="827584" y="2276872"/>
            <a:ext cx="7632848" cy="2448272"/>
          </a:xfrm>
        </p:spPr>
        <p:txBody>
          <a:bodyPr>
            <a:normAutofit/>
          </a:bodyPr>
          <a:lstStyle/>
          <a:p>
            <a:pPr>
              <a:lnSpc>
                <a:spcPct val="150000"/>
              </a:lnSpc>
              <a:spcBef>
                <a:spcPts val="1200"/>
              </a:spcBef>
              <a:spcAft>
                <a:spcPts val="1200"/>
              </a:spcAft>
              <a:buNone/>
            </a:pPr>
            <a:r>
              <a:rPr lang="en-US" altLang="zh-TW" dirty="0" smtClean="0">
                <a:solidFill>
                  <a:srgbClr val="FFFFFF"/>
                </a:solidFill>
              </a:rPr>
              <a:t>	</a:t>
            </a:r>
            <a:r>
              <a:rPr lang="zh-TW" altLang="zh-TW" dirty="0" smtClean="0">
                <a:solidFill>
                  <a:srgbClr val="FFFFFF"/>
                </a:solidFill>
              </a:rPr>
              <a:t>雲端合作系統捐助費由教師工會與學校合作社共同管理，並由教師工會開立捐款收據給會員可為節稅之用。</a:t>
            </a:r>
            <a:endParaRPr lang="zh-TW" altLang="en-US" dirty="0">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8443664" cy="838200"/>
          </a:xfrm>
        </p:spPr>
        <p:txBody>
          <a:bodyPr>
            <a:normAutofit fontScale="90000"/>
          </a:bodyPr>
          <a:lstStyle/>
          <a:p>
            <a:r>
              <a:rPr lang="zh-TW" altLang="en-US" sz="4400" b="1" dirty="0" smtClean="0"/>
              <a:t>會員登入</a:t>
            </a:r>
            <a:r>
              <a:rPr lang="zh-TW" altLang="en-US" sz="4000" b="1" dirty="0" smtClean="0"/>
              <a:t>                </a:t>
            </a:r>
            <a:r>
              <a:rPr lang="en-US" altLang="zh-TW" sz="2400" dirty="0" smtClean="0"/>
              <a:t>【</a:t>
            </a:r>
            <a:r>
              <a:rPr lang="zh-TW" altLang="en-US" sz="2400" dirty="0" smtClean="0"/>
              <a:t>開放網</a:t>
            </a:r>
            <a:r>
              <a:rPr lang="zh-TW" altLang="en-US" sz="2400" dirty="0" smtClean="0"/>
              <a:t>購</a:t>
            </a:r>
            <a:r>
              <a:rPr lang="zh-TW" altLang="en-US" sz="2400" dirty="0" smtClean="0"/>
              <a:t>期間</a:t>
            </a:r>
            <a:r>
              <a:rPr lang="zh-TW" altLang="en-US" sz="2400" dirty="0" smtClean="0"/>
              <a:t>：</a:t>
            </a:r>
            <a:r>
              <a:rPr lang="zh-TW" altLang="en-US" sz="2400" dirty="0" smtClean="0"/>
              <a:t>每月 </a:t>
            </a:r>
            <a:r>
              <a:rPr lang="en-US" altLang="zh-TW" sz="2400" dirty="0" smtClean="0"/>
              <a:t>1</a:t>
            </a:r>
            <a:r>
              <a:rPr lang="zh-TW" altLang="en-US" sz="2400" dirty="0" smtClean="0"/>
              <a:t>日</a:t>
            </a:r>
            <a:r>
              <a:rPr lang="en-US" altLang="zh-TW" sz="2400" dirty="0" smtClean="0"/>
              <a:t>~15</a:t>
            </a:r>
            <a:r>
              <a:rPr lang="zh-TW" altLang="en-US" sz="2400" dirty="0" smtClean="0"/>
              <a:t>日</a:t>
            </a:r>
            <a:r>
              <a:rPr lang="en-US" altLang="zh-TW" sz="2400" dirty="0" smtClean="0"/>
              <a:t>】</a:t>
            </a:r>
            <a:endParaRPr lang="zh-TW" altLang="en-US" sz="2400" dirty="0"/>
          </a:p>
        </p:txBody>
      </p:sp>
      <p:pic>
        <p:nvPicPr>
          <p:cNvPr id="4" name="內容版面配置區 3" descr="入門.jpg"/>
          <p:cNvPicPr>
            <a:picLocks noGrp="1" noChangeAspect="1"/>
          </p:cNvPicPr>
          <p:nvPr>
            <p:ph idx="1"/>
          </p:nvPr>
        </p:nvPicPr>
        <p:blipFill>
          <a:blip r:embed="rId2" cstate="print"/>
          <a:stretch>
            <a:fillRect/>
          </a:stretch>
        </p:blipFill>
        <p:spPr>
          <a:xfrm>
            <a:off x="251520" y="2060848"/>
            <a:ext cx="8686800" cy="4322684"/>
          </a:xfrm>
        </p:spPr>
      </p:pic>
      <p:sp>
        <p:nvSpPr>
          <p:cNvPr id="5" name="內容版面配置區 2"/>
          <p:cNvSpPr txBox="1">
            <a:spLocks/>
          </p:cNvSpPr>
          <p:nvPr/>
        </p:nvSpPr>
        <p:spPr>
          <a:xfrm>
            <a:off x="323528" y="1412776"/>
            <a:ext cx="8587680" cy="506685"/>
          </a:xfrm>
          <a:prstGeom prst="rect">
            <a:avLst/>
          </a:prstGeom>
        </p:spPr>
        <p:txBody>
          <a:bodyPr vert="horz">
            <a:normAutofit/>
          </a:bodyPr>
          <a:lstStyle/>
          <a:p>
            <a:pPr marL="342900" lvl="0" indent="-342900">
              <a:spcBef>
                <a:spcPct val="20000"/>
              </a:spcBef>
              <a:buClr>
                <a:schemeClr val="accent1"/>
              </a:buClr>
              <a:buSzPct val="70000"/>
              <a:buFont typeface="Wingdings 2"/>
              <a:buChar char=""/>
            </a:pPr>
            <a:r>
              <a:rPr lang="zh-TW" altLang="zh-TW" sz="2600" b="1" dirty="0" smtClean="0">
                <a:solidFill>
                  <a:schemeClr val="tx2"/>
                </a:solidFill>
              </a:rPr>
              <a:t>會</a:t>
            </a:r>
            <a:r>
              <a:rPr lang="zh-TW" altLang="zh-TW" sz="2600" b="1" dirty="0" smtClean="0">
                <a:solidFill>
                  <a:schemeClr val="tx2"/>
                </a:solidFill>
              </a:rPr>
              <a:t>籍</a:t>
            </a:r>
            <a:r>
              <a:rPr lang="zh-TW" altLang="zh-TW" sz="2600" b="1" dirty="0" smtClean="0">
                <a:solidFill>
                  <a:schemeClr val="tx2"/>
                </a:solidFill>
              </a:rPr>
              <a:t>系統建立</a:t>
            </a:r>
            <a:r>
              <a:rPr lang="zh-TW" altLang="en-US" sz="2600" b="1" dirty="0" smtClean="0">
                <a:solidFill>
                  <a:schemeClr val="tx2"/>
                </a:solidFill>
              </a:rPr>
              <a:t>：</a:t>
            </a:r>
            <a:r>
              <a:rPr lang="zh-TW" altLang="zh-TW" sz="2600" b="1" dirty="0" smtClean="0">
                <a:solidFill>
                  <a:schemeClr val="tx2"/>
                </a:solidFill>
              </a:rPr>
              <a:t>採</a:t>
            </a:r>
            <a:r>
              <a:rPr lang="zh-TW" altLang="en-US" sz="2600" b="1" dirty="0" smtClean="0">
                <a:solidFill>
                  <a:schemeClr val="tx2"/>
                </a:solidFill>
              </a:rPr>
              <a:t> </a:t>
            </a:r>
            <a:r>
              <a:rPr lang="zh-TW" altLang="zh-TW" sz="2600" b="1" u="sng" dirty="0" smtClean="0">
                <a:solidFill>
                  <a:schemeClr val="tx2"/>
                </a:solidFill>
              </a:rPr>
              <a:t>雙</a:t>
            </a:r>
            <a:r>
              <a:rPr lang="zh-TW" altLang="zh-TW" sz="2600" b="1" u="sng" dirty="0" smtClean="0">
                <a:solidFill>
                  <a:schemeClr val="tx2"/>
                </a:solidFill>
              </a:rPr>
              <a:t>碼</a:t>
            </a:r>
            <a:r>
              <a:rPr lang="zh-TW" altLang="zh-TW" sz="2600" b="1" u="sng" dirty="0" smtClean="0">
                <a:solidFill>
                  <a:schemeClr val="tx2"/>
                </a:solidFill>
              </a:rPr>
              <a:t>認證</a:t>
            </a:r>
            <a:r>
              <a:rPr lang="en-US" altLang="zh-TW" sz="2600" b="1" dirty="0" smtClean="0">
                <a:solidFill>
                  <a:schemeClr val="tx2"/>
                </a:solidFill>
              </a:rPr>
              <a:t>【</a:t>
            </a:r>
            <a:r>
              <a:rPr lang="zh-TW" altLang="zh-TW" sz="2600" b="1" dirty="0" smtClean="0">
                <a:solidFill>
                  <a:schemeClr val="tx2"/>
                </a:solidFill>
              </a:rPr>
              <a:t>卡號</a:t>
            </a:r>
            <a:r>
              <a:rPr lang="en-US" altLang="zh-TW" sz="2600" b="1" dirty="0" smtClean="0">
                <a:solidFill>
                  <a:schemeClr val="tx2"/>
                </a:solidFill>
              </a:rPr>
              <a:t>】</a:t>
            </a:r>
            <a:r>
              <a:rPr lang="zh-TW" altLang="zh-TW" sz="2600" b="1" dirty="0" smtClean="0">
                <a:solidFill>
                  <a:schemeClr val="tx2"/>
                </a:solidFill>
              </a:rPr>
              <a:t>及</a:t>
            </a:r>
            <a:r>
              <a:rPr lang="en-US" altLang="zh-TW" sz="2600" b="1" dirty="0" smtClean="0">
                <a:solidFill>
                  <a:schemeClr val="tx2"/>
                </a:solidFill>
              </a:rPr>
              <a:t>【</a:t>
            </a:r>
            <a:r>
              <a:rPr lang="zh-TW" altLang="zh-TW" sz="2600" b="1" dirty="0" smtClean="0">
                <a:solidFill>
                  <a:schemeClr val="tx2"/>
                </a:solidFill>
              </a:rPr>
              <a:t>身份</a:t>
            </a:r>
            <a:r>
              <a:rPr lang="zh-TW" altLang="en-US" sz="2600" b="1" dirty="0" smtClean="0">
                <a:solidFill>
                  <a:schemeClr val="tx2"/>
                </a:solidFill>
              </a:rPr>
              <a:t>證</a:t>
            </a:r>
            <a:r>
              <a:rPr lang="zh-TW" altLang="zh-TW" sz="2600" b="1" dirty="0" smtClean="0">
                <a:solidFill>
                  <a:schemeClr val="tx2"/>
                </a:solidFill>
              </a:rPr>
              <a:t>字號</a:t>
            </a:r>
            <a:r>
              <a:rPr lang="en-US" altLang="zh-TW" sz="2600" b="1" dirty="0" smtClean="0">
                <a:solidFill>
                  <a:schemeClr val="tx2"/>
                </a:solidFill>
              </a:rPr>
              <a:t>】</a:t>
            </a:r>
            <a:endParaRPr lang="zh-TW" altLang="en-US" sz="2600" b="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a:t>
            </a:r>
            <a:r>
              <a:rPr lang="zh-TW" altLang="en-US" dirty="0" smtClean="0"/>
              <a:t>學校端</a:t>
            </a:r>
            <a:r>
              <a:rPr lang="zh-TW" altLang="zh-TW" dirty="0" smtClean="0"/>
              <a:t>】</a:t>
            </a:r>
            <a:r>
              <a:rPr lang="zh-TW" altLang="en-US" dirty="0" smtClean="0"/>
              <a:t>支會訂單及繳費管理系統</a:t>
            </a:r>
            <a:endParaRPr lang="zh-TW" altLang="en-US" dirty="0"/>
          </a:p>
        </p:txBody>
      </p:sp>
      <p:pic>
        <p:nvPicPr>
          <p:cNvPr id="4" name="內容版面配置區 3" descr="list.jpg"/>
          <p:cNvPicPr>
            <a:picLocks noGrp="1" noChangeAspect="1"/>
          </p:cNvPicPr>
          <p:nvPr>
            <p:ph idx="1"/>
          </p:nvPr>
        </p:nvPicPr>
        <p:blipFill>
          <a:blip r:embed="rId2" cstate="print"/>
          <a:stretch>
            <a:fillRect/>
          </a:stretch>
        </p:blipFill>
        <p:spPr>
          <a:xfrm>
            <a:off x="1043608" y="1268760"/>
            <a:ext cx="6480720" cy="5400600"/>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a:t>
            </a:r>
            <a:r>
              <a:rPr lang="zh-TW" altLang="en-US" dirty="0" smtClean="0"/>
              <a:t>學校端</a:t>
            </a:r>
            <a:r>
              <a:rPr lang="zh-TW" altLang="zh-TW" dirty="0" smtClean="0"/>
              <a:t>】</a:t>
            </a:r>
            <a:r>
              <a:rPr lang="zh-TW" altLang="en-US" dirty="0" smtClean="0"/>
              <a:t>各廠商會員訂購表單</a:t>
            </a:r>
            <a:endParaRPr lang="zh-TW" altLang="en-US" dirty="0"/>
          </a:p>
        </p:txBody>
      </p:sp>
      <p:pic>
        <p:nvPicPr>
          <p:cNvPr id="4" name="內容版面配置區 3" descr="支會長上傳表單.jpg"/>
          <p:cNvPicPr>
            <a:picLocks noGrp="1" noChangeAspect="1"/>
          </p:cNvPicPr>
          <p:nvPr>
            <p:ph idx="1"/>
          </p:nvPr>
        </p:nvPicPr>
        <p:blipFill>
          <a:blip r:embed="rId2" cstate="print"/>
          <a:stretch>
            <a:fillRect/>
          </a:stretch>
        </p:blipFill>
        <p:spPr>
          <a:xfrm>
            <a:off x="467544" y="1484784"/>
            <a:ext cx="8064896" cy="5100945"/>
          </a:xfr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a:t>
            </a:r>
            <a:r>
              <a:rPr lang="zh-TW" altLang="en-US" dirty="0" smtClean="0"/>
              <a:t>總會</a:t>
            </a:r>
            <a:r>
              <a:rPr lang="zh-TW" altLang="zh-TW" dirty="0" smtClean="0"/>
              <a:t>】</a:t>
            </a:r>
            <a:r>
              <a:rPr lang="zh-TW" altLang="zh-TW" dirty="0" smtClean="0"/>
              <a:t>訂單</a:t>
            </a:r>
            <a:r>
              <a:rPr lang="zh-TW" altLang="zh-TW" dirty="0" smtClean="0"/>
              <a:t>彙整、銷售明細、報表管理</a:t>
            </a:r>
            <a:endParaRPr lang="zh-TW" altLang="en-US" dirty="0"/>
          </a:p>
        </p:txBody>
      </p:sp>
      <p:pic>
        <p:nvPicPr>
          <p:cNvPr id="4" name="內容版面配置區 3" descr="訂購商品一覽.jpg"/>
          <p:cNvPicPr>
            <a:picLocks noGrp="1" noChangeAspect="1"/>
          </p:cNvPicPr>
          <p:nvPr>
            <p:ph idx="1"/>
          </p:nvPr>
        </p:nvPicPr>
        <p:blipFill>
          <a:blip r:embed="rId2" cstate="print"/>
          <a:stretch>
            <a:fillRect/>
          </a:stretch>
        </p:blipFill>
        <p:spPr>
          <a:xfrm>
            <a:off x="323528" y="1844824"/>
            <a:ext cx="8568952" cy="4119805"/>
          </a:xfr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a:t>
            </a:r>
            <a:r>
              <a:rPr lang="zh-TW" altLang="en-US" dirty="0" smtClean="0"/>
              <a:t>總會</a:t>
            </a:r>
            <a:r>
              <a:rPr lang="zh-TW" altLang="zh-TW" dirty="0" smtClean="0"/>
              <a:t>】</a:t>
            </a:r>
            <a:r>
              <a:rPr lang="zh-TW" altLang="en-US" dirty="0" smtClean="0"/>
              <a:t>各支會訂購狀況</a:t>
            </a:r>
            <a:endParaRPr lang="zh-TW" altLang="en-US" dirty="0"/>
          </a:p>
        </p:txBody>
      </p:sp>
      <p:pic>
        <p:nvPicPr>
          <p:cNvPr id="4" name="內容版面配置區 3" descr="支會訂購狀況.jpg"/>
          <p:cNvPicPr>
            <a:picLocks noGrp="1" noChangeAspect="1"/>
          </p:cNvPicPr>
          <p:nvPr>
            <p:ph idx="1"/>
          </p:nvPr>
        </p:nvPicPr>
        <p:blipFill>
          <a:blip r:embed="rId2" cstate="print"/>
          <a:stretch>
            <a:fillRect/>
          </a:stretch>
        </p:blipFill>
        <p:spPr>
          <a:xfrm>
            <a:off x="395536" y="1484784"/>
            <a:ext cx="8353407" cy="4896544"/>
          </a:xfr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8280920" cy="838200"/>
          </a:xfrm>
        </p:spPr>
        <p:txBody>
          <a:bodyPr>
            <a:normAutofit fontScale="90000"/>
          </a:bodyPr>
          <a:lstStyle/>
          <a:p>
            <a:r>
              <a:rPr lang="zh-TW" altLang="en-US" sz="6000" b="1" dirty="0" smtClean="0">
                <a:solidFill>
                  <a:srgbClr val="FFFFFF"/>
                </a:solidFill>
                <a:latin typeface="+mj-ea"/>
              </a:rPr>
              <a:t>為何</a:t>
            </a:r>
            <a:r>
              <a:rPr lang="zh-TW" altLang="en-US" sz="4800" b="1" dirty="0" smtClean="0">
                <a:solidFill>
                  <a:srgbClr val="FFFFFF"/>
                </a:solidFill>
                <a:latin typeface="+mj-ea"/>
              </a:rPr>
              <a:t>  </a:t>
            </a:r>
            <a:r>
              <a:rPr lang="zh-TW" altLang="zh-TW" sz="4000" dirty="0" smtClean="0">
                <a:latin typeface="+mj-ea"/>
              </a:rPr>
              <a:t>推動「雲端合作社」？</a:t>
            </a:r>
            <a:endParaRPr lang="zh-TW" altLang="en-US" sz="4000" dirty="0">
              <a:latin typeface="+mj-ea"/>
            </a:endParaRPr>
          </a:p>
        </p:txBody>
      </p:sp>
      <p:sp>
        <p:nvSpPr>
          <p:cNvPr id="4" name="標題 1"/>
          <p:cNvSpPr txBox="1">
            <a:spLocks/>
          </p:cNvSpPr>
          <p:nvPr/>
        </p:nvSpPr>
        <p:spPr>
          <a:xfrm>
            <a:off x="0" y="1268760"/>
            <a:ext cx="8784976" cy="3312368"/>
          </a:xfrm>
          <a:prstGeom prst="rect">
            <a:avLst/>
          </a:prstGeom>
        </p:spPr>
        <p:txBody>
          <a:bodyPr vert="horz" anchor="ctr">
            <a:normAutofit/>
          </a:bodyPr>
          <a:lstStyle/>
          <a:p>
            <a:pPr>
              <a:spcBef>
                <a:spcPct val="0"/>
              </a:spcBef>
            </a:pPr>
            <a:r>
              <a:rPr lang="zh-TW" altLang="en-US" sz="4000" dirty="0" smtClean="0">
                <a:solidFill>
                  <a:srgbClr val="FFFFFF"/>
                </a:solidFill>
                <a:ea typeface="文鼎粗隸" pitchFamily="49" charset="-120"/>
              </a:rPr>
              <a:t>   為了</a:t>
            </a:r>
            <a:r>
              <a:rPr lang="zh-TW" altLang="zh-TW" sz="4000" dirty="0" smtClean="0">
                <a:solidFill>
                  <a:srgbClr val="FFFFFF"/>
                </a:solidFill>
                <a:ea typeface="文鼎粗隸" pitchFamily="49" charset="-120"/>
              </a:rPr>
              <a:t>追</a:t>
            </a:r>
            <a:r>
              <a:rPr lang="zh-TW" altLang="en-US" sz="4000" dirty="0" smtClean="0">
                <a:solidFill>
                  <a:srgbClr val="FFFFFF"/>
                </a:solidFill>
                <a:ea typeface="文鼎粗隸" pitchFamily="49" charset="-120"/>
              </a:rPr>
              <a:t> </a:t>
            </a:r>
            <a:r>
              <a:rPr lang="zh-TW" altLang="zh-TW" sz="4000" dirty="0" smtClean="0">
                <a:solidFill>
                  <a:srgbClr val="FFFFFF"/>
                </a:solidFill>
                <a:ea typeface="文鼎粗隸" pitchFamily="49" charset="-120"/>
              </a:rPr>
              <a:t>求</a:t>
            </a:r>
            <a:r>
              <a:rPr lang="en-US" altLang="zh-TW" sz="4000" dirty="0" smtClean="0">
                <a:solidFill>
                  <a:srgbClr val="FFFFFF"/>
                </a:solidFill>
                <a:ea typeface="文鼎粗隸" pitchFamily="49" charset="-120"/>
              </a:rPr>
              <a:t>……</a:t>
            </a:r>
          </a:p>
          <a:p>
            <a:pPr>
              <a:spcBef>
                <a:spcPct val="0"/>
              </a:spcBef>
            </a:pPr>
            <a:endParaRPr lang="en-US" altLang="zh-TW" sz="5400" dirty="0" smtClean="0"/>
          </a:p>
          <a:p>
            <a:pPr algn="ctr">
              <a:spcBef>
                <a:spcPct val="0"/>
              </a:spcBef>
            </a:pPr>
            <a:r>
              <a:rPr lang="zh-TW" altLang="zh-TW" sz="6600" b="1" cap="all" dirty="0" smtClean="0">
                <a:solidFill>
                  <a:srgbClr val="33CCFF"/>
                </a:solidFill>
                <a:effectLst>
                  <a:reflection blurRad="12700" stA="48000" endA="300" endPos="55000" dir="5400000" sy="-90000" algn="bl" rotWithShape="0"/>
                </a:effectLst>
                <a:latin typeface="+mj-lt"/>
                <a:ea typeface="+mj-ea"/>
                <a:cs typeface="+mj-cs"/>
              </a:rPr>
              <a:t>「</a:t>
            </a:r>
            <a:r>
              <a:rPr lang="zh-TW" altLang="zh-TW" sz="6600" b="1" cap="all" dirty="0">
                <a:solidFill>
                  <a:srgbClr val="33CCFF"/>
                </a:solidFill>
                <a:effectLst>
                  <a:reflection blurRad="12700" stA="48000" endA="300" endPos="55000" dir="5400000" sy="-90000" algn="bl" rotWithShape="0"/>
                </a:effectLst>
                <a:latin typeface="+mj-lt"/>
                <a:ea typeface="+mj-ea"/>
                <a:cs typeface="+mj-cs"/>
              </a:rPr>
              <a:t>會員有感，會員快樂</a:t>
            </a:r>
            <a:r>
              <a:rPr lang="zh-TW" altLang="zh-TW" sz="6600" b="1" cap="all" dirty="0" smtClean="0">
                <a:solidFill>
                  <a:srgbClr val="33CCFF"/>
                </a:solidFill>
                <a:effectLst>
                  <a:reflection blurRad="12700" stA="48000" endA="300" endPos="55000" dir="5400000" sy="-90000" algn="bl" rotWithShape="0"/>
                </a:effectLst>
                <a:latin typeface="+mj-lt"/>
                <a:ea typeface="+mj-ea"/>
                <a:cs typeface="+mj-cs"/>
              </a:rPr>
              <a:t>」</a:t>
            </a:r>
            <a:endParaRPr lang="zh-TW" altLang="en-US" sz="6600" b="1" cap="all" dirty="0">
              <a:solidFill>
                <a:srgbClr val="33CCFF"/>
              </a:solidFill>
              <a:effectLst>
                <a:reflection blurRad="12700" stA="48000" endA="300" endPos="55000" dir="5400000" sy="-90000" algn="bl" rotWithShape="0"/>
              </a:effectLst>
              <a:latin typeface="+mj-lt"/>
              <a:ea typeface="+mj-ea"/>
              <a:cs typeface="+mj-cs"/>
            </a:endParaRPr>
          </a:p>
        </p:txBody>
      </p:sp>
      <p:sp>
        <p:nvSpPr>
          <p:cNvPr id="5" name="標題 1"/>
          <p:cNvSpPr txBox="1">
            <a:spLocks/>
          </p:cNvSpPr>
          <p:nvPr/>
        </p:nvSpPr>
        <p:spPr>
          <a:xfrm>
            <a:off x="467544" y="4365104"/>
            <a:ext cx="8496944" cy="2304256"/>
          </a:xfrm>
          <a:prstGeom prst="rect">
            <a:avLst/>
          </a:prstGeom>
        </p:spPr>
        <p:txBody>
          <a:bodyPr vert="horz" anchor="ctr">
            <a:normAutofit/>
          </a:bodyPr>
          <a:lstStyle/>
          <a:p>
            <a:pPr algn="ctr">
              <a:spcBef>
                <a:spcPct val="0"/>
              </a:spcBef>
            </a:pPr>
            <a:r>
              <a:rPr lang="zh-TW" altLang="en-US" sz="4000" dirty="0" smtClean="0"/>
              <a:t>真正落實會員福利</a:t>
            </a:r>
            <a:endParaRPr lang="en-US" altLang="zh-TW" sz="40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3"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a:t>
            </a:r>
            <a:r>
              <a:rPr lang="zh-TW" altLang="en-US" dirty="0" smtClean="0"/>
              <a:t>總會</a:t>
            </a:r>
            <a:r>
              <a:rPr lang="zh-TW" altLang="zh-TW" dirty="0" smtClean="0"/>
              <a:t>】</a:t>
            </a:r>
            <a:r>
              <a:rPr lang="zh-TW" altLang="en-US" dirty="0" smtClean="0"/>
              <a:t>各廠商各校訂單</a:t>
            </a:r>
            <a:endParaRPr lang="zh-TW" altLang="en-US" dirty="0"/>
          </a:p>
        </p:txBody>
      </p:sp>
      <p:pic>
        <p:nvPicPr>
          <p:cNvPr id="6" name="內容版面配置區 5" descr="廠商各校訂單.jpg"/>
          <p:cNvPicPr>
            <a:picLocks noGrp="1" noChangeAspect="1"/>
          </p:cNvPicPr>
          <p:nvPr>
            <p:ph idx="1"/>
          </p:nvPr>
        </p:nvPicPr>
        <p:blipFill>
          <a:blip r:embed="rId2" cstate="print"/>
          <a:stretch>
            <a:fillRect/>
          </a:stretch>
        </p:blipFill>
        <p:spPr>
          <a:xfrm>
            <a:off x="467544" y="1412776"/>
            <a:ext cx="8352928" cy="5175276"/>
          </a:xfr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t>【</a:t>
            </a:r>
            <a:r>
              <a:rPr lang="zh-TW" altLang="en-US" dirty="0" smtClean="0"/>
              <a:t>總會</a:t>
            </a:r>
            <a:r>
              <a:rPr lang="zh-TW" altLang="zh-TW" dirty="0" smtClean="0"/>
              <a:t>】</a:t>
            </a:r>
            <a:r>
              <a:rPr lang="zh-TW" altLang="en-US" dirty="0" smtClean="0"/>
              <a:t>上架商品數量表</a:t>
            </a:r>
            <a:endParaRPr lang="zh-TW" altLang="en-US" dirty="0"/>
          </a:p>
        </p:txBody>
      </p:sp>
      <p:pic>
        <p:nvPicPr>
          <p:cNvPr id="4" name="內容版面配置區 3" descr="商品數.jpg"/>
          <p:cNvPicPr>
            <a:picLocks noGrp="1" noChangeAspect="1"/>
          </p:cNvPicPr>
          <p:nvPr>
            <p:ph idx="1"/>
          </p:nvPr>
        </p:nvPicPr>
        <p:blipFill>
          <a:blip r:embed="rId2" cstate="print"/>
          <a:stretch>
            <a:fillRect/>
          </a:stretch>
        </p:blipFill>
        <p:spPr>
          <a:xfrm>
            <a:off x="251520" y="2204864"/>
            <a:ext cx="8686800" cy="3672468"/>
          </a:xfrm>
        </p:spPr>
      </p:pic>
      <p:sp>
        <p:nvSpPr>
          <p:cNvPr id="5" name="內容版面配置區 2"/>
          <p:cNvSpPr txBox="1">
            <a:spLocks/>
          </p:cNvSpPr>
          <p:nvPr/>
        </p:nvSpPr>
        <p:spPr>
          <a:xfrm>
            <a:off x="304800" y="1554163"/>
            <a:ext cx="8587680" cy="506685"/>
          </a:xfrm>
          <a:prstGeom prst="rect">
            <a:avLst/>
          </a:prstGeom>
        </p:spPr>
        <p:txBody>
          <a:bodyPr vert="horz">
            <a:normAutofit/>
          </a:bodyPr>
          <a:lstStyle/>
          <a:p>
            <a:pPr marL="342900" lvl="0" indent="-342900">
              <a:spcBef>
                <a:spcPct val="20000"/>
              </a:spcBef>
              <a:buClr>
                <a:schemeClr val="accent1"/>
              </a:buClr>
              <a:buSzPct val="70000"/>
              <a:buFont typeface="Wingdings 2"/>
              <a:buChar char=""/>
            </a:pPr>
            <a:r>
              <a:rPr lang="zh-TW" altLang="en-US" sz="2600" b="1" dirty="0">
                <a:solidFill>
                  <a:schemeClr val="tx2"/>
                </a:solidFill>
              </a:rPr>
              <a:t>每月遞增商品數，擴大</a:t>
            </a:r>
            <a:r>
              <a:rPr lang="zh-TW" altLang="zh-TW" sz="2600" b="1" dirty="0">
                <a:solidFill>
                  <a:schemeClr val="tx2"/>
                </a:solidFill>
              </a:rPr>
              <a:t>商品的種類</a:t>
            </a:r>
            <a:r>
              <a:rPr lang="zh-TW" altLang="en-US" sz="2600" b="1" dirty="0">
                <a:solidFill>
                  <a:schemeClr val="tx2"/>
                </a:solidFill>
              </a:rPr>
              <a:t>，</a:t>
            </a:r>
            <a:r>
              <a:rPr lang="zh-TW" altLang="zh-TW" sz="2600" b="1" dirty="0">
                <a:solidFill>
                  <a:schemeClr val="tx2"/>
                </a:solidFill>
              </a:rPr>
              <a:t>拓展更廣的客群</a:t>
            </a:r>
            <a:endParaRPr lang="zh-TW" altLang="en-US" sz="2600" b="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04664"/>
            <a:ext cx="8686800" cy="838200"/>
          </a:xfrm>
        </p:spPr>
        <p:txBody>
          <a:bodyPr>
            <a:normAutofit fontScale="90000"/>
          </a:bodyPr>
          <a:lstStyle/>
          <a:p>
            <a:r>
              <a:rPr lang="zh-TW" altLang="zh-TW" b="1" dirty="0" smtClean="0"/>
              <a:t>慶祝正式</a:t>
            </a:r>
            <a:r>
              <a:rPr lang="zh-TW" altLang="en-US" b="1" dirty="0" smtClean="0"/>
              <a:t>營運</a:t>
            </a:r>
            <a:r>
              <a:rPr lang="zh-TW" altLang="zh-TW" b="1" dirty="0" smtClean="0"/>
              <a:t>啟動</a:t>
            </a:r>
            <a:r>
              <a:rPr lang="zh-TW" altLang="en-US" b="1" dirty="0" smtClean="0"/>
              <a:t>，</a:t>
            </a:r>
            <a:r>
              <a:rPr lang="zh-TW" altLang="zh-TW" b="1" dirty="0" smtClean="0"/>
              <a:t>贈送</a:t>
            </a:r>
            <a:r>
              <a:rPr lang="zh-TW" altLang="zh-TW" sz="4400" b="1" dirty="0" smtClean="0">
                <a:solidFill>
                  <a:srgbClr val="FFFFFF"/>
                </a:solidFill>
              </a:rPr>
              <a:t>「</a:t>
            </a:r>
            <a:r>
              <a:rPr lang="en-US" altLang="zh-TW" sz="4400" b="1" dirty="0" smtClean="0">
                <a:solidFill>
                  <a:srgbClr val="FFFFFF"/>
                </a:solidFill>
              </a:rPr>
              <a:t>0</a:t>
            </a:r>
            <a:r>
              <a:rPr lang="zh-TW" altLang="zh-TW" sz="4400" b="1" dirty="0" smtClean="0">
                <a:solidFill>
                  <a:srgbClr val="FFFFFF"/>
                </a:solidFill>
              </a:rPr>
              <a:t>元」</a:t>
            </a:r>
            <a:r>
              <a:rPr lang="zh-TW" altLang="zh-TW" b="1" dirty="0" smtClean="0"/>
              <a:t>後農米活動</a:t>
            </a:r>
            <a:endParaRPr lang="zh-TW" altLang="en-US" b="1" dirty="0"/>
          </a:p>
        </p:txBody>
      </p:sp>
      <p:pic>
        <p:nvPicPr>
          <p:cNvPr id="4" name="內容版面配置區 3" descr="未命名 - 1.jpg"/>
          <p:cNvPicPr>
            <a:picLocks noGrp="1" noChangeAspect="1"/>
          </p:cNvPicPr>
          <p:nvPr>
            <p:ph idx="1"/>
          </p:nvPr>
        </p:nvPicPr>
        <p:blipFill>
          <a:blip r:embed="rId2" cstate="print"/>
          <a:srcRect r="5813" b="34711"/>
          <a:stretch>
            <a:fillRect/>
          </a:stretch>
        </p:blipFill>
        <p:spPr>
          <a:xfrm>
            <a:off x="467544" y="1988840"/>
            <a:ext cx="8136904" cy="4512283"/>
          </a:xfrm>
        </p:spPr>
      </p:pic>
      <p:sp>
        <p:nvSpPr>
          <p:cNvPr id="7" name="內容版面配置區 2"/>
          <p:cNvSpPr txBox="1">
            <a:spLocks/>
          </p:cNvSpPr>
          <p:nvPr/>
        </p:nvSpPr>
        <p:spPr>
          <a:xfrm>
            <a:off x="395536" y="1412776"/>
            <a:ext cx="8064896" cy="506685"/>
          </a:xfrm>
          <a:prstGeom prst="rect">
            <a:avLst/>
          </a:prstGeom>
        </p:spPr>
        <p:txBody>
          <a:bodyPr vert="horz">
            <a:normAutofit/>
          </a:bodyPr>
          <a:lstStyle/>
          <a:p>
            <a:pPr marL="342900" indent="-342900">
              <a:spcBef>
                <a:spcPct val="20000"/>
              </a:spcBef>
              <a:buClr>
                <a:schemeClr val="accent1"/>
              </a:buClr>
              <a:buSzPct val="70000"/>
              <a:buFont typeface="Wingdings 2"/>
              <a:buChar char=""/>
            </a:pPr>
            <a:r>
              <a:rPr lang="zh-TW" altLang="zh-TW" sz="2600" dirty="0" smtClean="0">
                <a:solidFill>
                  <a:schemeClr val="tx2"/>
                </a:solidFill>
              </a:rPr>
              <a:t>近</a:t>
            </a:r>
            <a:r>
              <a:rPr lang="en-US" altLang="zh-TW" sz="2600" b="1" dirty="0" smtClean="0">
                <a:solidFill>
                  <a:schemeClr val="tx2"/>
                </a:solidFill>
              </a:rPr>
              <a:t>5</a:t>
            </a:r>
            <a:r>
              <a:rPr lang="zh-TW" altLang="zh-TW" sz="2600" b="1" dirty="0" smtClean="0">
                <a:solidFill>
                  <a:schemeClr val="tx2"/>
                </a:solidFill>
              </a:rPr>
              <a:t>千位</a:t>
            </a:r>
            <a:r>
              <a:rPr lang="zh-TW" altLang="zh-TW" sz="2600" dirty="0" smtClean="0">
                <a:solidFill>
                  <a:schemeClr val="tx2"/>
                </a:solidFill>
              </a:rPr>
              <a:t>會員上網登入，</a:t>
            </a:r>
            <a:r>
              <a:rPr lang="zh-TW" altLang="zh-TW" sz="2600" dirty="0" smtClean="0">
                <a:solidFill>
                  <a:schemeClr val="tx2"/>
                </a:solidFill>
              </a:rPr>
              <a:t>進行</a:t>
            </a:r>
            <a:r>
              <a:rPr lang="zh-TW" altLang="en-US" sz="2600" dirty="0" smtClean="0">
                <a:solidFill>
                  <a:schemeClr val="tx2"/>
                </a:solidFill>
              </a:rPr>
              <a:t> </a:t>
            </a:r>
            <a:r>
              <a:rPr lang="zh-TW" altLang="en-US" sz="2600" b="1" u="sng" dirty="0" smtClean="0">
                <a:solidFill>
                  <a:schemeClr val="tx2"/>
                </a:solidFill>
              </a:rPr>
              <a:t>系統</a:t>
            </a:r>
            <a:r>
              <a:rPr lang="zh-TW" altLang="zh-TW" sz="2600" b="1" u="sng" dirty="0" smtClean="0">
                <a:solidFill>
                  <a:schemeClr val="tx2"/>
                </a:solidFill>
              </a:rPr>
              <a:t>偵錯</a:t>
            </a:r>
            <a:r>
              <a:rPr lang="zh-TW" altLang="en-US" sz="2600" b="1" dirty="0" smtClean="0">
                <a:solidFill>
                  <a:schemeClr val="tx2"/>
                </a:solidFill>
              </a:rPr>
              <a:t> </a:t>
            </a:r>
            <a:r>
              <a:rPr lang="zh-TW" altLang="zh-TW" sz="2600" dirty="0" smtClean="0">
                <a:solidFill>
                  <a:schemeClr val="tx2"/>
                </a:solidFill>
              </a:rPr>
              <a:t>及</a:t>
            </a:r>
            <a:r>
              <a:rPr lang="zh-TW" altLang="en-US" sz="2600" dirty="0" smtClean="0">
                <a:solidFill>
                  <a:schemeClr val="tx2"/>
                </a:solidFill>
              </a:rPr>
              <a:t> </a:t>
            </a:r>
            <a:r>
              <a:rPr lang="zh-TW" altLang="zh-TW" sz="2600" b="1" u="sng" dirty="0" smtClean="0">
                <a:solidFill>
                  <a:schemeClr val="tx2"/>
                </a:solidFill>
              </a:rPr>
              <a:t>流量</a:t>
            </a:r>
            <a:r>
              <a:rPr lang="zh-TW" altLang="zh-TW" sz="2600" b="1" u="sng" dirty="0" smtClean="0">
                <a:solidFill>
                  <a:schemeClr val="tx2"/>
                </a:solidFill>
              </a:rPr>
              <a:t>測試</a:t>
            </a:r>
            <a:endParaRPr lang="zh-TW" altLang="en-US" sz="2600" b="1" u="sng" dirty="0" smtClean="0">
              <a:solidFill>
                <a:schemeClr val="tx2"/>
              </a:solidFill>
            </a:endParaRPr>
          </a:p>
          <a:p>
            <a:pPr marL="342900" lvl="0" indent="-342900">
              <a:spcBef>
                <a:spcPct val="20000"/>
              </a:spcBef>
              <a:buClr>
                <a:schemeClr val="accent1"/>
              </a:buClr>
              <a:buSzPct val="70000"/>
              <a:buFont typeface="Wingdings 2"/>
              <a:buChar char=""/>
            </a:pPr>
            <a:endParaRPr lang="zh-TW" altLang="en-US" sz="2600" b="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686800" cy="838200"/>
          </a:xfrm>
        </p:spPr>
        <p:txBody>
          <a:bodyPr/>
          <a:lstStyle/>
          <a:p>
            <a:r>
              <a:rPr lang="zh-TW" altLang="en-US" b="1" dirty="0" smtClean="0"/>
              <a:t>經營</a:t>
            </a:r>
            <a:r>
              <a:rPr lang="zh-TW" altLang="en-US" b="1" dirty="0" smtClean="0"/>
              <a:t>實績範例</a:t>
            </a:r>
            <a:endParaRPr lang="zh-TW" altLang="en-US" b="1" dirty="0"/>
          </a:p>
        </p:txBody>
      </p:sp>
      <p:pic>
        <p:nvPicPr>
          <p:cNvPr id="4" name="內容版面配置區 3" descr="水蜜桃.jpg"/>
          <p:cNvPicPr>
            <a:picLocks noGrp="1" noChangeAspect="1"/>
          </p:cNvPicPr>
          <p:nvPr>
            <p:ph idx="1"/>
          </p:nvPr>
        </p:nvPicPr>
        <p:blipFill>
          <a:blip r:embed="rId2" cstate="print"/>
          <a:srcRect t="3547"/>
          <a:stretch>
            <a:fillRect/>
          </a:stretch>
        </p:blipFill>
        <p:spPr>
          <a:xfrm>
            <a:off x="971600" y="1700808"/>
            <a:ext cx="7056784" cy="3197507"/>
          </a:xfrm>
        </p:spPr>
      </p:pic>
      <p:pic>
        <p:nvPicPr>
          <p:cNvPr id="6" name="圖片 5" descr="支會長上傳表單.jpg"/>
          <p:cNvPicPr>
            <a:picLocks noChangeAspect="1"/>
          </p:cNvPicPr>
          <p:nvPr/>
        </p:nvPicPr>
        <p:blipFill>
          <a:blip r:embed="rId3" cstate="print"/>
          <a:srcRect l="1963" t="72411" r="12201"/>
          <a:stretch>
            <a:fillRect/>
          </a:stretch>
        </p:blipFill>
        <p:spPr>
          <a:xfrm>
            <a:off x="611560" y="5013176"/>
            <a:ext cx="7848872" cy="1595588"/>
          </a:xfrm>
          <a:prstGeom prst="rect">
            <a:avLst/>
          </a:prstGeom>
        </p:spPr>
      </p:pic>
      <p:sp>
        <p:nvSpPr>
          <p:cNvPr id="7" name="內容版面配置區 2"/>
          <p:cNvSpPr txBox="1">
            <a:spLocks/>
          </p:cNvSpPr>
          <p:nvPr/>
        </p:nvSpPr>
        <p:spPr>
          <a:xfrm>
            <a:off x="395536" y="1196752"/>
            <a:ext cx="8064896" cy="506685"/>
          </a:xfrm>
          <a:prstGeom prst="rect">
            <a:avLst/>
          </a:prstGeom>
        </p:spPr>
        <p:txBody>
          <a:bodyPr vert="horz">
            <a:normAutofit/>
          </a:bodyPr>
          <a:lstStyle/>
          <a:p>
            <a:pPr marL="342900" indent="-342900">
              <a:spcBef>
                <a:spcPct val="20000"/>
              </a:spcBef>
              <a:buClr>
                <a:schemeClr val="accent1"/>
              </a:buClr>
              <a:buSzPct val="70000"/>
              <a:buFont typeface="Wingdings 2"/>
              <a:buChar char=""/>
            </a:pPr>
            <a:r>
              <a:rPr lang="en-US" altLang="zh-TW" sz="2600" dirty="0" smtClean="0">
                <a:solidFill>
                  <a:schemeClr val="tx2"/>
                </a:solidFill>
              </a:rPr>
              <a:t>5</a:t>
            </a:r>
            <a:r>
              <a:rPr lang="zh-TW" altLang="en-US" sz="2600" dirty="0" smtClean="0">
                <a:solidFill>
                  <a:schemeClr val="tx2"/>
                </a:solidFill>
              </a:rPr>
              <a:t>月份 永康國中單品訂單統計</a:t>
            </a:r>
            <a:r>
              <a:rPr lang="zh-TW" altLang="en-US" sz="2600" dirty="0" smtClean="0">
                <a:solidFill>
                  <a:schemeClr val="tx2"/>
                </a:solidFill>
              </a:rPr>
              <a:t> </a:t>
            </a:r>
            <a:r>
              <a:rPr lang="zh-TW" altLang="en-US" sz="2600" dirty="0" smtClean="0">
                <a:solidFill>
                  <a:schemeClr val="tx2"/>
                </a:solidFill>
              </a:rPr>
              <a:t>          </a:t>
            </a:r>
            <a:r>
              <a:rPr lang="en-US" altLang="zh-TW" b="1" dirty="0" smtClean="0">
                <a:solidFill>
                  <a:srgbClr val="FFFFFF"/>
                </a:solidFill>
              </a:rPr>
              <a:t>【</a:t>
            </a:r>
            <a:r>
              <a:rPr lang="zh-TW" altLang="en-US" b="1" dirty="0" smtClean="0">
                <a:solidFill>
                  <a:srgbClr val="FFFFFF"/>
                </a:solidFill>
              </a:rPr>
              <a:t>會員數</a:t>
            </a:r>
            <a:r>
              <a:rPr lang="en-US" altLang="zh-TW" b="1" dirty="0" smtClean="0">
                <a:solidFill>
                  <a:srgbClr val="FFFFFF"/>
                </a:solidFill>
              </a:rPr>
              <a:t>:</a:t>
            </a:r>
            <a:r>
              <a:rPr lang="zh-TW" altLang="en-US" b="1" dirty="0" smtClean="0">
                <a:solidFill>
                  <a:srgbClr val="FFFFFF"/>
                </a:solidFill>
              </a:rPr>
              <a:t>約</a:t>
            </a:r>
            <a:r>
              <a:rPr lang="en-US" altLang="zh-TW" b="1" dirty="0" smtClean="0">
                <a:solidFill>
                  <a:srgbClr val="FFFFFF"/>
                </a:solidFill>
              </a:rPr>
              <a:t>150</a:t>
            </a:r>
            <a:r>
              <a:rPr lang="zh-TW" altLang="en-US" b="1" dirty="0" smtClean="0">
                <a:solidFill>
                  <a:srgbClr val="FFFFFF"/>
                </a:solidFill>
              </a:rPr>
              <a:t>人</a:t>
            </a:r>
            <a:r>
              <a:rPr lang="en-US" altLang="zh-TW" b="1" dirty="0" smtClean="0">
                <a:solidFill>
                  <a:srgbClr val="FFFFFF"/>
                </a:solidFill>
              </a:rPr>
              <a:t>】</a:t>
            </a:r>
            <a:r>
              <a:rPr lang="zh-TW" altLang="en-US" b="1" dirty="0" smtClean="0">
                <a:solidFill>
                  <a:srgbClr val="FFFFFF"/>
                </a:solidFill>
              </a:rPr>
              <a:t> </a:t>
            </a:r>
            <a:endParaRPr lang="zh-TW" altLang="en-US" b="1" u="sng" dirty="0" smtClean="0">
              <a:solidFill>
                <a:schemeClr val="tx2"/>
              </a:solidFill>
            </a:endParaRPr>
          </a:p>
          <a:p>
            <a:pPr marL="342900" lvl="0" indent="-342900">
              <a:spcBef>
                <a:spcPct val="20000"/>
              </a:spcBef>
              <a:buClr>
                <a:schemeClr val="accent1"/>
              </a:buClr>
              <a:buSzPct val="70000"/>
              <a:buFont typeface="Wingdings 2"/>
              <a:buChar char=""/>
            </a:pPr>
            <a:endParaRPr lang="zh-TW" altLang="en-US" sz="2600" b="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b="1" dirty="0" smtClean="0"/>
              <a:t>總會目前營業額</a:t>
            </a:r>
            <a:r>
              <a:rPr lang="zh-TW" altLang="en-US" sz="4000" b="1" dirty="0" smtClean="0"/>
              <a:t>統計</a:t>
            </a:r>
            <a:r>
              <a:rPr lang="zh-TW" altLang="en-US" sz="4000" b="1" dirty="0" smtClean="0"/>
              <a:t> </a:t>
            </a:r>
            <a:r>
              <a:rPr lang="en-US" altLang="zh-TW" sz="4000" b="1" dirty="0" smtClean="0"/>
              <a:t>&gt;&gt;</a:t>
            </a:r>
            <a:r>
              <a:rPr lang="zh-TW" altLang="en-US" sz="4000" b="1" dirty="0" smtClean="0"/>
              <a:t>          </a:t>
            </a:r>
            <a:r>
              <a:rPr lang="en-US" altLang="zh-TW" sz="2800" dirty="0" smtClean="0"/>
              <a:t>104</a:t>
            </a:r>
            <a:r>
              <a:rPr lang="zh-TW" altLang="en-US" sz="2800" dirty="0" smtClean="0"/>
              <a:t> 年 </a:t>
            </a:r>
            <a:r>
              <a:rPr lang="en-US" altLang="zh-TW" sz="2800" dirty="0" smtClean="0"/>
              <a:t>3</a:t>
            </a:r>
            <a:r>
              <a:rPr lang="zh-TW" altLang="en-US" sz="2800" dirty="0" smtClean="0"/>
              <a:t>月</a:t>
            </a:r>
            <a:r>
              <a:rPr lang="en-US" altLang="zh-TW" sz="2800" dirty="0" smtClean="0"/>
              <a:t>~5</a:t>
            </a:r>
            <a:r>
              <a:rPr lang="zh-TW" altLang="en-US" sz="2800" dirty="0" smtClean="0"/>
              <a:t>月</a:t>
            </a:r>
            <a:endParaRPr lang="zh-TW" altLang="en-US" sz="2800" dirty="0"/>
          </a:p>
        </p:txBody>
      </p:sp>
      <p:graphicFrame>
        <p:nvGraphicFramePr>
          <p:cNvPr id="4" name="內容版面配置區 3"/>
          <p:cNvGraphicFramePr>
            <a:graphicFrameLocks noGrp="1"/>
          </p:cNvGraphicFramePr>
          <p:nvPr>
            <p:ph idx="1"/>
          </p:nvPr>
        </p:nvGraphicFramePr>
        <p:xfrm>
          <a:off x="251520" y="2564904"/>
          <a:ext cx="8587680" cy="1851570"/>
        </p:xfrm>
        <a:graphic>
          <a:graphicData uri="http://schemas.openxmlformats.org/drawingml/2006/table">
            <a:tbl>
              <a:tblPr firstRow="1" bandRow="1">
                <a:tableStyleId>{5C22544A-7EE6-4342-B048-85BDC9FD1C3A}</a:tableStyleId>
              </a:tblPr>
              <a:tblGrid>
                <a:gridCol w="2146920"/>
                <a:gridCol w="2146920"/>
                <a:gridCol w="2146920"/>
                <a:gridCol w="2146920"/>
              </a:tblGrid>
              <a:tr h="370314">
                <a:tc>
                  <a:txBody>
                    <a:bodyPr/>
                    <a:lstStyle/>
                    <a:p>
                      <a:pPr algn="ctr">
                        <a:spcAft>
                          <a:spcPts val="0"/>
                        </a:spcAft>
                      </a:pPr>
                      <a:r>
                        <a:rPr lang="zh-TW" sz="2000" kern="100" dirty="0">
                          <a:solidFill>
                            <a:srgbClr val="31849B"/>
                          </a:solidFill>
                          <a:latin typeface="Calibri"/>
                          <a:ea typeface="新細明體"/>
                          <a:cs typeface="Times New Roman"/>
                        </a:rPr>
                        <a:t>月份</a:t>
                      </a:r>
                    </a:p>
                  </a:txBody>
                  <a:tcPr marL="68580" marR="68580" marT="0" marB="0"/>
                </a:tc>
                <a:tc>
                  <a:txBody>
                    <a:bodyPr/>
                    <a:lstStyle/>
                    <a:p>
                      <a:pPr algn="ctr">
                        <a:spcAft>
                          <a:spcPts val="0"/>
                        </a:spcAft>
                      </a:pPr>
                      <a:r>
                        <a:rPr lang="en-US" sz="2000" kern="0" dirty="0">
                          <a:solidFill>
                            <a:srgbClr val="202020"/>
                          </a:solidFill>
                          <a:latin typeface="Arial"/>
                          <a:ea typeface="新細明體"/>
                          <a:cs typeface="Times New Roman"/>
                        </a:rPr>
                        <a:t>3</a:t>
                      </a:r>
                      <a:r>
                        <a:rPr lang="zh-TW" sz="2000" kern="0" dirty="0">
                          <a:solidFill>
                            <a:srgbClr val="333333"/>
                          </a:solidFill>
                          <a:latin typeface="Calibri"/>
                          <a:ea typeface="新細明體"/>
                          <a:cs typeface="Arial"/>
                        </a:rPr>
                        <a:t>月</a:t>
                      </a:r>
                      <a:endParaRPr lang="zh-TW" sz="2000" kern="100" dirty="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4</a:t>
                      </a:r>
                      <a:r>
                        <a:rPr lang="zh-TW" sz="2000" kern="0">
                          <a:solidFill>
                            <a:srgbClr val="333333"/>
                          </a:solidFill>
                          <a:latin typeface="Calibri"/>
                          <a:ea typeface="新細明體"/>
                          <a:cs typeface="Arial"/>
                        </a:rPr>
                        <a:t>月</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000000"/>
                          </a:solidFill>
                          <a:latin typeface="新細明體"/>
                          <a:ea typeface="新細明體"/>
                          <a:cs typeface="新細明體"/>
                        </a:rPr>
                        <a:t>5</a:t>
                      </a:r>
                      <a:r>
                        <a:rPr lang="zh-TW" sz="2000" kern="0">
                          <a:solidFill>
                            <a:srgbClr val="000000"/>
                          </a:solidFill>
                          <a:latin typeface="Calibri"/>
                          <a:ea typeface="新細明體"/>
                          <a:cs typeface="新細明體"/>
                        </a:rPr>
                        <a:t>月</a:t>
                      </a:r>
                      <a:endParaRPr lang="zh-TW" sz="2000" kern="100">
                        <a:solidFill>
                          <a:srgbClr val="31849B"/>
                        </a:solidFill>
                        <a:latin typeface="Calibri"/>
                        <a:ea typeface="新細明體"/>
                        <a:cs typeface="Times New Roman"/>
                      </a:endParaRPr>
                    </a:p>
                  </a:txBody>
                  <a:tcPr marL="68580" marR="68580" marT="0" marB="0"/>
                </a:tc>
              </a:tr>
              <a:tr h="370314">
                <a:tc>
                  <a:txBody>
                    <a:bodyPr/>
                    <a:lstStyle/>
                    <a:p>
                      <a:pPr algn="ctr">
                        <a:spcAft>
                          <a:spcPts val="0"/>
                        </a:spcAft>
                      </a:pPr>
                      <a:r>
                        <a:rPr lang="zh-TW" sz="2000" kern="0" dirty="0">
                          <a:solidFill>
                            <a:srgbClr val="202020"/>
                          </a:solidFill>
                          <a:latin typeface="Arial"/>
                          <a:ea typeface="新細明體"/>
                          <a:cs typeface="Arial"/>
                        </a:rPr>
                        <a:t>應</a:t>
                      </a:r>
                      <a:r>
                        <a:rPr lang="zh-TW" sz="2000" kern="0" dirty="0" smtClean="0">
                          <a:solidFill>
                            <a:srgbClr val="202020"/>
                          </a:solidFill>
                          <a:latin typeface="Arial"/>
                          <a:ea typeface="新細明體"/>
                          <a:cs typeface="Arial"/>
                        </a:rPr>
                        <a:t>收</a:t>
                      </a:r>
                      <a:r>
                        <a:rPr lang="zh-TW" altLang="en-US" sz="2000" kern="0" dirty="0" smtClean="0">
                          <a:solidFill>
                            <a:srgbClr val="202020"/>
                          </a:solidFill>
                          <a:latin typeface="Arial"/>
                          <a:ea typeface="新細明體"/>
                          <a:cs typeface="Arial"/>
                        </a:rPr>
                        <a:t>款</a:t>
                      </a:r>
                      <a:endParaRPr lang="zh-TW" sz="2000" kern="100" dirty="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80,583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175,120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151,839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r>
              <a:tr h="370314">
                <a:tc>
                  <a:txBody>
                    <a:bodyPr/>
                    <a:lstStyle/>
                    <a:p>
                      <a:pPr algn="ctr">
                        <a:spcAft>
                          <a:spcPts val="0"/>
                        </a:spcAft>
                      </a:pPr>
                      <a:r>
                        <a:rPr lang="zh-TW" sz="2000" kern="0" dirty="0">
                          <a:solidFill>
                            <a:srgbClr val="202020"/>
                          </a:solidFill>
                          <a:latin typeface="Arial"/>
                          <a:ea typeface="新細明體"/>
                          <a:cs typeface="Arial"/>
                        </a:rPr>
                        <a:t>已</a:t>
                      </a:r>
                      <a:r>
                        <a:rPr lang="zh-TW" sz="2000" kern="0" dirty="0" smtClean="0">
                          <a:solidFill>
                            <a:srgbClr val="202020"/>
                          </a:solidFill>
                          <a:latin typeface="Arial"/>
                          <a:ea typeface="新細明體"/>
                          <a:cs typeface="Arial"/>
                        </a:rPr>
                        <a:t>收</a:t>
                      </a:r>
                      <a:r>
                        <a:rPr lang="zh-TW" altLang="en-US" sz="2000" kern="0" dirty="0" smtClean="0">
                          <a:solidFill>
                            <a:srgbClr val="202020"/>
                          </a:solidFill>
                          <a:latin typeface="Arial"/>
                          <a:ea typeface="新細明體"/>
                          <a:cs typeface="Arial"/>
                        </a:rPr>
                        <a:t>款</a:t>
                      </a:r>
                      <a:endParaRPr lang="zh-TW" sz="2000" kern="100" dirty="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80,583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168,148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149,959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r>
              <a:tr h="370314">
                <a:tc>
                  <a:txBody>
                    <a:bodyPr/>
                    <a:lstStyle/>
                    <a:p>
                      <a:pPr algn="ctr">
                        <a:spcAft>
                          <a:spcPts val="0"/>
                        </a:spcAft>
                      </a:pPr>
                      <a:r>
                        <a:rPr lang="zh-TW" sz="2000" kern="0" dirty="0">
                          <a:solidFill>
                            <a:srgbClr val="202020"/>
                          </a:solidFill>
                          <a:latin typeface="Arial"/>
                          <a:ea typeface="新細明體"/>
                          <a:cs typeface="Arial"/>
                        </a:rPr>
                        <a:t>尚</a:t>
                      </a:r>
                      <a:r>
                        <a:rPr lang="zh-TW" sz="2000" kern="0" dirty="0" smtClean="0">
                          <a:solidFill>
                            <a:srgbClr val="202020"/>
                          </a:solidFill>
                          <a:latin typeface="Arial"/>
                          <a:ea typeface="新細明體"/>
                          <a:cs typeface="Arial"/>
                        </a:rPr>
                        <a:t>缺</a:t>
                      </a:r>
                      <a:r>
                        <a:rPr lang="zh-TW" altLang="en-US" sz="2000" kern="0" dirty="0" smtClean="0">
                          <a:solidFill>
                            <a:srgbClr val="202020"/>
                          </a:solidFill>
                          <a:latin typeface="Arial"/>
                          <a:ea typeface="新細明體"/>
                          <a:cs typeface="Arial"/>
                        </a:rPr>
                        <a:t>款</a:t>
                      </a:r>
                      <a:endParaRPr lang="zh-TW" sz="2000" kern="100" dirty="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0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6,972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1,880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r>
              <a:tr h="370314">
                <a:tc>
                  <a:txBody>
                    <a:bodyPr/>
                    <a:lstStyle/>
                    <a:p>
                      <a:pPr algn="ctr">
                        <a:spcAft>
                          <a:spcPts val="0"/>
                        </a:spcAft>
                      </a:pPr>
                      <a:r>
                        <a:rPr lang="zh-TW" sz="2000" kern="0">
                          <a:solidFill>
                            <a:srgbClr val="202020"/>
                          </a:solidFill>
                          <a:latin typeface="Arial"/>
                          <a:ea typeface="新細明體"/>
                          <a:cs typeface="Arial"/>
                        </a:rPr>
                        <a:t>捐助費</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3,960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a:solidFill>
                            <a:srgbClr val="202020"/>
                          </a:solidFill>
                          <a:latin typeface="Arial"/>
                          <a:ea typeface="新細明體"/>
                          <a:cs typeface="Times New Roman"/>
                        </a:rPr>
                        <a:t>10,060 </a:t>
                      </a:r>
                      <a:r>
                        <a:rPr lang="zh-TW" sz="2000" kern="0">
                          <a:solidFill>
                            <a:srgbClr val="202020"/>
                          </a:solidFill>
                          <a:latin typeface="Arial"/>
                          <a:ea typeface="新細明體"/>
                          <a:cs typeface="Arial"/>
                        </a:rPr>
                        <a:t>元</a:t>
                      </a:r>
                      <a:endParaRPr lang="zh-TW" sz="2000" kern="100">
                        <a:solidFill>
                          <a:srgbClr val="31849B"/>
                        </a:solidFill>
                        <a:latin typeface="Calibri"/>
                        <a:ea typeface="新細明體"/>
                        <a:cs typeface="Times New Roman"/>
                      </a:endParaRPr>
                    </a:p>
                  </a:txBody>
                  <a:tcPr marL="68580" marR="68580" marT="0" marB="0"/>
                </a:tc>
                <a:tc>
                  <a:txBody>
                    <a:bodyPr/>
                    <a:lstStyle/>
                    <a:p>
                      <a:pPr algn="ctr">
                        <a:spcAft>
                          <a:spcPts val="0"/>
                        </a:spcAft>
                      </a:pPr>
                      <a:r>
                        <a:rPr lang="en-US" sz="2000" kern="0" dirty="0">
                          <a:solidFill>
                            <a:srgbClr val="202020"/>
                          </a:solidFill>
                          <a:latin typeface="Arial"/>
                          <a:ea typeface="新細明體"/>
                          <a:cs typeface="Times New Roman"/>
                        </a:rPr>
                        <a:t>8,600 </a:t>
                      </a:r>
                      <a:r>
                        <a:rPr lang="zh-TW" sz="2000" kern="0" dirty="0">
                          <a:solidFill>
                            <a:srgbClr val="202020"/>
                          </a:solidFill>
                          <a:latin typeface="Arial"/>
                          <a:ea typeface="新細明體"/>
                          <a:cs typeface="Arial"/>
                        </a:rPr>
                        <a:t>元</a:t>
                      </a:r>
                      <a:endParaRPr lang="zh-TW" sz="2000" kern="100" dirty="0">
                        <a:solidFill>
                          <a:srgbClr val="31849B"/>
                        </a:solidFill>
                        <a:latin typeface="Calibri"/>
                        <a:ea typeface="新細明體"/>
                        <a:cs typeface="Times New Roman"/>
                      </a:endParaRPr>
                    </a:p>
                  </a:txBody>
                  <a:tcPr marL="68580" marR="68580" marT="0" marB="0"/>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712968" cy="838200"/>
          </a:xfrm>
        </p:spPr>
        <p:txBody>
          <a:bodyPr>
            <a:normAutofit fontScale="90000"/>
          </a:bodyPr>
          <a:lstStyle/>
          <a:p>
            <a:r>
              <a:rPr lang="zh-TW" altLang="en-US" sz="4000" b="1" dirty="0" smtClean="0"/>
              <a:t>加入</a:t>
            </a:r>
            <a:r>
              <a:rPr lang="zh-TW" altLang="en-US" dirty="0" smtClean="0"/>
              <a:t> </a:t>
            </a:r>
            <a:r>
              <a:rPr lang="en-US" altLang="zh-TW" sz="6700" b="1" dirty="0" err="1" smtClean="0">
                <a:solidFill>
                  <a:srgbClr val="33CCFF"/>
                </a:solidFill>
              </a:rPr>
              <a:t>TN</a:t>
            </a:r>
            <a:r>
              <a:rPr lang="en-US" altLang="zh-TW" sz="6700" b="1" dirty="0" err="1" smtClean="0">
                <a:solidFill>
                  <a:schemeClr val="tx1"/>
                </a:solidFill>
              </a:rPr>
              <a:t>EU</a:t>
            </a:r>
            <a:r>
              <a:rPr lang="zh-TW" altLang="en-US" sz="4800" b="1" dirty="0" smtClean="0">
                <a:solidFill>
                  <a:schemeClr val="tx1"/>
                </a:solidFill>
              </a:rPr>
              <a:t> </a:t>
            </a:r>
            <a:r>
              <a:rPr lang="zh-TW" altLang="en-US" sz="5300" b="1" dirty="0" smtClean="0">
                <a:solidFill>
                  <a:schemeClr val="tx1"/>
                </a:solidFill>
              </a:rPr>
              <a:t>雲端</a:t>
            </a:r>
            <a:r>
              <a:rPr lang="zh-TW" altLang="en-US" sz="4800" b="1" dirty="0" smtClean="0">
                <a:solidFill>
                  <a:schemeClr val="tx1"/>
                </a:solidFill>
              </a:rPr>
              <a:t> </a:t>
            </a:r>
            <a:r>
              <a:rPr lang="zh-TW" altLang="en-US" sz="4000" b="1" dirty="0" smtClean="0"/>
              <a:t>整合</a:t>
            </a:r>
            <a:r>
              <a:rPr lang="zh-TW" altLang="en-US" sz="4000" b="1" dirty="0" smtClean="0"/>
              <a:t>創新 改變成真 </a:t>
            </a:r>
            <a:r>
              <a:rPr lang="en-US" altLang="zh-TW" sz="4000" b="1" dirty="0" smtClean="0"/>
              <a:t>…</a:t>
            </a:r>
            <a:endParaRPr lang="zh-TW" altLang="en-US" sz="4000" b="1" dirty="0"/>
          </a:p>
        </p:txBody>
      </p:sp>
      <p:pic>
        <p:nvPicPr>
          <p:cNvPr id="4" name="內容版面配置區 3" descr="people.jpg"/>
          <p:cNvPicPr>
            <a:picLocks noGrp="1" noChangeAspect="1"/>
          </p:cNvPicPr>
          <p:nvPr>
            <p:ph idx="1"/>
          </p:nvPr>
        </p:nvPicPr>
        <p:blipFill>
          <a:blip r:embed="rId2" cstate="print"/>
          <a:stretch>
            <a:fillRect/>
          </a:stretch>
        </p:blipFill>
        <p:spPr>
          <a:xfrm>
            <a:off x="755576" y="1844824"/>
            <a:ext cx="7416824" cy="4116571"/>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686800" cy="838200"/>
          </a:xfrm>
        </p:spPr>
        <p:txBody>
          <a:bodyPr>
            <a:normAutofit fontScale="90000"/>
          </a:bodyPr>
          <a:lstStyle/>
          <a:p>
            <a:r>
              <a:rPr lang="zh-TW" altLang="en-US" sz="6000" b="1" dirty="0" smtClean="0"/>
              <a:t>  </a:t>
            </a:r>
            <a:r>
              <a:rPr lang="zh-TW" altLang="en-US" sz="6000" b="1" dirty="0" smtClean="0">
                <a:solidFill>
                  <a:srgbClr val="FFFFFF"/>
                </a:solidFill>
              </a:rPr>
              <a:t>改變 </a:t>
            </a:r>
            <a:r>
              <a:rPr lang="zh-TW" altLang="en-US" sz="6000" b="1" dirty="0" smtClean="0"/>
              <a:t> </a:t>
            </a:r>
            <a:r>
              <a:rPr lang="zh-TW" altLang="zh-TW" sz="4000" dirty="0" smtClean="0"/>
              <a:t>團購</a:t>
            </a:r>
            <a:r>
              <a:rPr lang="zh-TW" altLang="en-US" sz="4000" dirty="0" smtClean="0"/>
              <a:t>  </a:t>
            </a:r>
            <a:r>
              <a:rPr lang="en-US" altLang="zh-TW" sz="4000" dirty="0" smtClean="0"/>
              <a:t>&amp;</a:t>
            </a:r>
            <a:r>
              <a:rPr lang="zh-TW" altLang="en-US" sz="4000" dirty="0" smtClean="0"/>
              <a:t>  </a:t>
            </a:r>
            <a:r>
              <a:rPr lang="zh-TW" altLang="zh-TW" sz="4000" dirty="0" smtClean="0"/>
              <a:t>特約商店</a:t>
            </a:r>
            <a:r>
              <a:rPr lang="zh-TW" altLang="en-US" sz="4000" dirty="0" smtClean="0"/>
              <a:t> 之缺點</a:t>
            </a:r>
          </a:p>
        </p:txBody>
      </p:sp>
      <p:sp>
        <p:nvSpPr>
          <p:cNvPr id="3" name="內容版面配置區 2"/>
          <p:cNvSpPr>
            <a:spLocks noGrp="1"/>
          </p:cNvSpPr>
          <p:nvPr>
            <p:ph idx="1"/>
          </p:nvPr>
        </p:nvSpPr>
        <p:spPr>
          <a:xfrm>
            <a:off x="251520" y="1844824"/>
            <a:ext cx="8587680" cy="3747046"/>
          </a:xfrm>
        </p:spPr>
        <p:txBody>
          <a:bodyPr>
            <a:normAutofit/>
          </a:bodyPr>
          <a:lstStyle/>
          <a:p>
            <a:pPr marL="514350" indent="-514350">
              <a:spcBef>
                <a:spcPts val="1200"/>
              </a:spcBef>
              <a:spcAft>
                <a:spcPts val="600"/>
              </a:spcAft>
              <a:buFont typeface="+mj-lt"/>
              <a:buAutoNum type="arabicPeriod"/>
            </a:pPr>
            <a:r>
              <a:rPr lang="zh-TW" altLang="zh-TW" dirty="0" smtClean="0"/>
              <a:t>團購仍不夠便宜</a:t>
            </a:r>
            <a:r>
              <a:rPr lang="zh-TW" altLang="en-US" dirty="0" smtClean="0"/>
              <a:t>。</a:t>
            </a:r>
            <a:endParaRPr lang="en-US" altLang="zh-TW" dirty="0" smtClean="0"/>
          </a:p>
          <a:p>
            <a:pPr marL="514350" indent="-514350">
              <a:spcBef>
                <a:spcPts val="1200"/>
              </a:spcBef>
              <a:spcAft>
                <a:spcPts val="600"/>
              </a:spcAft>
              <a:buFont typeface="+mj-lt"/>
              <a:buAutoNum type="arabicPeriod"/>
            </a:pPr>
            <a:r>
              <a:rPr lang="zh-TW" altLang="zh-TW" dirty="0" smtClean="0"/>
              <a:t>團購</a:t>
            </a:r>
            <a:r>
              <a:rPr lang="zh-TW" altLang="en-US" dirty="0" smtClean="0"/>
              <a:t>無法</a:t>
            </a:r>
            <a:r>
              <a:rPr lang="zh-TW" altLang="zh-TW" dirty="0" smtClean="0"/>
              <a:t>提供教師日常生活之所需</a:t>
            </a:r>
            <a:r>
              <a:rPr lang="zh-TW" altLang="en-US" dirty="0" smtClean="0"/>
              <a:t>，</a:t>
            </a:r>
            <a:r>
              <a:rPr lang="zh-TW" altLang="zh-TW" dirty="0" smtClean="0"/>
              <a:t>有需求時沒辦</a:t>
            </a:r>
            <a:r>
              <a:rPr lang="zh-TW" altLang="en-US" dirty="0" smtClean="0"/>
              <a:t>理</a:t>
            </a:r>
            <a:r>
              <a:rPr lang="zh-TW" altLang="zh-TW" dirty="0" smtClean="0"/>
              <a:t>，辦理時</a:t>
            </a:r>
            <a:r>
              <a:rPr lang="zh-TW" altLang="en-US" dirty="0" smtClean="0"/>
              <a:t>可能</a:t>
            </a:r>
            <a:r>
              <a:rPr lang="zh-TW" altLang="zh-TW" dirty="0" smtClean="0"/>
              <a:t>沒需求</a:t>
            </a:r>
            <a:r>
              <a:rPr lang="zh-TW" altLang="en-US" dirty="0" smtClean="0"/>
              <a:t>。</a:t>
            </a:r>
            <a:endParaRPr lang="en-US" altLang="zh-TW" dirty="0" smtClean="0"/>
          </a:p>
          <a:p>
            <a:pPr marL="514350" indent="-514350">
              <a:spcBef>
                <a:spcPts val="1200"/>
              </a:spcBef>
              <a:spcAft>
                <a:spcPts val="600"/>
              </a:spcAft>
              <a:buFont typeface="+mj-lt"/>
              <a:buAutoNum type="arabicPeriod"/>
            </a:pPr>
            <a:r>
              <a:rPr lang="zh-TW" altLang="zh-TW" dirty="0" smtClean="0"/>
              <a:t>團購辦愈多次組織愈忙</a:t>
            </a:r>
            <a:r>
              <a:rPr lang="zh-TW" altLang="en-US" dirty="0" smtClean="0"/>
              <a:t>，耗費人力成本。</a:t>
            </a:r>
            <a:endParaRPr lang="en-US" altLang="zh-TW" dirty="0" smtClean="0"/>
          </a:p>
          <a:p>
            <a:pPr marL="514350" indent="-514350">
              <a:spcBef>
                <a:spcPts val="1200"/>
              </a:spcBef>
              <a:spcAft>
                <a:spcPts val="600"/>
              </a:spcAft>
              <a:buFont typeface="+mj-lt"/>
              <a:buAutoNum type="arabicPeriod"/>
            </a:pPr>
            <a:r>
              <a:rPr lang="zh-TW" altLang="zh-TW" dirty="0" smtClean="0"/>
              <a:t>特約商店簽愈</a:t>
            </a:r>
            <a:r>
              <a:rPr lang="zh-TW" altLang="zh-TW" dirty="0" smtClean="0"/>
              <a:t>多</a:t>
            </a:r>
            <a:r>
              <a:rPr lang="zh-TW" altLang="en-US" dirty="0" smtClean="0"/>
              <a:t>，</a:t>
            </a:r>
            <a:r>
              <a:rPr lang="zh-TW" altLang="zh-TW" dirty="0" smtClean="0"/>
              <a:t>年年</a:t>
            </a:r>
            <a:r>
              <a:rPr lang="zh-TW" altLang="zh-TW" dirty="0" smtClean="0"/>
              <a:t>換卡換</a:t>
            </a:r>
            <a:r>
              <a:rPr lang="zh-TW" altLang="zh-TW" dirty="0" smtClean="0"/>
              <a:t>約組織愈</a:t>
            </a:r>
            <a:r>
              <a:rPr lang="zh-TW" altLang="zh-TW" dirty="0" smtClean="0"/>
              <a:t>忙，又</a:t>
            </a:r>
            <a:r>
              <a:rPr lang="zh-TW" altLang="en-US" dirty="0" smtClean="0"/>
              <a:t>不一定</a:t>
            </a:r>
            <a:r>
              <a:rPr lang="zh-TW" altLang="zh-TW" dirty="0" smtClean="0"/>
              <a:t>對商家</a:t>
            </a:r>
            <a:r>
              <a:rPr lang="zh-TW" altLang="zh-TW" dirty="0" smtClean="0"/>
              <a:t>產生</a:t>
            </a:r>
            <a:r>
              <a:rPr lang="zh-TW" altLang="en-US" dirty="0" smtClean="0"/>
              <a:t>有效</a:t>
            </a:r>
            <a:r>
              <a:rPr lang="zh-TW" altLang="zh-TW" dirty="0" smtClean="0"/>
              <a:t>經濟</a:t>
            </a:r>
            <a:r>
              <a:rPr lang="zh-TW" altLang="zh-TW" dirty="0" smtClean="0"/>
              <a:t>規模</a:t>
            </a:r>
            <a:r>
              <a:rPr lang="zh-TW" altLang="en-US" dirty="0" smtClean="0"/>
              <a:t>。</a:t>
            </a:r>
            <a:endParaRPr lang="zh-TW" alt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332656"/>
            <a:ext cx="7272808" cy="838200"/>
          </a:xfrm>
        </p:spPr>
        <p:txBody>
          <a:bodyPr>
            <a:normAutofit fontScale="90000"/>
          </a:bodyPr>
          <a:lstStyle/>
          <a:p>
            <a:r>
              <a:rPr lang="zh-TW" altLang="en-US" sz="6000" b="1" dirty="0" smtClean="0">
                <a:solidFill>
                  <a:srgbClr val="FFFFFF"/>
                </a:solidFill>
              </a:rPr>
              <a:t>成立  </a:t>
            </a:r>
            <a:r>
              <a:rPr lang="zh-TW" altLang="en-US" sz="4000" dirty="0" smtClean="0"/>
              <a:t>雲端</a:t>
            </a:r>
            <a:r>
              <a:rPr lang="zh-TW" altLang="en-US" sz="4000" dirty="0" smtClean="0"/>
              <a:t>團購商務平台</a:t>
            </a:r>
            <a:endParaRPr lang="zh-TW" altLang="en-US" sz="4000" dirty="0"/>
          </a:p>
        </p:txBody>
      </p:sp>
      <p:sp>
        <p:nvSpPr>
          <p:cNvPr id="3" name="內容版面配置區 2"/>
          <p:cNvSpPr>
            <a:spLocks noGrp="1"/>
          </p:cNvSpPr>
          <p:nvPr>
            <p:ph idx="1"/>
          </p:nvPr>
        </p:nvSpPr>
        <p:spPr>
          <a:xfrm>
            <a:off x="304800" y="1554162"/>
            <a:ext cx="8686800" cy="4683150"/>
          </a:xfrm>
        </p:spPr>
        <p:txBody>
          <a:bodyPr>
            <a:normAutofit fontScale="92500" lnSpcReduction="10000"/>
          </a:bodyPr>
          <a:lstStyle/>
          <a:p>
            <a:pPr>
              <a:spcBef>
                <a:spcPts val="1200"/>
              </a:spcBef>
              <a:spcAft>
                <a:spcPts val="1200"/>
              </a:spcAft>
            </a:pPr>
            <a:r>
              <a:rPr lang="zh-TW" altLang="en-US" b="1" dirty="0" smtClean="0">
                <a:solidFill>
                  <a:srgbClr val="66FFFF"/>
                </a:solidFill>
              </a:rPr>
              <a:t>經營理念：</a:t>
            </a:r>
            <a:endParaRPr lang="en-US" altLang="zh-TW" b="1" dirty="0" smtClean="0">
              <a:solidFill>
                <a:srgbClr val="66FFFF"/>
              </a:solidFill>
            </a:endParaRPr>
          </a:p>
          <a:p>
            <a:pPr>
              <a:spcBef>
                <a:spcPts val="1200"/>
              </a:spcBef>
              <a:spcAft>
                <a:spcPts val="1200"/>
              </a:spcAft>
              <a:buNone/>
            </a:pPr>
            <a:r>
              <a:rPr lang="en-US" altLang="zh-TW" sz="2600" b="1" dirty="0" smtClean="0">
                <a:solidFill>
                  <a:srgbClr val="66FFFF"/>
                </a:solidFill>
              </a:rPr>
              <a:t>	</a:t>
            </a:r>
            <a:r>
              <a:rPr lang="zh-TW" altLang="en-US" sz="2600" dirty="0" smtClean="0"/>
              <a:t>結合學校合作社，符合會員</a:t>
            </a:r>
            <a:r>
              <a:rPr lang="zh-TW" altLang="zh-TW" sz="2600" dirty="0" smtClean="0"/>
              <a:t>需求性與便利性</a:t>
            </a:r>
            <a:r>
              <a:rPr lang="zh-TW" altLang="en-US" sz="2600" dirty="0" smtClean="0"/>
              <a:t>，</a:t>
            </a:r>
            <a:r>
              <a:rPr lang="zh-TW" altLang="zh-TW" sz="2600" dirty="0" smtClean="0"/>
              <a:t>提升擴大會員對組織的互動參與度並共同創造盈餘增加組織經營的能量。</a:t>
            </a:r>
            <a:endParaRPr lang="en-US" altLang="zh-TW" sz="2600" dirty="0" smtClean="0"/>
          </a:p>
          <a:p>
            <a:pPr>
              <a:spcBef>
                <a:spcPts val="1200"/>
              </a:spcBef>
              <a:spcAft>
                <a:spcPts val="1200"/>
              </a:spcAft>
            </a:pPr>
            <a:r>
              <a:rPr lang="zh-TW" altLang="en-US" b="1" dirty="0" smtClean="0">
                <a:solidFill>
                  <a:srgbClr val="66FFFF"/>
                </a:solidFill>
              </a:rPr>
              <a:t>經營策略：</a:t>
            </a:r>
            <a:endParaRPr lang="en-US" altLang="zh-TW" b="1" dirty="0" smtClean="0">
              <a:solidFill>
                <a:srgbClr val="66FFFF"/>
              </a:solidFill>
            </a:endParaRPr>
          </a:p>
          <a:p>
            <a:pPr>
              <a:lnSpc>
                <a:spcPct val="120000"/>
              </a:lnSpc>
              <a:spcBef>
                <a:spcPts val="0"/>
              </a:spcBef>
              <a:buNone/>
            </a:pPr>
            <a:r>
              <a:rPr lang="en-US" altLang="zh-TW" b="1" dirty="0" smtClean="0">
                <a:solidFill>
                  <a:srgbClr val="66FFFF"/>
                </a:solidFill>
              </a:rPr>
              <a:t>	</a:t>
            </a:r>
            <a:r>
              <a:rPr lang="zh-TW" altLang="en-US" b="1" dirty="0" smtClean="0">
                <a:solidFill>
                  <a:srgbClr val="FFCCFF"/>
                </a:solidFill>
              </a:rPr>
              <a:t> </a:t>
            </a:r>
            <a:r>
              <a:rPr lang="zh-TW" altLang="zh-TW" sz="2400" b="1" u="sng" dirty="0" smtClean="0">
                <a:solidFill>
                  <a:srgbClr val="FFCCFF"/>
                </a:solidFill>
                <a:hlinkClick r:id="rId2" action="ppaction://hlinksldjump"/>
              </a:rPr>
              <a:t>中華優購網</a:t>
            </a:r>
            <a:r>
              <a:rPr lang="zh-TW" altLang="en-US" sz="2400" b="1" dirty="0" smtClean="0">
                <a:solidFill>
                  <a:srgbClr val="F8F8F8"/>
                </a:solidFill>
              </a:rPr>
              <a:t>、</a:t>
            </a:r>
            <a:r>
              <a:rPr lang="zh-TW" altLang="zh-TW" sz="2400" b="1" u="sng" dirty="0" smtClean="0">
                <a:solidFill>
                  <a:srgbClr val="F8F8F8"/>
                </a:solidFill>
                <a:hlinkClick r:id="rId3" action="ppaction://hlinksldjump"/>
              </a:rPr>
              <a:t>全聯</a:t>
            </a:r>
            <a:r>
              <a:rPr lang="zh-TW" altLang="en-US" sz="2400" b="1" dirty="0" smtClean="0">
                <a:solidFill>
                  <a:srgbClr val="F8F8F8"/>
                </a:solidFill>
                <a:latin typeface="+mn-ea"/>
              </a:rPr>
              <a:t>、</a:t>
            </a:r>
            <a:r>
              <a:rPr lang="en-US" altLang="zh-TW" sz="2400" b="1" dirty="0" smtClean="0">
                <a:solidFill>
                  <a:srgbClr val="F8F8F8"/>
                </a:solidFill>
                <a:latin typeface="+mn-ea"/>
              </a:rPr>
              <a:t> </a:t>
            </a:r>
            <a:r>
              <a:rPr lang="en-US" altLang="zh-TW" sz="2400" b="1" u="sng" dirty="0" smtClean="0">
                <a:solidFill>
                  <a:srgbClr val="F8F8F8"/>
                </a:solidFill>
                <a:latin typeface="+mn-ea"/>
                <a:hlinkClick r:id="rId4" action="ppaction://hlinksldjump"/>
              </a:rPr>
              <a:t>COSTCO</a:t>
            </a:r>
            <a:endParaRPr lang="en-US" altLang="zh-TW" sz="2400" b="1" u="sng" dirty="0" smtClean="0">
              <a:solidFill>
                <a:srgbClr val="F8F8F8"/>
              </a:solidFill>
              <a:latin typeface="+mn-ea"/>
            </a:endParaRPr>
          </a:p>
          <a:p>
            <a:pPr>
              <a:lnSpc>
                <a:spcPct val="120000"/>
              </a:lnSpc>
              <a:spcBef>
                <a:spcPts val="0"/>
              </a:spcBef>
              <a:spcAft>
                <a:spcPts val="600"/>
              </a:spcAft>
              <a:buNone/>
            </a:pPr>
            <a:r>
              <a:rPr lang="en-US" altLang="zh-TW" dirty="0" smtClean="0"/>
              <a:t>	</a:t>
            </a:r>
            <a:r>
              <a:rPr lang="zh-TW" altLang="en-US" sz="2600" dirty="0" smtClean="0"/>
              <a:t>貼近零毛利 </a:t>
            </a:r>
            <a:r>
              <a:rPr lang="en-US" altLang="zh-TW" sz="2600" dirty="0" smtClean="0"/>
              <a:t>+</a:t>
            </a:r>
            <a:r>
              <a:rPr lang="zh-TW" altLang="en-US" sz="2600" dirty="0" smtClean="0"/>
              <a:t> </a:t>
            </a:r>
            <a:r>
              <a:rPr lang="zh-TW" altLang="zh-TW" sz="2600" dirty="0" smtClean="0"/>
              <a:t>系統捐助費</a:t>
            </a:r>
            <a:endParaRPr lang="en-US" altLang="zh-TW" sz="2600" dirty="0" smtClean="0"/>
          </a:p>
          <a:p>
            <a:pPr>
              <a:spcBef>
                <a:spcPts val="1800"/>
              </a:spcBef>
              <a:spcAft>
                <a:spcPts val="1200"/>
              </a:spcAft>
            </a:pPr>
            <a:r>
              <a:rPr lang="zh-TW" altLang="en-US" b="1" dirty="0" smtClean="0">
                <a:solidFill>
                  <a:srgbClr val="66FFFF"/>
                </a:solidFill>
              </a:rPr>
              <a:t>市場規模：</a:t>
            </a:r>
            <a:endParaRPr lang="en-US" altLang="zh-TW" b="1" dirty="0" smtClean="0">
              <a:solidFill>
                <a:srgbClr val="66FFFF"/>
              </a:solidFill>
            </a:endParaRPr>
          </a:p>
          <a:p>
            <a:pPr>
              <a:spcBef>
                <a:spcPts val="0"/>
              </a:spcBef>
              <a:buNone/>
            </a:pPr>
            <a:r>
              <a:rPr lang="en-US" altLang="zh-TW" dirty="0" smtClean="0"/>
              <a:t>	</a:t>
            </a:r>
            <a:r>
              <a:rPr lang="zh-TW" altLang="en-US" sz="2600" dirty="0" smtClean="0"/>
              <a:t>廣收會員，平台做大</a:t>
            </a:r>
            <a:endParaRPr lang="en-US" altLang="zh-TW" sz="2600"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heckerboard(across)">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686800" cy="838200"/>
          </a:xfrm>
        </p:spPr>
        <p:txBody>
          <a:bodyPr/>
          <a:lstStyle/>
          <a:p>
            <a:r>
              <a:rPr lang="zh-TW" altLang="zh-TW" dirty="0" smtClean="0"/>
              <a:t>挑戰零毛利 </a:t>
            </a:r>
            <a:r>
              <a:rPr lang="en-US" altLang="zh-TW" dirty="0" smtClean="0"/>
              <a:t>  </a:t>
            </a:r>
            <a:r>
              <a:rPr lang="zh-TW" altLang="zh-TW" dirty="0" smtClean="0"/>
              <a:t>拚網路版好</a:t>
            </a:r>
            <a:r>
              <a:rPr lang="zh-TW" altLang="zh-TW" smtClean="0"/>
              <a:t>市多</a:t>
            </a:r>
            <a:endParaRPr lang="zh-TW" altLang="en-US" dirty="0"/>
          </a:p>
        </p:txBody>
      </p:sp>
      <p:pic>
        <p:nvPicPr>
          <p:cNvPr id="5" name="內容版面配置區 4" descr="挑戰零毛利.jpg"/>
          <p:cNvPicPr>
            <a:picLocks noGrp="1" noChangeAspect="1"/>
          </p:cNvPicPr>
          <p:nvPr>
            <p:ph idx="1"/>
          </p:nvPr>
        </p:nvPicPr>
        <p:blipFill>
          <a:blip r:embed="rId2" cstate="print"/>
          <a:srcRect b="52938"/>
          <a:stretch>
            <a:fillRect/>
          </a:stretch>
        </p:blipFill>
        <p:spPr>
          <a:xfrm>
            <a:off x="323528" y="1772816"/>
            <a:ext cx="8530239" cy="4176464"/>
          </a:xfr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1" dirty="0" smtClean="0"/>
              <a:t>日本  第一大電子商務  </a:t>
            </a:r>
            <a:r>
              <a:rPr lang="en-US" altLang="zh-TW" b="1" dirty="0" smtClean="0"/>
              <a:t>Benefit One</a:t>
            </a:r>
            <a:r>
              <a:rPr lang="zh-TW" altLang="en-US" b="1" dirty="0" smtClean="0"/>
              <a:t>  經營策略</a:t>
            </a:r>
            <a:endParaRPr lang="zh-TW" altLang="en-US" dirty="0"/>
          </a:p>
        </p:txBody>
      </p:sp>
      <p:pic>
        <p:nvPicPr>
          <p:cNvPr id="6" name="內容版面配置區 5" descr="挑戰零毛利1.jpg"/>
          <p:cNvPicPr>
            <a:picLocks noGrp="1" noChangeAspect="1"/>
          </p:cNvPicPr>
          <p:nvPr>
            <p:ph idx="1"/>
          </p:nvPr>
        </p:nvPicPr>
        <p:blipFill>
          <a:blip r:embed="rId2" cstate="print"/>
          <a:srcRect t="32953" b="29422"/>
          <a:stretch>
            <a:fillRect/>
          </a:stretch>
        </p:blipFill>
        <p:spPr>
          <a:xfrm>
            <a:off x="179512" y="1556792"/>
            <a:ext cx="8748464" cy="5040560"/>
          </a:xfr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不在乎毛利，在乎的只是會員快不快樂</a:t>
            </a:r>
            <a:endParaRPr lang="zh-TW" altLang="en-US" b="1" dirty="0"/>
          </a:p>
        </p:txBody>
      </p:sp>
      <p:pic>
        <p:nvPicPr>
          <p:cNvPr id="4" name="內容版面配置區 3" descr="挑戰零毛利2.jpg"/>
          <p:cNvPicPr>
            <a:picLocks noGrp="1" noChangeAspect="1"/>
          </p:cNvPicPr>
          <p:nvPr>
            <p:ph idx="1"/>
          </p:nvPr>
        </p:nvPicPr>
        <p:blipFill>
          <a:blip r:embed="rId2" cstate="print"/>
          <a:srcRect b="64940"/>
          <a:stretch>
            <a:fillRect/>
          </a:stretch>
        </p:blipFill>
        <p:spPr>
          <a:xfrm>
            <a:off x="251520" y="2276872"/>
            <a:ext cx="8732070" cy="3312368"/>
          </a:xfr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將平台做大，然後獲利</a:t>
            </a:r>
            <a:endParaRPr lang="zh-TW" altLang="en-US" b="1" dirty="0"/>
          </a:p>
        </p:txBody>
      </p:sp>
      <p:pic>
        <p:nvPicPr>
          <p:cNvPr id="4" name="內容版面配置區 3" descr="挑戰零毛利2.jpg"/>
          <p:cNvPicPr>
            <a:picLocks noGrp="1" noChangeAspect="1"/>
          </p:cNvPicPr>
          <p:nvPr>
            <p:ph idx="1"/>
          </p:nvPr>
        </p:nvPicPr>
        <p:blipFill>
          <a:blip r:embed="rId2" cstate="print"/>
          <a:srcRect t="36651"/>
          <a:stretch>
            <a:fillRect/>
          </a:stretch>
        </p:blipFill>
        <p:spPr>
          <a:xfrm>
            <a:off x="323528" y="1412776"/>
            <a:ext cx="8568952" cy="5256584"/>
          </a:xfr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latin typeface="+mj-ea"/>
              </a:rPr>
              <a:t>「讓利」是我們的共識</a:t>
            </a:r>
            <a:endParaRPr lang="zh-TW" altLang="en-US" dirty="0">
              <a:latin typeface="+mj-ea"/>
            </a:endParaRPr>
          </a:p>
        </p:txBody>
      </p:sp>
      <p:pic>
        <p:nvPicPr>
          <p:cNvPr id="4" name="內容版面配置區 3" descr="全聯策略.jpg"/>
          <p:cNvPicPr>
            <a:picLocks noGrp="1" noChangeAspect="1"/>
          </p:cNvPicPr>
          <p:nvPr>
            <p:ph idx="1"/>
          </p:nvPr>
        </p:nvPicPr>
        <p:blipFill>
          <a:blip r:embed="rId2" cstate="print"/>
          <a:stretch>
            <a:fillRect/>
          </a:stretch>
        </p:blipFill>
        <p:spPr>
          <a:xfrm>
            <a:off x="683568" y="1484784"/>
            <a:ext cx="7776864" cy="5140058"/>
          </a:xfrm>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817</TotalTime>
  <Words>593</Words>
  <Application>Microsoft Office PowerPoint</Application>
  <PresentationFormat>如螢幕大小 (4:3)</PresentationFormat>
  <Paragraphs>79</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旅程</vt:lpstr>
      <vt:lpstr>TNEU 雲端合作社</vt:lpstr>
      <vt:lpstr>為何  推動「雲端合作社」？</vt:lpstr>
      <vt:lpstr>  改變  團購  &amp;  特約商店 之缺點</vt:lpstr>
      <vt:lpstr>成立  雲端團購商務平台</vt:lpstr>
      <vt:lpstr>挑戰零毛利   拚網路版好市多</vt:lpstr>
      <vt:lpstr>日本  第一大電子商務  Benefit One  經營策略</vt:lpstr>
      <vt:lpstr>不在乎毛利，在乎的只是會員快不快樂</vt:lpstr>
      <vt:lpstr>將平台做大，然後獲利</vt:lpstr>
      <vt:lpstr>「讓利」是我們的共識</vt:lpstr>
      <vt:lpstr>給消費者「最高價值」的商品</vt:lpstr>
      <vt:lpstr>【雲端合作社】運籌管理平台架構流程圖</vt:lpstr>
      <vt:lpstr>【雲端合作社】服務項目</vt:lpstr>
      <vt:lpstr>【雲端合作社操作流程步驟內容】</vt:lpstr>
      <vt:lpstr>雲端合作系統捐助費</vt:lpstr>
      <vt:lpstr>會員登入                【開放網購期間：每月 1日~15日】</vt:lpstr>
      <vt:lpstr>【學校端】支會訂單及繳費管理系統</vt:lpstr>
      <vt:lpstr>【學校端】各廠商會員訂購表單</vt:lpstr>
      <vt:lpstr>【總會】訂單彙整、銷售明細、報表管理</vt:lpstr>
      <vt:lpstr>【總會】各支會訂購狀況</vt:lpstr>
      <vt:lpstr>【總會】各廠商各校訂單</vt:lpstr>
      <vt:lpstr>【總會】上架商品數量表</vt:lpstr>
      <vt:lpstr>慶祝正式營運啟動，贈送「0元」後農米活動</vt:lpstr>
      <vt:lpstr>經營實績範例</vt:lpstr>
      <vt:lpstr>總會目前營業額統計 &gt;&gt;          104 年 3月~5月</vt:lpstr>
      <vt:lpstr>加入 TNEU 雲端 整合創新 改變成真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TNEU 雲端合作社</dc:title>
  <dc:creator>TNEU</dc:creator>
  <cp:lastModifiedBy>TNEU</cp:lastModifiedBy>
  <cp:revision>114</cp:revision>
  <dcterms:created xsi:type="dcterms:W3CDTF">2015-05-24T06:51:15Z</dcterms:created>
  <dcterms:modified xsi:type="dcterms:W3CDTF">2015-05-25T02:08:41Z</dcterms:modified>
</cp:coreProperties>
</file>